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Default Extension="xlsx" ContentType="application/vnd.openxmlformats-officedocument.spreadsheetml.sheet"/>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Lst>
  <p:notesMasterIdLst>
    <p:notesMasterId r:id="rId56"/>
  </p:notesMasterIdLst>
  <p:handoutMasterIdLst>
    <p:handoutMasterId r:id="rId57"/>
  </p:handoutMasterIdLst>
  <p:sldIdLst>
    <p:sldId id="561" r:id="rId2"/>
    <p:sldId id="829" r:id="rId3"/>
    <p:sldId id="830" r:id="rId4"/>
    <p:sldId id="831" r:id="rId5"/>
    <p:sldId id="832" r:id="rId6"/>
    <p:sldId id="833" r:id="rId7"/>
    <p:sldId id="834" r:id="rId8"/>
    <p:sldId id="835" r:id="rId9"/>
    <p:sldId id="836" r:id="rId10"/>
    <p:sldId id="902" r:id="rId11"/>
    <p:sldId id="926" r:id="rId12"/>
    <p:sldId id="925" r:id="rId13"/>
    <p:sldId id="927" r:id="rId14"/>
    <p:sldId id="908" r:id="rId15"/>
    <p:sldId id="929" r:id="rId16"/>
    <p:sldId id="930" r:id="rId17"/>
    <p:sldId id="932" r:id="rId18"/>
    <p:sldId id="934" r:id="rId19"/>
    <p:sldId id="961" r:id="rId20"/>
    <p:sldId id="935" r:id="rId21"/>
    <p:sldId id="936" r:id="rId22"/>
    <p:sldId id="898" r:id="rId23"/>
    <p:sldId id="837" r:id="rId24"/>
    <p:sldId id="838" r:id="rId25"/>
    <p:sldId id="839" r:id="rId26"/>
    <p:sldId id="840" r:id="rId27"/>
    <p:sldId id="841" r:id="rId28"/>
    <p:sldId id="882" r:id="rId29"/>
    <p:sldId id="843" r:id="rId30"/>
    <p:sldId id="844" r:id="rId31"/>
    <p:sldId id="957" r:id="rId32"/>
    <p:sldId id="960" r:id="rId33"/>
    <p:sldId id="847" r:id="rId34"/>
    <p:sldId id="848" r:id="rId35"/>
    <p:sldId id="921" r:id="rId36"/>
    <p:sldId id="959" r:id="rId37"/>
    <p:sldId id="956" r:id="rId38"/>
    <p:sldId id="946" r:id="rId39"/>
    <p:sldId id="951" r:id="rId40"/>
    <p:sldId id="955" r:id="rId41"/>
    <p:sldId id="866" r:id="rId42"/>
    <p:sldId id="886" r:id="rId43"/>
    <p:sldId id="937" r:id="rId44"/>
    <p:sldId id="889" r:id="rId45"/>
    <p:sldId id="890" r:id="rId46"/>
    <p:sldId id="891" r:id="rId47"/>
    <p:sldId id="892" r:id="rId48"/>
    <p:sldId id="942" r:id="rId49"/>
    <p:sldId id="945" r:id="rId50"/>
    <p:sldId id="894" r:id="rId51"/>
    <p:sldId id="944" r:id="rId52"/>
    <p:sldId id="895" r:id="rId53"/>
    <p:sldId id="877" r:id="rId54"/>
    <p:sldId id="878" r:id="rId55"/>
  </p:sldIdLst>
  <p:sldSz cx="9906000" cy="6858000" type="A4"/>
  <p:notesSz cx="6794500" cy="9931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guide id="3" orient="horz" pos="3129" userDrawn="1">
          <p15:clr>
            <a:srgbClr val="A4A3A4"/>
          </p15:clr>
        </p15:guide>
        <p15:guide id="4"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D03B"/>
    <a:srgbClr val="595B5A"/>
    <a:srgbClr val="0066FF"/>
    <a:srgbClr val="FF3300"/>
    <a:srgbClr val="EEA5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40" autoAdjust="0"/>
    <p:restoredTop sz="94434" autoAdjust="0"/>
  </p:normalViewPr>
  <p:slideViewPr>
    <p:cSldViewPr>
      <p:cViewPr varScale="1">
        <p:scale>
          <a:sx n="110" d="100"/>
          <a:sy n="110" d="100"/>
        </p:scale>
        <p:origin x="-1320" y="-84"/>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528"/>
    </p:cViewPr>
  </p:sorterViewPr>
  <p:notesViewPr>
    <p:cSldViewPr>
      <p:cViewPr varScale="1">
        <p:scale>
          <a:sx n="96" d="100"/>
          <a:sy n="96" d="100"/>
        </p:scale>
        <p:origin x="-3558" y="-108"/>
      </p:cViewPr>
      <p:guideLst>
        <p:guide orient="horz" pos="3127"/>
        <p:guide orient="horz" pos="3129"/>
        <p:guide pos="2142"/>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2" y="0"/>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defTabSz="923925">
              <a:defRPr sz="1200">
                <a:latin typeface="Arial" charset="0"/>
                <a:ea typeface="ＭＳ Ｐゴシック" pitchFamily="48" charset="-128"/>
              </a:defRPr>
            </a:lvl1pPr>
          </a:lstStyle>
          <a:p>
            <a:pPr>
              <a:defRPr/>
            </a:pPr>
            <a:endParaRPr lang="en-US"/>
          </a:p>
        </p:txBody>
      </p:sp>
      <p:sp>
        <p:nvSpPr>
          <p:cNvPr id="35843" name="Rectangle 3"/>
          <p:cNvSpPr>
            <a:spLocks noGrp="1" noChangeArrowheads="1"/>
          </p:cNvSpPr>
          <p:nvPr>
            <p:ph type="dt" sz="quarter" idx="1"/>
          </p:nvPr>
        </p:nvSpPr>
        <p:spPr bwMode="auto">
          <a:xfrm>
            <a:off x="3846513"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defTabSz="923925">
              <a:defRPr sz="1200">
                <a:latin typeface="Arial" charset="0"/>
                <a:ea typeface="ＭＳ Ｐゴシック" pitchFamily="48" charset="-128"/>
              </a:defRPr>
            </a:lvl1pPr>
          </a:lstStyle>
          <a:p>
            <a:pPr>
              <a:defRPr/>
            </a:pPr>
            <a:endParaRPr lang="en-US"/>
          </a:p>
        </p:txBody>
      </p:sp>
      <p:sp>
        <p:nvSpPr>
          <p:cNvPr id="35844" name="Rectangle 4"/>
          <p:cNvSpPr>
            <a:spLocks noGrp="1" noChangeArrowheads="1"/>
          </p:cNvSpPr>
          <p:nvPr>
            <p:ph type="ftr" sz="quarter" idx="2"/>
          </p:nvPr>
        </p:nvSpPr>
        <p:spPr bwMode="auto">
          <a:xfrm>
            <a:off x="2" y="9432925"/>
            <a:ext cx="2944813"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defTabSz="923925">
              <a:defRPr sz="1200">
                <a:latin typeface="Arial" charset="0"/>
                <a:ea typeface="ＭＳ Ｐゴシック" pitchFamily="48" charset="-128"/>
              </a:defRPr>
            </a:lvl1pPr>
          </a:lstStyle>
          <a:p>
            <a:pPr>
              <a:defRPr/>
            </a:pPr>
            <a:endParaRPr lang="en-US"/>
          </a:p>
        </p:txBody>
      </p:sp>
      <p:sp>
        <p:nvSpPr>
          <p:cNvPr id="35845" name="Rectangle 5"/>
          <p:cNvSpPr>
            <a:spLocks noGrp="1" noChangeArrowheads="1"/>
          </p:cNvSpPr>
          <p:nvPr>
            <p:ph type="sldNum" sz="quarter" idx="3"/>
          </p:nvPr>
        </p:nvSpPr>
        <p:spPr bwMode="auto">
          <a:xfrm>
            <a:off x="3846513" y="9432925"/>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4DF5D595-DE4C-471E-85C1-9544E45C70B5}" type="slidenum">
              <a:rPr lang="en-US" altLang="en-US"/>
              <a:pPr>
                <a:defRPr/>
              </a:pPr>
              <a:t>‹#›</a:t>
            </a:fld>
            <a:endParaRPr lang="en-US" altLang="en-US"/>
          </a:p>
        </p:txBody>
      </p:sp>
    </p:spTree>
    <p:extLst>
      <p:ext uri="{BB962C8B-B14F-4D97-AF65-F5344CB8AC3E}">
        <p14:creationId xmlns:p14="http://schemas.microsoft.com/office/powerpoint/2010/main" xmlns="" val="30124935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2" y="0"/>
            <a:ext cx="2944813" cy="496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lvl1pPr defTabSz="923925">
              <a:defRPr sz="1200">
                <a:latin typeface="Arial" charset="0"/>
                <a:ea typeface="ＭＳ Ｐゴシック" pitchFamily="48" charset="-128"/>
              </a:defRPr>
            </a:lvl1pPr>
          </a:lstStyle>
          <a:p>
            <a:pPr>
              <a:defRPr/>
            </a:pPr>
            <a:endParaRPr lang="en-US"/>
          </a:p>
        </p:txBody>
      </p:sp>
      <p:sp>
        <p:nvSpPr>
          <p:cNvPr id="30723" name="Rectangle 3"/>
          <p:cNvSpPr>
            <a:spLocks noGrp="1" noChangeArrowheads="1"/>
          </p:cNvSpPr>
          <p:nvPr>
            <p:ph type="dt" idx="1"/>
          </p:nvPr>
        </p:nvSpPr>
        <p:spPr bwMode="auto">
          <a:xfrm>
            <a:off x="3851275" y="0"/>
            <a:ext cx="2943225" cy="4968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lvl1pPr algn="r" defTabSz="923925">
              <a:defRPr sz="1200">
                <a:latin typeface="Arial" charset="0"/>
                <a:ea typeface="ＭＳ Ｐゴシック" pitchFamily="48" charset="-128"/>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708025" y="744538"/>
            <a:ext cx="5378450" cy="3724275"/>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 uri="{53640926-AAD7-44D8-BBD7-CCE9431645EC}">
              <a14:shadowObscured xmlns:a14="http://schemas.microsoft.com/office/drawing/2010/main" xmlns="" val="1"/>
            </a:ext>
          </a:extLst>
        </p:spPr>
      </p:sp>
      <p:sp>
        <p:nvSpPr>
          <p:cNvPr id="30725" name="Rectangle 5"/>
          <p:cNvSpPr>
            <a:spLocks noGrp="1" noChangeArrowheads="1"/>
          </p:cNvSpPr>
          <p:nvPr>
            <p:ph type="body" sz="quarter" idx="3"/>
          </p:nvPr>
        </p:nvSpPr>
        <p:spPr bwMode="auto">
          <a:xfrm>
            <a:off x="906465" y="4718050"/>
            <a:ext cx="4981575" cy="44688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446" tIns="46223" rIns="92446" bIns="4622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26" name="Rectangle 6"/>
          <p:cNvSpPr>
            <a:spLocks noGrp="1" noChangeArrowheads="1"/>
          </p:cNvSpPr>
          <p:nvPr>
            <p:ph type="ftr" sz="quarter" idx="4"/>
          </p:nvPr>
        </p:nvSpPr>
        <p:spPr bwMode="auto">
          <a:xfrm>
            <a:off x="2" y="9434515"/>
            <a:ext cx="2944813" cy="496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446" tIns="46223" rIns="92446" bIns="46223" numCol="1" anchor="b" anchorCtr="0" compatLnSpc="1">
            <a:prstTxWarp prst="textNoShape">
              <a:avLst/>
            </a:prstTxWarp>
          </a:bodyPr>
          <a:lstStyle>
            <a:lvl1pPr defTabSz="923925">
              <a:defRPr sz="1200">
                <a:latin typeface="Arial" charset="0"/>
                <a:ea typeface="ＭＳ Ｐゴシック" pitchFamily="48" charset="-128"/>
              </a:defRPr>
            </a:lvl1pPr>
          </a:lstStyle>
          <a:p>
            <a:pPr>
              <a:defRPr/>
            </a:pPr>
            <a:endParaRPr lang="en-US"/>
          </a:p>
        </p:txBody>
      </p:sp>
      <p:sp>
        <p:nvSpPr>
          <p:cNvPr id="30727" name="Rectangle 7"/>
          <p:cNvSpPr>
            <a:spLocks noGrp="1" noChangeArrowheads="1"/>
          </p:cNvSpPr>
          <p:nvPr>
            <p:ph type="sldNum" sz="quarter" idx="5"/>
          </p:nvPr>
        </p:nvSpPr>
        <p:spPr bwMode="auto">
          <a:xfrm>
            <a:off x="3851275" y="9434515"/>
            <a:ext cx="2943225" cy="496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2446" tIns="46223" rIns="92446" bIns="46223" numCol="1" anchor="b" anchorCtr="0" compatLnSpc="1">
            <a:prstTxWarp prst="textNoShape">
              <a:avLst/>
            </a:prstTxWarp>
          </a:bodyPr>
          <a:lstStyle>
            <a:lvl1pPr algn="r" defTabSz="923925">
              <a:defRPr sz="1200"/>
            </a:lvl1pPr>
          </a:lstStyle>
          <a:p>
            <a:pPr>
              <a:defRPr/>
            </a:pPr>
            <a:fld id="{BD09E0FE-021D-4346-8524-93AA23C2FCE1}" type="slidenum">
              <a:rPr lang="en-US" altLang="en-US"/>
              <a:pPr>
                <a:defRPr/>
              </a:pPr>
              <a:t>‹#›</a:t>
            </a:fld>
            <a:endParaRPr lang="en-US" altLang="en-US"/>
          </a:p>
        </p:txBody>
      </p:sp>
    </p:spTree>
    <p:extLst>
      <p:ext uri="{BB962C8B-B14F-4D97-AF65-F5344CB8AC3E}">
        <p14:creationId xmlns:p14="http://schemas.microsoft.com/office/powerpoint/2010/main" xmlns="" val="2764228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1D98B2A-A566-4427-A1D0-0B42F717C1A0}" type="slidenum">
              <a:rPr lang="en-US" altLang="en-US" sz="1200" smtClean="0"/>
              <a:pPr/>
              <a:t>1</a:t>
            </a:fld>
            <a:endParaRPr lang="en-US" altLang="en-US" sz="1200" smtClean="0"/>
          </a:p>
        </p:txBody>
      </p:sp>
      <p:sp>
        <p:nvSpPr>
          <p:cNvPr id="7171" name="Rectangle 2"/>
          <p:cNvSpPr>
            <a:spLocks noGrp="1" noRot="1" noChangeAspect="1" noChangeArrowheads="1" noTextEdit="1"/>
          </p:cNvSpPr>
          <p:nvPr>
            <p:ph type="sldImg"/>
          </p:nvPr>
        </p:nvSpPr>
        <p:spPr>
          <a:xfrm>
            <a:off x="660400" y="733425"/>
            <a:ext cx="5419725" cy="3752850"/>
          </a:xfrm>
          <a:ln/>
        </p:spPr>
      </p:sp>
      <p:sp>
        <p:nvSpPr>
          <p:cNvPr id="7172" name="Rectangle 3"/>
          <p:cNvSpPr>
            <a:spLocks noGrp="1" noChangeArrowheads="1"/>
          </p:cNvSpPr>
          <p:nvPr>
            <p:ph type="body" idx="1"/>
          </p:nvPr>
        </p:nvSpPr>
        <p:spPr>
          <a:xfrm>
            <a:off x="889002" y="4730750"/>
            <a:ext cx="5033963" cy="4486275"/>
          </a:xfrm>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xmlns="" val="2428846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R18 million irregular</a:t>
            </a:r>
            <a:r>
              <a:rPr lang="en-ZA" baseline="0" dirty="0" smtClean="0"/>
              <a:t> also incurred due to SASSA sharing offices (leases)  with provincial DSD and when DSD offices moved offices did not inform SASSA and SASSA had incurred costs on leases</a:t>
            </a:r>
          </a:p>
          <a:p>
            <a:r>
              <a:rPr lang="en-ZA" baseline="0" dirty="0" smtClean="0"/>
              <a:t>R316 million – </a:t>
            </a:r>
          </a:p>
          <a:p>
            <a:r>
              <a:rPr lang="en-ZA" baseline="0" dirty="0" smtClean="0"/>
              <a:t>R414 million – this is a accumulating transaction from 2012 – 2015. Security companies were appointed in all SASSA offices. When their term of office expired they could not be terminated because the bids were not responsive. SASSA extended the contract with higher costs. NT was of the opinion that SASSA should not have extended the contracts instead went on a new process (apply for deviation) and allow the term to expire before they extend the contract</a:t>
            </a:r>
          </a:p>
          <a:p>
            <a:r>
              <a:rPr lang="en-ZA" baseline="0" dirty="0" smtClean="0"/>
              <a:t>R223 million – this was incurred as far back when SASSA took over the grant administration. Northern Cape had a contract with Trifecta but the lease documents could not be found. National Treasury was of the opinion that SASSA did not have effective record/document management. A court process was initiated. The Trifecta contract was one of the contracts that </a:t>
            </a:r>
            <a:r>
              <a:rPr lang="en-ZA" baseline="0" smtClean="0"/>
              <a:t>were migrated from DSD to SASSA</a:t>
            </a:r>
            <a:endParaRPr lang="en-ZA" baseline="0" dirty="0" smtClean="0"/>
          </a:p>
          <a:p>
            <a:r>
              <a:rPr lang="en-ZA" baseline="0" dirty="0" smtClean="0"/>
              <a:t>R74 million -  </a:t>
            </a:r>
            <a:endParaRPr lang="en-ZA" dirty="0"/>
          </a:p>
        </p:txBody>
      </p:sp>
      <p:sp>
        <p:nvSpPr>
          <p:cNvPr id="4" name="Slide Number Placeholder 3"/>
          <p:cNvSpPr>
            <a:spLocks noGrp="1"/>
          </p:cNvSpPr>
          <p:nvPr>
            <p:ph type="sldNum" sz="quarter" idx="10"/>
          </p:nvPr>
        </p:nvSpPr>
        <p:spPr/>
        <p:txBody>
          <a:bodyPr/>
          <a:lstStyle/>
          <a:p>
            <a:pPr>
              <a:defRPr/>
            </a:pPr>
            <a:fld id="{BD09E0FE-021D-4346-8524-93AA23C2FCE1}" type="slidenum">
              <a:rPr lang="en-US" altLang="en-US" smtClean="0"/>
              <a:pPr>
                <a:defRPr/>
              </a:pPr>
              <a:t>50</a:t>
            </a:fld>
            <a:endParaRPr lang="en-US" altLang="en-US"/>
          </a:p>
        </p:txBody>
      </p:sp>
    </p:spTree>
    <p:extLst>
      <p:ext uri="{BB962C8B-B14F-4D97-AF65-F5344CB8AC3E}">
        <p14:creationId xmlns:p14="http://schemas.microsoft.com/office/powerpoint/2010/main" xmlns="" val="398020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11268" name="Slide Number Placeholder 3"/>
          <p:cNvSpPr>
            <a:spLocks noGrp="1"/>
          </p:cNvSpPr>
          <p:nvPr>
            <p:ph type="sldNum" sz="quarter" idx="5"/>
          </p:nvPr>
        </p:nvSpPr>
        <p:spPr>
          <a:noFill/>
        </p:spPr>
        <p:txBody>
          <a:bodyPr/>
          <a:lstStyle>
            <a:lvl1pPr defTabSz="909638">
              <a:defRPr sz="2400">
                <a:solidFill>
                  <a:schemeClr val="tx1"/>
                </a:solidFill>
                <a:latin typeface="Arial" panose="020B0604020202020204" pitchFamily="34" charset="0"/>
                <a:ea typeface="MS PGothic" panose="020B0600070205080204" pitchFamily="34" charset="-128"/>
              </a:defRPr>
            </a:lvl1pPr>
            <a:lvl2pPr marL="742950" indent="-285750" defTabSz="909638">
              <a:defRPr sz="2400">
                <a:solidFill>
                  <a:schemeClr val="tx1"/>
                </a:solidFill>
                <a:latin typeface="Arial" panose="020B0604020202020204" pitchFamily="34" charset="0"/>
                <a:ea typeface="MS PGothic" panose="020B0600070205080204" pitchFamily="34" charset="-128"/>
              </a:defRPr>
            </a:lvl2pPr>
            <a:lvl3pPr marL="1143000" indent="-228600" defTabSz="909638">
              <a:defRPr sz="2400">
                <a:solidFill>
                  <a:schemeClr val="tx1"/>
                </a:solidFill>
                <a:latin typeface="Arial" panose="020B0604020202020204" pitchFamily="34" charset="0"/>
                <a:ea typeface="MS PGothic" panose="020B0600070205080204" pitchFamily="34" charset="-128"/>
              </a:defRPr>
            </a:lvl3pPr>
            <a:lvl4pPr marL="1600200" indent="-228600" defTabSz="909638">
              <a:defRPr sz="2400">
                <a:solidFill>
                  <a:schemeClr val="tx1"/>
                </a:solidFill>
                <a:latin typeface="Arial" panose="020B0604020202020204" pitchFamily="34" charset="0"/>
                <a:ea typeface="MS PGothic" panose="020B0600070205080204" pitchFamily="34" charset="-128"/>
              </a:defRPr>
            </a:lvl4pPr>
            <a:lvl5pPr marL="2057400" indent="-228600" defTabSz="909638">
              <a:defRPr sz="24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3933CD4-884C-4F31-9232-88B990DA422C}" type="slidenum">
              <a:rPr lang="en-US" altLang="en-US" sz="1200" smtClean="0"/>
              <a:pPr eaLnBrk="1" hangingPunct="1"/>
              <a:t>4</a:t>
            </a:fld>
            <a:endParaRPr lang="en-US" altLang="en-US" sz="1200" smtClean="0"/>
          </a:p>
        </p:txBody>
      </p:sp>
    </p:spTree>
    <p:extLst>
      <p:ext uri="{BB962C8B-B14F-4D97-AF65-F5344CB8AC3E}">
        <p14:creationId xmlns:p14="http://schemas.microsoft.com/office/powerpoint/2010/main" xmlns="" val="252881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13316" name="Slide Number Placeholder 3"/>
          <p:cNvSpPr>
            <a:spLocks noGrp="1"/>
          </p:cNvSpPr>
          <p:nvPr>
            <p:ph type="sldNum" sz="quarter" idx="5"/>
          </p:nvPr>
        </p:nvSpPr>
        <p:spPr>
          <a:noFill/>
        </p:spPr>
        <p:txBody>
          <a:bodyPr/>
          <a:lstStyle>
            <a:lvl1pPr defTabSz="909638">
              <a:defRPr sz="2400">
                <a:solidFill>
                  <a:schemeClr val="tx1"/>
                </a:solidFill>
                <a:latin typeface="Arial" panose="020B0604020202020204" pitchFamily="34" charset="0"/>
                <a:ea typeface="MS PGothic" panose="020B0600070205080204" pitchFamily="34" charset="-128"/>
              </a:defRPr>
            </a:lvl1pPr>
            <a:lvl2pPr marL="742950" indent="-285750" defTabSz="909638">
              <a:defRPr sz="2400">
                <a:solidFill>
                  <a:schemeClr val="tx1"/>
                </a:solidFill>
                <a:latin typeface="Arial" panose="020B0604020202020204" pitchFamily="34" charset="0"/>
                <a:ea typeface="MS PGothic" panose="020B0600070205080204" pitchFamily="34" charset="-128"/>
              </a:defRPr>
            </a:lvl2pPr>
            <a:lvl3pPr marL="1143000" indent="-228600" defTabSz="909638">
              <a:defRPr sz="2400">
                <a:solidFill>
                  <a:schemeClr val="tx1"/>
                </a:solidFill>
                <a:latin typeface="Arial" panose="020B0604020202020204" pitchFamily="34" charset="0"/>
                <a:ea typeface="MS PGothic" panose="020B0600070205080204" pitchFamily="34" charset="-128"/>
              </a:defRPr>
            </a:lvl3pPr>
            <a:lvl4pPr marL="1600200" indent="-228600" defTabSz="909638">
              <a:defRPr sz="2400">
                <a:solidFill>
                  <a:schemeClr val="tx1"/>
                </a:solidFill>
                <a:latin typeface="Arial" panose="020B0604020202020204" pitchFamily="34" charset="0"/>
                <a:ea typeface="MS PGothic" panose="020B0600070205080204" pitchFamily="34" charset="-128"/>
              </a:defRPr>
            </a:lvl4pPr>
            <a:lvl5pPr marL="2057400" indent="-228600" defTabSz="909638">
              <a:defRPr sz="2400">
                <a:solidFill>
                  <a:schemeClr val="tx1"/>
                </a:solidFill>
                <a:latin typeface="Arial" panose="020B0604020202020204" pitchFamily="34" charset="0"/>
                <a:ea typeface="MS PGothic" panose="020B0600070205080204" pitchFamily="34" charset="-128"/>
              </a:defRPr>
            </a:lvl5pPr>
            <a:lvl6pPr marL="25146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09638"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0D7ACBF-D025-4CEA-A8FB-0C81B6305B76}" type="slidenum">
              <a:rPr lang="en-US" altLang="en-US" sz="1200" smtClean="0"/>
              <a:pPr eaLnBrk="1" hangingPunct="1"/>
              <a:t>5</a:t>
            </a:fld>
            <a:endParaRPr lang="en-US" altLang="en-US" sz="1200" smtClean="0"/>
          </a:p>
        </p:txBody>
      </p:sp>
    </p:spTree>
    <p:extLst>
      <p:ext uri="{BB962C8B-B14F-4D97-AF65-F5344CB8AC3E}">
        <p14:creationId xmlns:p14="http://schemas.microsoft.com/office/powerpoint/2010/main" xmlns="" val="3807658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15364" name="Slide Number Placeholder 3"/>
          <p:cNvSpPr>
            <a:spLocks noGrp="1"/>
          </p:cNvSpPr>
          <p:nvPr>
            <p:ph type="sldNum" sz="quarter" idx="5"/>
          </p:nvPr>
        </p:nvSpPr>
        <p:spPr>
          <a:noFill/>
        </p:spPr>
        <p:txBody>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5D8ADAC-7C05-4406-A302-83E1294500BE}" type="slidenum">
              <a:rPr lang="en-US" altLang="en-US" sz="1200" smtClean="0"/>
              <a:pPr/>
              <a:t>6</a:t>
            </a:fld>
            <a:endParaRPr lang="en-US" altLang="en-US" sz="1200" smtClean="0"/>
          </a:p>
        </p:txBody>
      </p:sp>
    </p:spTree>
    <p:extLst>
      <p:ext uri="{BB962C8B-B14F-4D97-AF65-F5344CB8AC3E}">
        <p14:creationId xmlns:p14="http://schemas.microsoft.com/office/powerpoint/2010/main" xmlns="" val="843124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20636E-641A-41CE-81E6-ED7E3427F96B}" type="slidenum">
              <a:rPr lang="en-US" smtClean="0"/>
              <a:pPr/>
              <a:t>28</a:t>
            </a:fld>
            <a:endParaRPr lang="en-US" dirty="0"/>
          </a:p>
        </p:txBody>
      </p:sp>
    </p:spTree>
    <p:extLst>
      <p:ext uri="{BB962C8B-B14F-4D97-AF65-F5344CB8AC3E}">
        <p14:creationId xmlns:p14="http://schemas.microsoft.com/office/powerpoint/2010/main" xmlns="" val="2683211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p:spPr>
        <p:txBody>
          <a:bodyPr/>
          <a:lstStyle/>
          <a:p>
            <a:r>
              <a:rPr lang="en-ZA" altLang="en-US" dirty="0" smtClean="0">
                <a:latin typeface="Arial" panose="020B0604020202020204" pitchFamily="34" charset="0"/>
              </a:rPr>
              <a:t>SASSA is investigating the sharp increase of CSG intake in WC and GP.</a:t>
            </a:r>
            <a:r>
              <a:rPr lang="en-ZA" altLang="en-US" baseline="0" dirty="0" smtClean="0">
                <a:latin typeface="Arial" panose="020B0604020202020204" pitchFamily="34" charset="0"/>
              </a:rPr>
              <a:t> In KZN it found that there was a syndicate that targeted children’s grants. This resulted in a number of duplicates of beneficiaries in the system.</a:t>
            </a:r>
            <a:endParaRPr lang="en-ZA" altLang="en-US" dirty="0" smtClean="0">
              <a:latin typeface="Arial" panose="020B0604020202020204" pitchFamily="34" charset="0"/>
            </a:endParaRPr>
          </a:p>
        </p:txBody>
      </p:sp>
      <p:sp>
        <p:nvSpPr>
          <p:cNvPr id="27652" name="Slide Number Placeholder 3"/>
          <p:cNvSpPr>
            <a:spLocks noGrp="1"/>
          </p:cNvSpPr>
          <p:nvPr>
            <p:ph type="sldNum" sz="quarter" idx="5"/>
          </p:nvPr>
        </p:nvSpPr>
        <p:spPr>
          <a:noFill/>
        </p:spPr>
        <p:txBody>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B66E7D88-1364-4D01-B8C3-2E2F7786C567}" type="slidenum">
              <a:rPr lang="en-US" altLang="en-US" sz="1200" smtClean="0"/>
              <a:pPr/>
              <a:t>30</a:t>
            </a:fld>
            <a:endParaRPr lang="en-US" altLang="en-US" sz="1200" smtClean="0"/>
          </a:p>
        </p:txBody>
      </p:sp>
    </p:spTree>
    <p:extLst>
      <p:ext uri="{BB962C8B-B14F-4D97-AF65-F5344CB8AC3E}">
        <p14:creationId xmlns:p14="http://schemas.microsoft.com/office/powerpoint/2010/main" xmlns="" val="124224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p:spPr>
        <p:txBody>
          <a:bodyPr/>
          <a:lstStyle/>
          <a:p>
            <a:endParaRPr lang="en-ZA" altLang="en-US" smtClean="0">
              <a:latin typeface="Arial" panose="020B0604020202020204" pitchFamily="34" charset="0"/>
            </a:endParaRPr>
          </a:p>
        </p:txBody>
      </p:sp>
      <p:sp>
        <p:nvSpPr>
          <p:cNvPr id="29700" name="Slide Number Placeholder 3"/>
          <p:cNvSpPr>
            <a:spLocks noGrp="1"/>
          </p:cNvSpPr>
          <p:nvPr>
            <p:ph type="sldNum" sz="quarter" idx="5"/>
          </p:nvPr>
        </p:nvSpPr>
        <p:spPr>
          <a:noFill/>
        </p:spPr>
        <p:txBody>
          <a:bodyPr/>
          <a:lstStyle>
            <a:lvl1pPr defTabSz="923925">
              <a:defRPr sz="2400">
                <a:solidFill>
                  <a:schemeClr val="tx1"/>
                </a:solidFill>
                <a:latin typeface="Arial" panose="020B0604020202020204" pitchFamily="34" charset="0"/>
                <a:ea typeface="MS PGothic" panose="020B0600070205080204" pitchFamily="34" charset="-128"/>
              </a:defRPr>
            </a:lvl1pPr>
            <a:lvl2pPr marL="742950" indent="-285750" defTabSz="923925">
              <a:defRPr sz="2400">
                <a:solidFill>
                  <a:schemeClr val="tx1"/>
                </a:solidFill>
                <a:latin typeface="Arial" panose="020B0604020202020204" pitchFamily="34" charset="0"/>
                <a:ea typeface="MS PGothic" panose="020B0600070205080204" pitchFamily="34" charset="-128"/>
              </a:defRPr>
            </a:lvl2pPr>
            <a:lvl3pPr marL="1143000" indent="-228600" defTabSz="923925">
              <a:defRPr sz="2400">
                <a:solidFill>
                  <a:schemeClr val="tx1"/>
                </a:solidFill>
                <a:latin typeface="Arial" panose="020B0604020202020204" pitchFamily="34" charset="0"/>
                <a:ea typeface="MS PGothic" panose="020B0600070205080204" pitchFamily="34" charset="-128"/>
              </a:defRPr>
            </a:lvl3pPr>
            <a:lvl4pPr marL="1600200" indent="-228600" defTabSz="923925">
              <a:defRPr sz="2400">
                <a:solidFill>
                  <a:schemeClr val="tx1"/>
                </a:solidFill>
                <a:latin typeface="Arial" panose="020B0604020202020204" pitchFamily="34" charset="0"/>
                <a:ea typeface="MS PGothic" panose="020B0600070205080204" pitchFamily="34" charset="-128"/>
              </a:defRPr>
            </a:lvl4pPr>
            <a:lvl5pPr marL="2057400" indent="-228600" defTabSz="923925">
              <a:defRPr sz="2400">
                <a:solidFill>
                  <a:schemeClr val="tx1"/>
                </a:solidFill>
                <a:latin typeface="Arial" panose="020B0604020202020204" pitchFamily="34" charset="0"/>
                <a:ea typeface="MS PGothic" panose="020B0600070205080204" pitchFamily="34" charset="-128"/>
              </a:defRPr>
            </a:lvl5pPr>
            <a:lvl6pPr marL="25146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923925"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F38C68A-BA45-48E4-99DF-2348FB13EB58}" type="slidenum">
              <a:rPr lang="en-US" altLang="en-US" sz="1200" smtClean="0"/>
              <a:pPr/>
              <a:t>32</a:t>
            </a:fld>
            <a:endParaRPr lang="en-US" altLang="en-US" sz="1200" smtClean="0"/>
          </a:p>
        </p:txBody>
      </p:sp>
    </p:spTree>
    <p:extLst>
      <p:ext uri="{BB962C8B-B14F-4D97-AF65-F5344CB8AC3E}">
        <p14:creationId xmlns:p14="http://schemas.microsoft.com/office/powerpoint/2010/main" xmlns="" val="446168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SASSA </a:t>
            </a:r>
            <a:endParaRPr lang="en-ZA" dirty="0"/>
          </a:p>
        </p:txBody>
      </p:sp>
      <p:sp>
        <p:nvSpPr>
          <p:cNvPr id="4" name="Slide Number Placeholder 3"/>
          <p:cNvSpPr>
            <a:spLocks noGrp="1"/>
          </p:cNvSpPr>
          <p:nvPr>
            <p:ph type="sldNum" sz="quarter" idx="10"/>
          </p:nvPr>
        </p:nvSpPr>
        <p:spPr/>
        <p:txBody>
          <a:bodyPr/>
          <a:lstStyle/>
          <a:p>
            <a:pPr>
              <a:defRPr/>
            </a:pPr>
            <a:fld id="{BD09E0FE-021D-4346-8524-93AA23C2FCE1}" type="slidenum">
              <a:rPr lang="en-US" altLang="en-US" smtClean="0"/>
              <a:pPr>
                <a:defRPr/>
              </a:pPr>
              <a:t>42</a:t>
            </a:fld>
            <a:endParaRPr lang="en-US" altLang="en-US"/>
          </a:p>
        </p:txBody>
      </p:sp>
    </p:spTree>
    <p:extLst>
      <p:ext uri="{BB962C8B-B14F-4D97-AF65-F5344CB8AC3E}">
        <p14:creationId xmlns:p14="http://schemas.microsoft.com/office/powerpoint/2010/main" xmlns="" val="2821572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Variance utilised from the retained surplus</a:t>
            </a:r>
            <a:endParaRPr lang="en-ZA" dirty="0"/>
          </a:p>
        </p:txBody>
      </p:sp>
      <p:sp>
        <p:nvSpPr>
          <p:cNvPr id="4" name="Slide Number Placeholder 3"/>
          <p:cNvSpPr>
            <a:spLocks noGrp="1"/>
          </p:cNvSpPr>
          <p:nvPr>
            <p:ph type="sldNum" sz="quarter" idx="10"/>
          </p:nvPr>
        </p:nvSpPr>
        <p:spPr/>
        <p:txBody>
          <a:bodyPr/>
          <a:lstStyle/>
          <a:p>
            <a:pPr>
              <a:defRPr/>
            </a:pPr>
            <a:fld id="{BD09E0FE-021D-4346-8524-93AA23C2FCE1}" type="slidenum">
              <a:rPr lang="en-US" altLang="en-US" smtClean="0"/>
              <a:pPr>
                <a:defRPr/>
              </a:pPr>
              <a:t>44</a:t>
            </a:fld>
            <a:endParaRPr lang="en-US" altLang="en-US"/>
          </a:p>
        </p:txBody>
      </p:sp>
    </p:spTree>
    <p:extLst>
      <p:ext uri="{BB962C8B-B14F-4D97-AF65-F5344CB8AC3E}">
        <p14:creationId xmlns:p14="http://schemas.microsoft.com/office/powerpoint/2010/main" xmlns="" val="2807715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906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742950" y="2130425"/>
            <a:ext cx="84201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2648744" y="1628800"/>
            <a:ext cx="6934200" cy="8763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Tree>
    <p:extLst>
      <p:ext uri="{BB962C8B-B14F-4D97-AF65-F5344CB8AC3E}">
        <p14:creationId xmlns:p14="http://schemas.microsoft.com/office/powerpoint/2010/main" xmlns="" val="152602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52AA56-800F-40BD-8FE5-8278C47D8DE4}" type="slidenum">
              <a:rPr lang="en-US" altLang="en-US"/>
              <a:pPr>
                <a:defRPr/>
              </a:pPr>
              <a:t>‹#›</a:t>
            </a:fld>
            <a:endParaRPr lang="en-US" altLang="en-US"/>
          </a:p>
        </p:txBody>
      </p:sp>
    </p:spTree>
    <p:extLst>
      <p:ext uri="{BB962C8B-B14F-4D97-AF65-F5344CB8AC3E}">
        <p14:creationId xmlns:p14="http://schemas.microsoft.com/office/powerpoint/2010/main" xmlns="" val="369165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95300" y="274638"/>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21584A8-397B-44C1-B9F2-5011B4233E51}" type="slidenum">
              <a:rPr lang="en-US" altLang="en-US"/>
              <a:pPr>
                <a:defRPr/>
              </a:pPr>
              <a:t>‹#›</a:t>
            </a:fld>
            <a:endParaRPr lang="en-US" altLang="en-US"/>
          </a:p>
        </p:txBody>
      </p:sp>
    </p:spTree>
    <p:extLst>
      <p:ext uri="{BB962C8B-B14F-4D97-AF65-F5344CB8AC3E}">
        <p14:creationId xmlns:p14="http://schemas.microsoft.com/office/powerpoint/2010/main" xmlns="" val="182413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953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29200" y="1600200"/>
            <a:ext cx="43815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DDCEBD-08C2-4F77-8486-64EF99585A50}" type="slidenum">
              <a:rPr lang="en-US" altLang="en-US"/>
              <a:pPr>
                <a:defRPr/>
              </a:pPr>
              <a:t>‹#›</a:t>
            </a:fld>
            <a:endParaRPr lang="en-US" altLang="en-US"/>
          </a:p>
        </p:txBody>
      </p:sp>
    </p:spTree>
    <p:extLst>
      <p:ext uri="{BB962C8B-B14F-4D97-AF65-F5344CB8AC3E}">
        <p14:creationId xmlns:p14="http://schemas.microsoft.com/office/powerpoint/2010/main" xmlns="" val="2381460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7914084" cy="1143000"/>
          </a:xfrm>
        </p:spPr>
        <p:txBody>
          <a:bodyPr/>
          <a:lstStyle>
            <a:lvl1pPr algn="l">
              <a:defRPr sz="4000" b="1"/>
            </a:lvl1pPr>
          </a:lstStyle>
          <a:p>
            <a:r>
              <a:rPr lang="en-US" dirty="0" smtClean="0"/>
              <a:t>Click to edit Master title style</a:t>
            </a:r>
            <a:endParaRPr lang="en-ZA" dirty="0"/>
          </a:p>
        </p:txBody>
      </p:sp>
      <p:sp>
        <p:nvSpPr>
          <p:cNvPr id="3" name="Content Placeholder 2"/>
          <p:cNvSpPr>
            <a:spLocks noGrp="1"/>
          </p:cNvSpPr>
          <p:nvPr>
            <p:ph idx="1"/>
          </p:nvPr>
        </p:nvSpPr>
        <p:spPr>
          <a:xfrm>
            <a:off x="495300" y="1600200"/>
            <a:ext cx="8915400" cy="4709120"/>
          </a:xfrm>
        </p:spPr>
        <p:txBody>
          <a:bodyPr/>
          <a:lstStyle>
            <a:lvl1pPr>
              <a:spcBef>
                <a:spcPts val="600"/>
              </a:spcBef>
              <a:spcAft>
                <a:spcPts val="600"/>
              </a:spcAft>
              <a:defRPr sz="2400"/>
            </a:lvl1pPr>
            <a:lvl2pPr>
              <a:spcBef>
                <a:spcPts val="600"/>
              </a:spcBef>
              <a:spcAft>
                <a:spcPts val="600"/>
              </a:spcAft>
              <a:defRPr sz="2400"/>
            </a:lvl2pPr>
            <a:lvl3pPr>
              <a:spcBef>
                <a:spcPts val="600"/>
              </a:spcBef>
              <a:spcAft>
                <a:spcPts val="600"/>
              </a:spcAft>
              <a:defRPr/>
            </a:lvl3pPr>
            <a:lvl4pPr>
              <a:spcBef>
                <a:spcPts val="600"/>
              </a:spcBef>
              <a:spcAft>
                <a:spcPts val="600"/>
              </a:spcAft>
              <a:defRPr/>
            </a:lvl4pPr>
            <a:lvl5pPr>
              <a:spcBef>
                <a:spcPts val="600"/>
              </a:spcBef>
              <a:spcAft>
                <a:spcPts val="60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4" name="Rectangle 6"/>
          <p:cNvSpPr>
            <a:spLocks noGrp="1" noChangeArrowheads="1"/>
          </p:cNvSpPr>
          <p:nvPr>
            <p:ph type="sldNum" sz="quarter" idx="10"/>
          </p:nvPr>
        </p:nvSpPr>
        <p:spPr>
          <a:xfrm>
            <a:off x="5186363" y="6381750"/>
            <a:ext cx="720725" cy="404813"/>
          </a:xfrm>
        </p:spPr>
        <p:txBody>
          <a:bodyPr/>
          <a:lstStyle>
            <a:lvl1pPr algn="ctr">
              <a:defRPr sz="1200">
                <a:latin typeface="Arial" panose="020B0604020202020204" pitchFamily="34" charset="0"/>
              </a:defRPr>
            </a:lvl1pPr>
          </a:lstStyle>
          <a:p>
            <a:pPr>
              <a:defRPr/>
            </a:pPr>
            <a:endParaRPr lang="en-US" altLang="en-US"/>
          </a:p>
        </p:txBody>
      </p:sp>
    </p:spTree>
    <p:extLst>
      <p:ext uri="{BB962C8B-B14F-4D97-AF65-F5344CB8AC3E}">
        <p14:creationId xmlns:p14="http://schemas.microsoft.com/office/powerpoint/2010/main" xmlns="" val="3650928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47BA16-8F2D-45C8-B79C-59F417FD6B1A}" type="slidenum">
              <a:rPr lang="en-US" altLang="en-US"/>
              <a:pPr>
                <a:defRPr/>
              </a:pPr>
              <a:t>‹#›</a:t>
            </a:fld>
            <a:endParaRPr lang="en-US" altLang="en-US"/>
          </a:p>
        </p:txBody>
      </p:sp>
    </p:spTree>
    <p:extLst>
      <p:ext uri="{BB962C8B-B14F-4D97-AF65-F5344CB8AC3E}">
        <p14:creationId xmlns:p14="http://schemas.microsoft.com/office/powerpoint/2010/main" xmlns="" val="57632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19FD7F-2A85-47ED-AD0B-D42C226254E0}" type="slidenum">
              <a:rPr lang="en-US" altLang="en-US"/>
              <a:pPr>
                <a:defRPr/>
              </a:pPr>
              <a:t>‹#›</a:t>
            </a:fld>
            <a:endParaRPr lang="en-US" altLang="en-US"/>
          </a:p>
        </p:txBody>
      </p:sp>
    </p:spTree>
    <p:extLst>
      <p:ext uri="{BB962C8B-B14F-4D97-AF65-F5344CB8AC3E}">
        <p14:creationId xmlns:p14="http://schemas.microsoft.com/office/powerpoint/2010/main" xmlns="" val="28507987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30E99AC-FE5B-4CD6-9631-352FBC738E71}" type="slidenum">
              <a:rPr lang="en-US" altLang="en-US"/>
              <a:pPr>
                <a:defRPr/>
              </a:pPr>
              <a:t>‹#›</a:t>
            </a:fld>
            <a:endParaRPr lang="en-US" altLang="en-US"/>
          </a:p>
        </p:txBody>
      </p:sp>
    </p:spTree>
    <p:extLst>
      <p:ext uri="{BB962C8B-B14F-4D97-AF65-F5344CB8AC3E}">
        <p14:creationId xmlns:p14="http://schemas.microsoft.com/office/powerpoint/2010/main" xmlns="" val="4020290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62DCD82-E9CD-4C6B-8903-C88911779160}" type="slidenum">
              <a:rPr lang="en-US" altLang="en-US"/>
              <a:pPr>
                <a:defRPr/>
              </a:pPr>
              <a:t>‹#›</a:t>
            </a:fld>
            <a:endParaRPr lang="en-US" altLang="en-US"/>
          </a:p>
        </p:txBody>
      </p:sp>
    </p:spTree>
    <p:extLst>
      <p:ext uri="{BB962C8B-B14F-4D97-AF65-F5344CB8AC3E}">
        <p14:creationId xmlns:p14="http://schemas.microsoft.com/office/powerpoint/2010/main" xmlns="" val="2075252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6DA3A0C-9F9F-4D10-B6F8-0247AD695CD0}" type="slidenum">
              <a:rPr lang="en-US" altLang="en-US"/>
              <a:pPr>
                <a:defRPr/>
              </a:pPr>
              <a:t>‹#›</a:t>
            </a:fld>
            <a:endParaRPr lang="en-US" altLang="en-US"/>
          </a:p>
        </p:txBody>
      </p:sp>
    </p:spTree>
    <p:extLst>
      <p:ext uri="{BB962C8B-B14F-4D97-AF65-F5344CB8AC3E}">
        <p14:creationId xmlns:p14="http://schemas.microsoft.com/office/powerpoint/2010/main" xmlns="" val="3298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A2F20A-8BC3-4E9C-8376-AFF05A717CBA}" type="slidenum">
              <a:rPr lang="en-US" altLang="en-US"/>
              <a:pPr>
                <a:defRPr/>
              </a:pPr>
              <a:t>‹#›</a:t>
            </a:fld>
            <a:endParaRPr lang="en-US" altLang="en-US"/>
          </a:p>
        </p:txBody>
      </p:sp>
    </p:spTree>
    <p:extLst>
      <p:ext uri="{BB962C8B-B14F-4D97-AF65-F5344CB8AC3E}">
        <p14:creationId xmlns:p14="http://schemas.microsoft.com/office/powerpoint/2010/main" xmlns="" val="80910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smtClean="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172BC4-7A10-4840-A504-221A30DC9A66}" type="slidenum">
              <a:rPr lang="en-US" altLang="en-US"/>
              <a:pPr>
                <a:defRPr/>
              </a:pPr>
              <a:t>‹#›</a:t>
            </a:fld>
            <a:endParaRPr lang="en-US" altLang="en-US"/>
          </a:p>
        </p:txBody>
      </p:sp>
    </p:spTree>
    <p:extLst>
      <p:ext uri="{BB962C8B-B14F-4D97-AF65-F5344CB8AC3E}">
        <p14:creationId xmlns:p14="http://schemas.microsoft.com/office/powerpoint/2010/main" xmlns="" val="1573659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95300" y="274638"/>
            <a:ext cx="8915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95300" y="1600200"/>
            <a:ext cx="89154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4820" name="Rectangle 4"/>
          <p:cNvSpPr>
            <a:spLocks noGrp="1" noChangeArrowheads="1"/>
          </p:cNvSpPr>
          <p:nvPr>
            <p:ph type="dt" sz="half" idx="2"/>
          </p:nvPr>
        </p:nvSpPr>
        <p:spPr bwMode="auto">
          <a:xfrm>
            <a:off x="49530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pitchFamily="48" charset="-128"/>
              </a:defRPr>
            </a:lvl1pPr>
          </a:lstStyle>
          <a:p>
            <a:pPr>
              <a:defRPr/>
            </a:pPr>
            <a:endParaRPr lang="en-US"/>
          </a:p>
        </p:txBody>
      </p:sp>
      <p:sp>
        <p:nvSpPr>
          <p:cNvPr id="34821" name="Rectangle 5"/>
          <p:cNvSpPr>
            <a:spLocks noGrp="1" noChangeArrowheads="1"/>
          </p:cNvSpPr>
          <p:nvPr>
            <p:ph type="ftr" sz="quarter" idx="3"/>
          </p:nvPr>
        </p:nvSpPr>
        <p:spPr bwMode="auto">
          <a:xfrm>
            <a:off x="6537325" y="6245225"/>
            <a:ext cx="31369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pitchFamily="48" charset="-128"/>
              </a:defRPr>
            </a:lvl1pPr>
          </a:lstStyle>
          <a:p>
            <a:pPr>
              <a:defRPr/>
            </a:pPr>
            <a:endParaRPr lang="en-US"/>
          </a:p>
        </p:txBody>
      </p:sp>
      <p:sp>
        <p:nvSpPr>
          <p:cNvPr id="34822" name="Rectangle 6"/>
          <p:cNvSpPr>
            <a:spLocks noGrp="1" noChangeArrowheads="1"/>
          </p:cNvSpPr>
          <p:nvPr>
            <p:ph type="sldNum" sz="quarter" idx="4"/>
          </p:nvPr>
        </p:nvSpPr>
        <p:spPr bwMode="auto">
          <a:xfrm>
            <a:off x="3384550" y="6245225"/>
            <a:ext cx="23114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fld id="{22D4C56C-6C50-4BB9-9672-C38CD68563A0}" type="slidenum">
              <a:rPr lang="en-US" altLang="en-US"/>
              <a:pPr>
                <a:defRPr/>
              </a:pPr>
              <a:t>‹#›</a:t>
            </a:fld>
            <a:endParaRPr lang="en-US" altLang="en-US"/>
          </a:p>
        </p:txBody>
      </p:sp>
      <p:pic>
        <p:nvPicPr>
          <p:cNvPr id="1031" name="Picture 7" descr="presentation top"/>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26988"/>
            <a:ext cx="9906000" cy="20732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5" r:id="rId1"/>
    <p:sldLayoutId id="2147483926"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45.xml.rels><?xml version="1.0" encoding="UTF-8" standalone="yes"?>
<Relationships xmlns="http://schemas.openxmlformats.org/package/2006/relationships"><Relationship Id="rId3" Type="http://schemas.openxmlformats.org/officeDocument/2006/relationships/package" Target="../embeddings/Microsoft_Office_Excel_Worksheet3.xlsx"/><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46.xml.rels><?xml version="1.0" encoding="UTF-8" standalone="yes"?>
<Relationships xmlns="http://schemas.openxmlformats.org/package/2006/relationships"><Relationship Id="rId3" Type="http://schemas.openxmlformats.org/officeDocument/2006/relationships/package" Target="../embeddings/Microsoft_Office_Excel_Worksheet4.xlsx"/><Relationship Id="rId2" Type="http://schemas.openxmlformats.org/officeDocument/2006/relationships/slideLayout" Target="../slideLayouts/slideLayout6.xml"/><Relationship Id="rId1" Type="http://schemas.openxmlformats.org/officeDocument/2006/relationships/vmlDrawing" Target="../drawings/vmlDrawing4.vml"/></Relationships>
</file>

<file path=ppt/slides/_rels/slide47.xml.rels><?xml version="1.0" encoding="UTF-8" standalone="yes"?>
<Relationships xmlns="http://schemas.openxmlformats.org/package/2006/relationships"><Relationship Id="rId3" Type="http://schemas.openxmlformats.org/officeDocument/2006/relationships/package" Target="../embeddings/Microsoft_Office_Excel_Worksheet5.xlsx"/><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package" Target="../embeddings/Microsoft_Office_Excel_Worksheet6.xlsx"/></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Title 1"/>
          <p:cNvSpPr>
            <a:spLocks noGrp="1"/>
          </p:cNvSpPr>
          <p:nvPr>
            <p:ph type="ctrTitle"/>
          </p:nvPr>
        </p:nvSpPr>
        <p:spPr>
          <a:xfrm>
            <a:off x="849313" y="3933825"/>
            <a:ext cx="8923337" cy="1252538"/>
          </a:xfrm>
        </p:spPr>
        <p:txBody>
          <a:bodyPr/>
          <a:lstStyle/>
          <a:p>
            <a:pPr>
              <a:lnSpc>
                <a:spcPct val="90000"/>
              </a:lnSpc>
              <a:spcBef>
                <a:spcPct val="50000"/>
              </a:spcBef>
            </a:pPr>
            <a:r>
              <a:rPr lang="en-US" altLang="en-US" sz="4000" b="1" dirty="0" smtClean="0"/>
              <a:t>Presentation to the Portfolio Committee on Social Development</a:t>
            </a:r>
            <a:endParaRPr lang="en-GB" altLang="en-US" sz="4000" dirty="0" smtClean="0"/>
          </a:p>
        </p:txBody>
      </p:sp>
      <p:sp>
        <p:nvSpPr>
          <p:cNvPr id="6147" name="Subtitle 2"/>
          <p:cNvSpPr>
            <a:spLocks noGrp="1"/>
          </p:cNvSpPr>
          <p:nvPr>
            <p:ph type="subTitle" idx="1"/>
          </p:nvPr>
        </p:nvSpPr>
        <p:spPr>
          <a:xfrm>
            <a:off x="4448175" y="5445125"/>
            <a:ext cx="5207000" cy="731838"/>
          </a:xfrm>
        </p:spPr>
        <p:txBody>
          <a:bodyPr/>
          <a:lstStyle/>
          <a:p>
            <a:r>
              <a:rPr lang="en-US" altLang="en-US" b="1" dirty="0" smtClean="0"/>
              <a:t>Annual Report </a:t>
            </a:r>
            <a:r>
              <a:rPr lang="en-GB" altLang="en-US" b="1" dirty="0" smtClean="0">
                <a:solidFill>
                  <a:schemeClr val="tx2"/>
                </a:solidFill>
              </a:rPr>
              <a:t>2015/16</a:t>
            </a:r>
            <a:endParaRPr lang="en-GB" alt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385192" y="1513520"/>
            <a:ext cx="8784976" cy="1008112"/>
          </a:xfrm>
        </p:spPr>
        <p:txBody>
          <a:bodyPr>
            <a:noAutofit/>
          </a:bodyPr>
          <a:lstStyle/>
          <a:p>
            <a:pPr algn="ctr">
              <a:lnSpc>
                <a:spcPct val="150000"/>
              </a:lnSpc>
            </a:pPr>
            <a:r>
              <a:rPr lang="en-US" altLang="en-US" sz="4400" cap="none" dirty="0" smtClean="0">
                <a:cs typeface="Arial" pitchFamily="34" charset="0"/>
              </a:rPr>
              <a:t>Programme 1: Administration</a:t>
            </a:r>
            <a:endParaRPr lang="en-GB" altLang="en-US" sz="4400" cap="none" dirty="0" smtClean="0">
              <a:latin typeface="Arial Black" pitchFamily="34" charset="0"/>
              <a:cs typeface="Arial" pitchFamily="34" charset="0"/>
            </a:endParaRPr>
          </a:p>
        </p:txBody>
      </p:sp>
      <p:sp>
        <p:nvSpPr>
          <p:cNvPr id="18436" name="Slide Number Placeholder 3"/>
          <p:cNvSpPr>
            <a:spLocks noGrp="1"/>
          </p:cNvSpPr>
          <p:nvPr>
            <p:ph type="sldNum" sz="quarter" idx="12"/>
          </p:nvPr>
        </p:nvSpPr>
        <p:spPr>
          <a:xfrm>
            <a:off x="3440113" y="6354763"/>
            <a:ext cx="23114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400" smtClean="0"/>
              <a:pPr>
                <a:spcBef>
                  <a:spcPct val="0"/>
                </a:spcBef>
                <a:buFontTx/>
                <a:buNone/>
              </a:pPr>
              <a:t>10</a:t>
            </a:fld>
            <a:endParaRPr lang="en-US" altLang="en-US" sz="1400" smtClean="0"/>
          </a:p>
        </p:txBody>
      </p:sp>
      <p:sp>
        <p:nvSpPr>
          <p:cNvPr id="4" name="Content Placeholder 2"/>
          <p:cNvSpPr txBox="1">
            <a:spLocks/>
          </p:cNvSpPr>
          <p:nvPr/>
        </p:nvSpPr>
        <p:spPr>
          <a:xfrm>
            <a:off x="385192" y="2990355"/>
            <a:ext cx="8991600" cy="3384376"/>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r>
              <a:rPr lang="en-US" sz="2800" kern="0" dirty="0" smtClean="0"/>
              <a:t>Purpose:  To provide leadership, management and support services towards realization of the Agency’s mandate.</a:t>
            </a:r>
          </a:p>
          <a:p>
            <a:pPr algn="just"/>
            <a:endParaRPr lang="en-US" sz="2800" kern="0" dirty="0" smtClean="0"/>
          </a:p>
          <a:p>
            <a:pPr algn="just"/>
            <a:r>
              <a:rPr lang="en-US" sz="2800" kern="0" dirty="0" smtClean="0"/>
              <a:t>This programme provides an enabling environment for an effective &amp; efficient administration and payment of social assistance.</a:t>
            </a:r>
            <a:endParaRPr lang="en-US" sz="2800" kern="0" dirty="0"/>
          </a:p>
        </p:txBody>
      </p:sp>
    </p:spTree>
    <p:extLst>
      <p:ext uri="{BB962C8B-B14F-4D97-AF65-F5344CB8AC3E}">
        <p14:creationId xmlns:p14="http://schemas.microsoft.com/office/powerpoint/2010/main" xmlns="" val="40415508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P1: Executive Management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087067369"/>
              </p:ext>
            </p:extLst>
          </p:nvPr>
        </p:nvGraphicFramePr>
        <p:xfrm>
          <a:off x="272480" y="1556792"/>
          <a:ext cx="9433050" cy="4999020"/>
        </p:xfrm>
        <a:graphic>
          <a:graphicData uri="http://schemas.openxmlformats.org/drawingml/2006/table">
            <a:tbl>
              <a:tblPr firstRow="1" bandRow="1">
                <a:tableStyleId>{5940675A-B579-460E-94D1-54222C63F5DA}</a:tableStyleId>
              </a:tblPr>
              <a:tblGrid>
                <a:gridCol w="2426792"/>
                <a:gridCol w="7006258"/>
              </a:tblGrid>
              <a:tr h="883441">
                <a:tc gridSpan="2">
                  <a:txBody>
                    <a:bodyPr/>
                    <a:lstStyle/>
                    <a:p>
                      <a:pPr marL="0" algn="l" defTabSz="914400" rtl="0" eaLnBrk="1" latinLnBrk="0" hangingPunct="1">
                        <a:spcBef>
                          <a:spcPts val="600"/>
                        </a:spcBef>
                        <a:spcAft>
                          <a:spcPts val="600"/>
                        </a:spcAft>
                      </a:pPr>
                      <a:r>
                        <a:rPr lang="en-ZA" sz="2000" b="1" kern="1200" dirty="0" smtClean="0"/>
                        <a:t>Strategic Objective:  </a:t>
                      </a:r>
                      <a:r>
                        <a:rPr lang="en-ZA" sz="2000" b="1" dirty="0" smtClean="0"/>
                        <a:t>To promote good governance in </a:t>
                      </a:r>
                      <a:r>
                        <a:rPr lang="en-ZA" sz="2000" b="1" dirty="0" smtClean="0">
                          <a:solidFill>
                            <a:schemeClr val="tx1"/>
                          </a:solidFill>
                        </a:rPr>
                        <a:t>th</a:t>
                      </a:r>
                      <a:r>
                        <a:rPr lang="en-ZA" sz="2000" b="1" dirty="0" smtClean="0"/>
                        <a:t>e management of the Agency</a:t>
                      </a:r>
                      <a:endParaRPr lang="en-ZA" sz="2000" b="1" dirty="0"/>
                    </a:p>
                  </a:txBody>
                  <a:tcPr>
                    <a:solidFill>
                      <a:srgbClr val="FFC000"/>
                    </a:solidFill>
                  </a:tcPr>
                </a:tc>
                <a:tc hMerge="1">
                  <a:txBody>
                    <a:bodyPr/>
                    <a:lstStyle/>
                    <a:p>
                      <a:pPr>
                        <a:spcBef>
                          <a:spcPts val="600"/>
                        </a:spcBef>
                        <a:spcAft>
                          <a:spcPts val="600"/>
                        </a:spcAft>
                      </a:pPr>
                      <a:endParaRPr lang="en-ZA" sz="2000" b="1" dirty="0"/>
                    </a:p>
                  </a:txBody>
                  <a:tcPr>
                    <a:solidFill>
                      <a:srgbClr val="FFC000"/>
                    </a:solidFill>
                  </a:tcPr>
                </a:tc>
              </a:tr>
              <a:tr h="427499">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1" kern="1200" dirty="0" smtClean="0"/>
                        <a:t>Planned Target</a:t>
                      </a:r>
                      <a:endParaRPr lang="en-GB" sz="2000" b="1" kern="1200" dirty="0" smtClean="0"/>
                    </a:p>
                  </a:txBody>
                  <a:tcPr>
                    <a:solidFill>
                      <a:srgbClr val="FFC000"/>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kern="1200" dirty="0" smtClean="0"/>
                        <a:t>Achieved</a:t>
                      </a:r>
                    </a:p>
                  </a:txBody>
                  <a:tcPr>
                    <a:solidFill>
                      <a:srgbClr val="FFC000"/>
                    </a:solidFill>
                  </a:tcPr>
                </a:tc>
              </a:tr>
              <a:tr h="113811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kern="1200" dirty="0" smtClean="0">
                          <a:solidFill>
                            <a:schemeClr val="tx1"/>
                          </a:solidFill>
                          <a:latin typeface="+mn-lt"/>
                          <a:ea typeface="+mn-ea"/>
                          <a:cs typeface="Arial" pitchFamily="34" charset="0"/>
                        </a:rPr>
                        <a:t>Unqualified audit outcome</a:t>
                      </a:r>
                    </a:p>
                    <a:p>
                      <a:pPr marL="0" algn="l" defTabSz="914400" rtl="0" eaLnBrk="1" latinLnBrk="0" hangingPunct="1">
                        <a:spcBef>
                          <a:spcPts val="600"/>
                        </a:spcBef>
                        <a:spcAft>
                          <a:spcPts val="600"/>
                        </a:spcAft>
                      </a:pPr>
                      <a:endParaRPr lang="en-ZA" sz="2000" b="1" kern="1200" dirty="0">
                        <a:solidFill>
                          <a:schemeClr val="tx1"/>
                        </a:solidFill>
                        <a:latin typeface="+mn-lt"/>
                        <a:ea typeface="+mn-ea"/>
                        <a:cs typeface="Arial" pitchFamily="34" charset="0"/>
                      </a:endParaRPr>
                    </a:p>
                  </a:txBody>
                  <a:tcPr>
                    <a:no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kern="1200" dirty="0" smtClean="0">
                          <a:solidFill>
                            <a:schemeClr val="tx1"/>
                          </a:solidFill>
                          <a:latin typeface="+mn-lt"/>
                          <a:ea typeface="+mn-ea"/>
                          <a:cs typeface="Arial" pitchFamily="34" charset="0"/>
                        </a:rPr>
                        <a:t>SASSA</a:t>
                      </a:r>
                      <a:r>
                        <a:rPr lang="en-US" sz="2000" kern="1200" baseline="0" dirty="0" smtClean="0">
                          <a:solidFill>
                            <a:schemeClr val="tx1"/>
                          </a:solidFill>
                          <a:latin typeface="+mn-lt"/>
                          <a:ea typeface="+mn-ea"/>
                          <a:cs typeface="Arial" pitchFamily="34" charset="0"/>
                        </a:rPr>
                        <a:t> has received an unqualified audit outcome from AGSA since 2011. </a:t>
                      </a:r>
                    </a:p>
                    <a:p>
                      <a:pPr>
                        <a:spcBef>
                          <a:spcPts val="600"/>
                        </a:spcBef>
                        <a:spcAft>
                          <a:spcPts val="600"/>
                        </a:spcAft>
                      </a:pPr>
                      <a:endParaRPr lang="en-ZA" sz="2000" dirty="0"/>
                    </a:p>
                  </a:txBody>
                  <a:tcPr/>
                </a:tc>
              </a:tr>
              <a:tr h="2485885">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i="0" u="none" strike="noStrike" kern="1200" baseline="0" dirty="0" smtClean="0">
                          <a:solidFill>
                            <a:schemeClr val="tx1"/>
                          </a:solidFill>
                          <a:latin typeface="+mn-lt"/>
                          <a:ea typeface="+mn-ea"/>
                          <a:cs typeface="Arial" pitchFamily="34" charset="0"/>
                        </a:rPr>
                        <a:t>40 internal audit reviews conducted on high-risk areas</a:t>
                      </a:r>
                      <a:endParaRPr lang="en-US" sz="2000" kern="1200" dirty="0" smtClean="0">
                        <a:solidFill>
                          <a:schemeClr val="tx1"/>
                        </a:solidFill>
                        <a:latin typeface="+mn-lt"/>
                        <a:ea typeface="+mn-ea"/>
                        <a:cs typeface="Arial" pitchFamily="34" charset="0"/>
                      </a:endParaRPr>
                    </a:p>
                    <a:p>
                      <a:pPr marL="0" algn="l" defTabSz="914400" rtl="0" eaLnBrk="1" latinLnBrk="0" hangingPunct="1">
                        <a:spcBef>
                          <a:spcPts val="600"/>
                        </a:spcBef>
                        <a:spcAft>
                          <a:spcPts val="600"/>
                        </a:spcAft>
                      </a:pPr>
                      <a:endParaRPr lang="en-ZA" sz="2000" b="1" kern="1200" dirty="0">
                        <a:solidFill>
                          <a:schemeClr val="tx1"/>
                        </a:solidFill>
                        <a:latin typeface="+mn-lt"/>
                        <a:ea typeface="+mn-ea"/>
                        <a:cs typeface="Arial" pitchFamily="34" charset="0"/>
                      </a:endParaRPr>
                    </a:p>
                  </a:txBody>
                  <a:tcPr>
                    <a:noFill/>
                  </a:tcPr>
                </a:tc>
                <a:tc>
                  <a:txBody>
                    <a:bodyPr/>
                    <a:lstStyle/>
                    <a:p>
                      <a:pPr marL="342900" indent="-342900" algn="just">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34 out of 40 planned internal audit reviews conducted on high-risk areas such as: SRD, Disability Management, Fleet Management, Performance Information and Payment tender.</a:t>
                      </a:r>
                    </a:p>
                    <a:p>
                      <a:pPr marL="342900" indent="-342900">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This represent 85% achievement against the annual target</a:t>
                      </a:r>
                      <a:endParaRPr lang="en-US" sz="2000" kern="1200" dirty="0" smtClean="0">
                        <a:solidFill>
                          <a:schemeClr val="tx1"/>
                        </a:solidFill>
                        <a:latin typeface="+mn-lt"/>
                        <a:ea typeface="+mn-ea"/>
                        <a:cs typeface="Arial" pitchFamily="34" charset="0"/>
                      </a:endParaRPr>
                    </a:p>
                    <a:p>
                      <a:pPr>
                        <a:spcBef>
                          <a:spcPts val="600"/>
                        </a:spcBef>
                        <a:spcAft>
                          <a:spcPts val="600"/>
                        </a:spcAft>
                      </a:pPr>
                      <a:endParaRPr lang="en-ZA" sz="2000" dirty="0"/>
                    </a:p>
                  </a:txBody>
                  <a:tcPr/>
                </a:tc>
              </a:tr>
            </a:tbl>
          </a:graphicData>
        </a:graphic>
      </p:graphicFrame>
      <p:sp>
        <p:nvSpPr>
          <p:cNvPr id="4" name="Slide Number Placeholder 3"/>
          <p:cNvSpPr>
            <a:spLocks noGrp="1"/>
          </p:cNvSpPr>
          <p:nvPr>
            <p:ph type="sldNum" sz="quarter" idx="10"/>
          </p:nvPr>
        </p:nvSpPr>
        <p:spPr/>
        <p:txBody>
          <a:bodyPr/>
          <a:lstStyle/>
          <a:p>
            <a:pPr>
              <a:defRPr/>
            </a:pPr>
            <a:fld id="{7E47BA16-8F2D-45C8-B79C-59F417FD6B1A}" type="slidenum">
              <a:rPr lang="en-US" altLang="en-US" smtClean="0"/>
              <a:pPr>
                <a:defRPr/>
              </a:pPr>
              <a:t>11</a:t>
            </a:fld>
            <a:endParaRPr lang="en-US" altLang="en-US"/>
          </a:p>
        </p:txBody>
      </p:sp>
    </p:spTree>
    <p:extLst>
      <p:ext uri="{BB962C8B-B14F-4D97-AF65-F5344CB8AC3E}">
        <p14:creationId xmlns:p14="http://schemas.microsoft.com/office/powerpoint/2010/main" xmlns="" val="28567164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P1: Executive Management</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192189663"/>
              </p:ext>
            </p:extLst>
          </p:nvPr>
        </p:nvGraphicFramePr>
        <p:xfrm>
          <a:off x="272480" y="1700808"/>
          <a:ext cx="9433053" cy="4469082"/>
        </p:xfrm>
        <a:graphic>
          <a:graphicData uri="http://schemas.openxmlformats.org/drawingml/2006/table">
            <a:tbl>
              <a:tblPr firstRow="1" bandRow="1">
                <a:tableStyleId>{5940675A-B579-460E-94D1-54222C63F5DA}</a:tableStyleId>
              </a:tblPr>
              <a:tblGrid>
                <a:gridCol w="1656184"/>
                <a:gridCol w="7776869"/>
              </a:tblGrid>
              <a:tr h="72008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1" kern="1200" dirty="0" smtClean="0"/>
                        <a:t>Planned Target</a:t>
                      </a:r>
                      <a:endParaRPr lang="en-GB" sz="2000" b="1" kern="1200" dirty="0" smtClean="0"/>
                    </a:p>
                  </a:txBody>
                  <a:tcPr>
                    <a:solidFill>
                      <a:srgbClr val="FFC000"/>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kern="1200" dirty="0" smtClean="0"/>
                        <a:t>Achieved</a:t>
                      </a:r>
                    </a:p>
                  </a:txBody>
                  <a:tcPr marL="91439" marR="91439" marT="45701" marB="45701">
                    <a:solidFill>
                      <a:srgbClr val="FFC000"/>
                    </a:solidFill>
                  </a:tcPr>
                </a:tc>
              </a:tr>
              <a:tr h="109451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i="0" u="none" strike="noStrike" kern="1200" baseline="0" dirty="0" smtClean="0">
                          <a:solidFill>
                            <a:schemeClr val="tx1"/>
                          </a:solidFill>
                          <a:latin typeface="+mn-lt"/>
                          <a:ea typeface="+mn-ea"/>
                          <a:cs typeface="Arial" pitchFamily="34" charset="0"/>
                        </a:rPr>
                        <a:t>70% of reported fraud, theft and corruption cases investigated</a:t>
                      </a:r>
                      <a:endParaRPr lang="en-US" sz="2000" kern="1200" dirty="0" smtClean="0">
                        <a:solidFill>
                          <a:schemeClr val="tx1"/>
                        </a:solidFill>
                        <a:latin typeface="+mn-lt"/>
                        <a:ea typeface="+mn-ea"/>
                        <a:cs typeface="Arial" pitchFamily="34" charset="0"/>
                      </a:endParaRPr>
                    </a:p>
                    <a:p>
                      <a:pPr marL="0" algn="l" defTabSz="914400" rtl="0" eaLnBrk="1" latinLnBrk="0" hangingPunct="1">
                        <a:lnSpc>
                          <a:spcPct val="100000"/>
                        </a:lnSpc>
                        <a:spcBef>
                          <a:spcPts val="600"/>
                        </a:spcBef>
                        <a:spcAft>
                          <a:spcPts val="600"/>
                        </a:spcAft>
                      </a:pPr>
                      <a:endParaRPr lang="en-ZA" sz="2000" b="1" kern="1200" dirty="0">
                        <a:solidFill>
                          <a:schemeClr val="tx1"/>
                        </a:solidFill>
                        <a:latin typeface="+mn-lt"/>
                        <a:ea typeface="+mn-ea"/>
                        <a:cs typeface="Arial" pitchFamily="34" charset="0"/>
                      </a:endParaRPr>
                    </a:p>
                  </a:txBody>
                  <a:tcPr>
                    <a:solidFill>
                      <a:schemeClr val="bg1"/>
                    </a:solidFill>
                  </a:tcPr>
                </a:tc>
                <a:tc>
                  <a:txBody>
                    <a:bodyPr/>
                    <a:lstStyle/>
                    <a:p>
                      <a:pPr marL="342900" indent="-342900" algn="just">
                        <a:lnSpc>
                          <a:spcPct val="100000"/>
                        </a:lnSpc>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83% </a:t>
                      </a:r>
                      <a:r>
                        <a:rPr lang="en-US" sz="2000" b="1" i="0" u="none" strike="noStrike" kern="1200" baseline="0" dirty="0" smtClean="0">
                          <a:solidFill>
                            <a:schemeClr val="tx1"/>
                          </a:solidFill>
                          <a:latin typeface="+mn-lt"/>
                          <a:ea typeface="+mn-ea"/>
                          <a:cs typeface="Arial" pitchFamily="34" charset="0"/>
                        </a:rPr>
                        <a:t>(927 out of 1 122) </a:t>
                      </a:r>
                      <a:r>
                        <a:rPr lang="en-US" sz="2000" b="0" i="0" u="none" strike="noStrike" kern="1200" baseline="0" dirty="0" smtClean="0">
                          <a:solidFill>
                            <a:schemeClr val="tx1"/>
                          </a:solidFill>
                          <a:latin typeface="+mn-lt"/>
                          <a:ea typeface="+mn-ea"/>
                          <a:cs typeface="Arial" pitchFamily="34" charset="0"/>
                        </a:rPr>
                        <a:t>of reported fraud, and corruption cases were investigated.</a:t>
                      </a:r>
                    </a:p>
                    <a:p>
                      <a:pPr marL="342900" indent="-342900" algn="just">
                        <a:lnSpc>
                          <a:spcPct val="100000"/>
                        </a:lnSpc>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In addition to the 2015/16 cases received and investigated, </a:t>
                      </a:r>
                      <a:r>
                        <a:rPr lang="en-US" sz="2000" b="1" i="0" u="none" strike="noStrike" kern="1200" baseline="0" dirty="0" smtClean="0">
                          <a:solidFill>
                            <a:schemeClr val="tx1"/>
                          </a:solidFill>
                          <a:latin typeface="+mn-lt"/>
                          <a:ea typeface="+mn-ea"/>
                          <a:cs typeface="Arial" pitchFamily="34" charset="0"/>
                        </a:rPr>
                        <a:t>839</a:t>
                      </a:r>
                      <a:r>
                        <a:rPr lang="en-US" sz="2000" b="0" i="0" u="none" strike="noStrike" kern="1200" baseline="0" dirty="0" smtClean="0">
                          <a:solidFill>
                            <a:schemeClr val="tx1"/>
                          </a:solidFill>
                          <a:latin typeface="+mn-lt"/>
                          <a:ea typeface="+mn-ea"/>
                          <a:cs typeface="Arial" pitchFamily="34" charset="0"/>
                        </a:rPr>
                        <a:t> backlog cases were dealt with.</a:t>
                      </a:r>
                    </a:p>
                    <a:p>
                      <a:pPr marL="342900" indent="-342900" algn="just">
                        <a:lnSpc>
                          <a:spcPct val="100000"/>
                        </a:lnSpc>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This brings the total number of cases investigated to </a:t>
                      </a:r>
                      <a:r>
                        <a:rPr lang="en-US" sz="2000" b="1" i="0" u="none" strike="noStrike" kern="1200" baseline="0" dirty="0" smtClean="0">
                          <a:solidFill>
                            <a:schemeClr val="tx1"/>
                          </a:solidFill>
                          <a:latin typeface="+mn-lt"/>
                          <a:ea typeface="+mn-ea"/>
                          <a:cs typeface="Arial" pitchFamily="34" charset="0"/>
                        </a:rPr>
                        <a:t>1 766.</a:t>
                      </a:r>
                    </a:p>
                    <a:p>
                      <a:pPr marL="342900" marR="0" indent="-342900" algn="just"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2000" b="1" kern="1200" dirty="0" smtClean="0">
                          <a:solidFill>
                            <a:schemeClr val="tx1"/>
                          </a:solidFill>
                          <a:effectLst/>
                          <a:latin typeface="+mn-lt"/>
                          <a:ea typeface="+mn-ea"/>
                          <a:cs typeface="+mn-cs"/>
                        </a:rPr>
                        <a:t>Referrals to Law Enforcement Agencies:</a:t>
                      </a:r>
                    </a:p>
                    <a:p>
                      <a:pPr marL="800100" marR="0" lvl="1" indent="-342900" algn="just" defTabSz="9144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en-ZA" sz="2000" kern="1200" dirty="0" smtClean="0">
                          <a:solidFill>
                            <a:schemeClr val="tx1"/>
                          </a:solidFill>
                          <a:effectLst/>
                          <a:latin typeface="+mn-lt"/>
                          <a:ea typeface="+mn-ea"/>
                          <a:cs typeface="+mn-cs"/>
                        </a:rPr>
                        <a:t>29 fraud cases were referred to Law Enforcement Agencies, involving 114 officials, 9 beneficiaries, 5 Doctors, 5 private persons and 3 former officials, with a combined value of </a:t>
                      </a:r>
                      <a:r>
                        <a:rPr lang="en-ZA" sz="2000" b="1" kern="1200" dirty="0" smtClean="0">
                          <a:solidFill>
                            <a:schemeClr val="tx1"/>
                          </a:solidFill>
                          <a:effectLst/>
                          <a:latin typeface="+mn-lt"/>
                          <a:ea typeface="+mn-ea"/>
                          <a:cs typeface="+mn-cs"/>
                        </a:rPr>
                        <a:t>R53,363,943.46.</a:t>
                      </a:r>
                      <a:endParaRPr lang="en-US" sz="2000" b="1" i="0" u="none" strike="noStrike" kern="1200" baseline="0" dirty="0" smtClean="0">
                        <a:solidFill>
                          <a:schemeClr val="tx1"/>
                        </a:solidFill>
                        <a:latin typeface="+mn-lt"/>
                        <a:ea typeface="+mn-ea"/>
                        <a:cs typeface="Arial" pitchFamily="34" charset="0"/>
                      </a:endParaRPr>
                    </a:p>
                  </a:txBody>
                  <a:tcPr marL="91439" marR="91439" marT="45701" marB="45701">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E47BA16-8F2D-45C8-B79C-59F417FD6B1A}" type="slidenum">
              <a:rPr lang="en-US" altLang="en-US" smtClean="0"/>
              <a:pPr>
                <a:defRPr/>
              </a:pPr>
              <a:t>12</a:t>
            </a:fld>
            <a:endParaRPr lang="en-US" altLang="en-US"/>
          </a:p>
        </p:txBody>
      </p:sp>
    </p:spTree>
    <p:extLst>
      <p:ext uri="{BB962C8B-B14F-4D97-AF65-F5344CB8AC3E}">
        <p14:creationId xmlns:p14="http://schemas.microsoft.com/office/powerpoint/2010/main" xmlns="" val="1825675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3600" dirty="0" smtClean="0"/>
              <a:t>P1: Executive Management – Legal Services</a:t>
            </a:r>
            <a:endParaRPr lang="en-ZA"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976197440"/>
              </p:ext>
            </p:extLst>
          </p:nvPr>
        </p:nvGraphicFramePr>
        <p:xfrm>
          <a:off x="128462" y="1417638"/>
          <a:ext cx="9777538" cy="5901595"/>
        </p:xfrm>
        <a:graphic>
          <a:graphicData uri="http://schemas.openxmlformats.org/drawingml/2006/table">
            <a:tbl>
              <a:tblPr firstRow="1" bandRow="1">
                <a:tableStyleId>{5940675A-B579-460E-94D1-54222C63F5DA}</a:tableStyleId>
              </a:tblPr>
              <a:tblGrid>
                <a:gridCol w="3096344"/>
                <a:gridCol w="6681194"/>
              </a:tblGrid>
              <a:tr h="536164">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1" kern="1200" dirty="0" smtClean="0"/>
                        <a:t>Planned Target</a:t>
                      </a:r>
                      <a:endParaRPr lang="en-GB" sz="2000" b="1" kern="1200" dirty="0" smtClean="0"/>
                    </a:p>
                  </a:txBody>
                  <a:tcPr>
                    <a:solidFill>
                      <a:srgbClr val="FFC000"/>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kern="1200" dirty="0" smtClean="0"/>
                        <a:t>Achieved</a:t>
                      </a:r>
                    </a:p>
                  </a:txBody>
                  <a:tcPr marL="91439" marR="91439" marT="45701" marB="45701">
                    <a:solidFill>
                      <a:srgbClr val="FFC000"/>
                    </a:solidFill>
                  </a:tcPr>
                </a:tc>
              </a:tr>
              <a:tr h="1372627">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i="0" u="none" strike="noStrike" kern="1200" baseline="0" dirty="0" smtClean="0">
                          <a:solidFill>
                            <a:schemeClr val="tx1"/>
                          </a:solidFill>
                          <a:latin typeface="+mn-lt"/>
                          <a:ea typeface="+mn-ea"/>
                          <a:cs typeface="Arial" pitchFamily="34" charset="0"/>
                        </a:rPr>
                        <a:t>100% of letters of demand received responded to within the prescribed timeframes</a:t>
                      </a:r>
                      <a:endParaRPr lang="en-US" sz="2000" b="0" dirty="0" smtClean="0">
                        <a:solidFill>
                          <a:schemeClr val="tx1"/>
                        </a:solidFill>
                        <a:latin typeface="+mn-lt"/>
                        <a:cs typeface="Arial" pitchFamily="34" charset="0"/>
                      </a:endParaRPr>
                    </a:p>
                  </a:txBody>
                  <a:tcPr>
                    <a:solidFill>
                      <a:schemeClr val="bg1"/>
                    </a:solidFill>
                  </a:tcPr>
                </a:tc>
                <a:tc>
                  <a:txBody>
                    <a:bodyPr/>
                    <a:lstStyle/>
                    <a:p>
                      <a:pPr marL="342900" indent="-342900" algn="just">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93% (269 out of 289) letters of demand received responded to within prescribed timeframes.</a:t>
                      </a:r>
                    </a:p>
                  </a:txBody>
                  <a:tcPr marL="91439" marR="91439" marT="45701" marB="45701">
                    <a:solidFill>
                      <a:schemeClr val="bg1"/>
                    </a:solidFill>
                  </a:tcPr>
                </a:tc>
              </a:tr>
              <a:tr h="1923646">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i="0" u="none" strike="noStrike" kern="1200" baseline="0" dirty="0" smtClean="0">
                          <a:solidFill>
                            <a:schemeClr val="tx1"/>
                          </a:solidFill>
                          <a:latin typeface="+mn-lt"/>
                          <a:ea typeface="+mn-ea"/>
                          <a:cs typeface="Arial" pitchFamily="34" charset="0"/>
                        </a:rPr>
                        <a:t>Legal opinions drafted within 10 days</a:t>
                      </a:r>
                      <a:endParaRPr lang="en-US" sz="2000" b="0" dirty="0" smtClean="0">
                        <a:solidFill>
                          <a:schemeClr val="tx1"/>
                        </a:solidFill>
                        <a:latin typeface="+mn-lt"/>
                        <a:cs typeface="Arial" pitchFamily="34" charset="0"/>
                      </a:endParaRPr>
                    </a:p>
                    <a:p>
                      <a:pPr marL="0" algn="l" defTabSz="914400" rtl="0" eaLnBrk="1" latinLnBrk="0" hangingPunct="1">
                        <a:spcBef>
                          <a:spcPts val="600"/>
                        </a:spcBef>
                        <a:spcAft>
                          <a:spcPts val="600"/>
                        </a:spcAft>
                      </a:pPr>
                      <a:endParaRPr lang="en-ZA" sz="2000" b="1" kern="1200" dirty="0">
                        <a:solidFill>
                          <a:schemeClr val="tx1"/>
                        </a:solidFill>
                        <a:latin typeface="+mn-lt"/>
                        <a:ea typeface="+mn-ea"/>
                        <a:cs typeface="Arial" pitchFamily="34" charset="0"/>
                      </a:endParaRPr>
                    </a:p>
                  </a:txBody>
                  <a:tcPr>
                    <a:solidFill>
                      <a:schemeClr val="bg1"/>
                    </a:solidFill>
                  </a:tcPr>
                </a:tc>
                <a:tc>
                  <a:txBody>
                    <a:bodyPr/>
                    <a:lstStyle/>
                    <a:p>
                      <a:pPr marL="342900" indent="-342900">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99.56% (980 out of 984) of legal opinions drafted within 10 days upon receipt of all documents. </a:t>
                      </a:r>
                    </a:p>
                    <a:p>
                      <a:pPr marL="342900" indent="-342900">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The difference of 4 of legal opinions were, due to the need for further information and research, drafted outside 10 days following receipt of the necessary information.</a:t>
                      </a:r>
                    </a:p>
                  </a:txBody>
                  <a:tcPr marL="91439" marR="91439" marT="45701" marB="45701">
                    <a:solidFill>
                      <a:schemeClr val="bg1"/>
                    </a:solidFill>
                  </a:tcPr>
                </a:tc>
              </a:tr>
              <a:tr h="1074999">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i="0" u="none" strike="noStrike" kern="1200" baseline="0" dirty="0" smtClean="0">
                          <a:solidFill>
                            <a:schemeClr val="tx1"/>
                          </a:solidFill>
                          <a:latin typeface="+mn-lt"/>
                          <a:ea typeface="+mn-ea"/>
                          <a:cs typeface="Arial" pitchFamily="34" charset="0"/>
                        </a:rPr>
                        <a:t>Contracts drafted within 7 days of being awarded</a:t>
                      </a:r>
                      <a:endParaRPr lang="en-US" sz="2000" b="0" dirty="0" smtClean="0">
                        <a:solidFill>
                          <a:schemeClr val="tx1"/>
                        </a:solidFill>
                        <a:latin typeface="+mn-lt"/>
                        <a:cs typeface="Arial" pitchFamily="34" charset="0"/>
                      </a:endParaRPr>
                    </a:p>
                    <a:p>
                      <a:pPr marL="0" algn="l" defTabSz="914400" rtl="0" eaLnBrk="1" latinLnBrk="0" hangingPunct="1">
                        <a:spcBef>
                          <a:spcPts val="600"/>
                        </a:spcBef>
                        <a:spcAft>
                          <a:spcPts val="600"/>
                        </a:spcAft>
                      </a:pPr>
                      <a:endParaRPr lang="en-ZA" sz="2000" b="1" kern="1200" dirty="0">
                        <a:solidFill>
                          <a:schemeClr val="tx1"/>
                        </a:solidFill>
                        <a:latin typeface="+mn-lt"/>
                        <a:ea typeface="+mn-ea"/>
                        <a:cs typeface="Arial" pitchFamily="34" charset="0"/>
                      </a:endParaRPr>
                    </a:p>
                  </a:txBody>
                  <a:tcPr>
                    <a:solidFill>
                      <a:schemeClr val="bg1"/>
                    </a:solidFill>
                  </a:tcPr>
                </a:tc>
                <a:tc>
                  <a:txBody>
                    <a:bodyPr/>
                    <a:lstStyle/>
                    <a:p>
                      <a:pPr marL="342900" indent="-342900" algn="jus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99.74% (756 out of 758) of contracts drafted within 7 days of referral and receipt of all necessary documents.</a:t>
                      </a:r>
                    </a:p>
                    <a:p>
                      <a:pPr marL="342900" indent="-342900" algn="jus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The difference of 2 contracts were, due to the need for further information and research, drafted outside 7 days following receipt of the necessary information. </a:t>
                      </a:r>
                      <a:endParaRPr lang="en-US" sz="2000" kern="1200" dirty="0" smtClean="0">
                        <a:solidFill>
                          <a:schemeClr val="tx1"/>
                        </a:solidFill>
                        <a:latin typeface="+mn-lt"/>
                        <a:ea typeface="+mn-ea"/>
                        <a:cs typeface="Arial" pitchFamily="34" charset="0"/>
                      </a:endParaRPr>
                    </a:p>
                  </a:txBody>
                  <a:tcPr marL="91439" marR="91439" marT="45701" marB="45701">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E47BA16-8F2D-45C8-B79C-59F417FD6B1A}" type="slidenum">
              <a:rPr lang="en-US" altLang="en-US" smtClean="0"/>
              <a:pPr>
                <a:defRPr/>
              </a:pPr>
              <a:t>13</a:t>
            </a:fld>
            <a:endParaRPr lang="en-US" altLang="en-US"/>
          </a:p>
        </p:txBody>
      </p:sp>
    </p:spTree>
    <p:extLst>
      <p:ext uri="{BB962C8B-B14F-4D97-AF65-F5344CB8AC3E}">
        <p14:creationId xmlns:p14="http://schemas.microsoft.com/office/powerpoint/2010/main" xmlns="" val="23827690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433048" cy="1143000"/>
          </a:xfrm>
        </p:spPr>
        <p:txBody>
          <a:bodyPr>
            <a:normAutofit/>
          </a:bodyPr>
          <a:lstStyle/>
          <a:p>
            <a:pPr>
              <a:defRPr/>
            </a:pPr>
            <a:r>
              <a:rPr lang="en-GB" altLang="en-US" sz="3200" dirty="0"/>
              <a:t>Implementation of the Legal Services Model </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859519364"/>
              </p:ext>
            </p:extLst>
          </p:nvPr>
        </p:nvGraphicFramePr>
        <p:xfrm>
          <a:off x="128462" y="1454730"/>
          <a:ext cx="9777538" cy="4998606"/>
        </p:xfrm>
        <a:graphic>
          <a:graphicData uri="http://schemas.openxmlformats.org/drawingml/2006/table">
            <a:tbl>
              <a:tblPr firstRow="1" bandRow="1">
                <a:tableStyleId>{5940675A-B579-460E-94D1-54222C63F5DA}</a:tableStyleId>
              </a:tblPr>
              <a:tblGrid>
                <a:gridCol w="3168354"/>
                <a:gridCol w="6609184"/>
              </a:tblGrid>
              <a:tr h="637924">
                <a:tc>
                  <a:txBody>
                    <a:bodyPr/>
                    <a:lstStyle/>
                    <a:p>
                      <a:pPr>
                        <a:spcAft>
                          <a:spcPts val="1200"/>
                        </a:spcAft>
                      </a:pPr>
                      <a:r>
                        <a:rPr lang="en-US" sz="2000" b="1" dirty="0" smtClean="0">
                          <a:solidFill>
                            <a:schemeClr val="tx1"/>
                          </a:solidFill>
                          <a:latin typeface="+mn-lt"/>
                          <a:cs typeface="Arial" pitchFamily="34" charset="0"/>
                        </a:rPr>
                        <a:t>Planned</a:t>
                      </a:r>
                      <a:r>
                        <a:rPr lang="en-US" sz="2000" b="1" baseline="0" dirty="0" smtClean="0">
                          <a:solidFill>
                            <a:schemeClr val="tx1"/>
                          </a:solidFill>
                          <a:latin typeface="+mn-lt"/>
                          <a:cs typeface="Arial" pitchFamily="34" charset="0"/>
                        </a:rPr>
                        <a:t> Target</a:t>
                      </a:r>
                      <a:endParaRPr lang="en-GB" sz="2000" b="1" dirty="0">
                        <a:solidFill>
                          <a:schemeClr val="tx1"/>
                        </a:solidFill>
                        <a:latin typeface="+mn-lt"/>
                        <a:cs typeface="Arial" pitchFamily="34" charset="0"/>
                      </a:endParaRPr>
                    </a:p>
                  </a:txBody>
                  <a:tcPr marL="91439" marR="91439" marT="45701" marB="45701">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solidFill>
                            <a:schemeClr val="tx1"/>
                          </a:solidFill>
                          <a:latin typeface="+mn-lt"/>
                          <a:cs typeface="Arial" pitchFamily="34" charset="0"/>
                        </a:rPr>
                        <a:t>Achieved</a:t>
                      </a:r>
                    </a:p>
                    <a:p>
                      <a:endParaRPr lang="en-US" sz="2000" b="0" dirty="0" smtClean="0">
                        <a:solidFill>
                          <a:schemeClr val="tx1"/>
                        </a:solidFill>
                        <a:latin typeface="+mn-lt"/>
                        <a:cs typeface="Arial" pitchFamily="34" charset="0"/>
                      </a:endParaRPr>
                    </a:p>
                  </a:txBody>
                  <a:tcPr marL="91439" marR="91439" marT="45701" marB="45701">
                    <a:solidFill>
                      <a:srgbClr val="FFC000"/>
                    </a:solidFill>
                  </a:tcPr>
                </a:tc>
              </a:tr>
              <a:tr h="721155">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b="0" i="0" u="none" strike="noStrike" kern="1200" baseline="0" dirty="0" smtClean="0">
                          <a:solidFill>
                            <a:schemeClr val="tx1"/>
                          </a:solidFill>
                          <a:latin typeface="+mn-lt"/>
                          <a:ea typeface="+mn-ea"/>
                          <a:cs typeface="Arial" pitchFamily="34" charset="0"/>
                        </a:rPr>
                        <a:t>20 staff capacity-building workshops on high litigation areas conducted</a:t>
                      </a:r>
                      <a:endParaRPr lang="en-US" sz="2000" b="0" dirty="0" smtClean="0">
                        <a:solidFill>
                          <a:schemeClr val="tx1"/>
                        </a:solidFill>
                        <a:latin typeface="+mn-lt"/>
                        <a:cs typeface="Arial" pitchFamily="34" charset="0"/>
                      </a:endParaRPr>
                    </a:p>
                    <a:p>
                      <a:pPr>
                        <a:spcAft>
                          <a:spcPts val="1200"/>
                        </a:spcAft>
                      </a:pPr>
                      <a:endParaRPr lang="en-GB" sz="2000" b="1" dirty="0">
                        <a:solidFill>
                          <a:schemeClr val="tx1"/>
                        </a:solidFill>
                        <a:latin typeface="+mn-lt"/>
                        <a:cs typeface="Arial" pitchFamily="34" charset="0"/>
                      </a:endParaRPr>
                    </a:p>
                  </a:txBody>
                  <a:tcPr marL="91439" marR="91439" marT="45701" marB="45701">
                    <a:solidFill>
                      <a:schemeClr val="bg1"/>
                    </a:solidFill>
                  </a:tcPr>
                </a:tc>
                <a:tc>
                  <a:txBody>
                    <a:bodyPr/>
                    <a:lstStyle/>
                    <a:p>
                      <a:pPr marL="342900"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75 staff capacity building workshops were conducted on high litigation areas.</a:t>
                      </a:r>
                    </a:p>
                    <a:p>
                      <a:pPr marL="342900" indent="-342900">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This is a 375% achievement against the annual target</a:t>
                      </a:r>
                      <a:endParaRPr lang="en-US" sz="2000" kern="1200" dirty="0" smtClean="0">
                        <a:solidFill>
                          <a:schemeClr val="tx1"/>
                        </a:solidFill>
                        <a:latin typeface="+mn-lt"/>
                        <a:ea typeface="+mn-ea"/>
                        <a:cs typeface="Arial" pitchFamily="34" charset="0"/>
                      </a:endParaRPr>
                    </a:p>
                  </a:txBody>
                  <a:tcPr marL="91439" marR="91439" marT="45701" marB="45701">
                    <a:solidFill>
                      <a:schemeClr val="bg1"/>
                    </a:solidFill>
                  </a:tcPr>
                </a:tc>
              </a:tr>
              <a:tr h="2636486">
                <a:tc>
                  <a:txBody>
                    <a:bodyPr/>
                    <a:lstStyle/>
                    <a:p>
                      <a:pPr marL="0" marR="0" indent="0" algn="l" defTabSz="914400" rtl="0" eaLnBrk="1" fontAlgn="auto" latinLnBrk="0" hangingPunct="1">
                        <a:lnSpc>
                          <a:spcPct val="100000"/>
                        </a:lnSpc>
                        <a:spcBef>
                          <a:spcPts val="0"/>
                        </a:spcBef>
                        <a:spcAft>
                          <a:spcPts val="1200"/>
                        </a:spcAft>
                        <a:buClrTx/>
                        <a:buSzTx/>
                        <a:buFontTx/>
                        <a:buNone/>
                        <a:tabLst/>
                        <a:defRPr/>
                      </a:pPr>
                      <a:r>
                        <a:rPr lang="en-US" sz="2000" b="0" i="0" u="none" strike="noStrike" kern="1200" baseline="0" dirty="0" smtClean="0">
                          <a:solidFill>
                            <a:schemeClr val="tx1"/>
                          </a:solidFill>
                          <a:latin typeface="+mn-lt"/>
                          <a:ea typeface="+mn-ea"/>
                          <a:cs typeface="Arial" pitchFamily="34" charset="0"/>
                        </a:rPr>
                        <a:t>Dispute Resolution Framework developed and implemented</a:t>
                      </a:r>
                      <a:endParaRPr lang="en-US" sz="2000" b="0" dirty="0" smtClean="0">
                        <a:solidFill>
                          <a:schemeClr val="tx1"/>
                        </a:solidFill>
                        <a:latin typeface="+mn-lt"/>
                        <a:cs typeface="Arial" pitchFamily="34" charset="0"/>
                      </a:endParaRPr>
                    </a:p>
                    <a:p>
                      <a:pPr>
                        <a:spcAft>
                          <a:spcPts val="1200"/>
                        </a:spcAft>
                      </a:pPr>
                      <a:endParaRPr lang="en-GB" sz="2000" b="1" dirty="0">
                        <a:solidFill>
                          <a:schemeClr val="tx1"/>
                        </a:solidFill>
                        <a:latin typeface="+mn-lt"/>
                        <a:cs typeface="Arial" pitchFamily="34" charset="0"/>
                      </a:endParaRPr>
                    </a:p>
                  </a:txBody>
                  <a:tcPr marL="91439" marR="91439" marT="45701" marB="45701">
                    <a:solidFill>
                      <a:schemeClr val="bg1"/>
                    </a:solidFill>
                  </a:tcPr>
                </a:tc>
                <a:tc>
                  <a:txBody>
                    <a:bodyPr/>
                    <a:lstStyle/>
                    <a:p>
                      <a:pPr algn="just"/>
                      <a:r>
                        <a:rPr lang="en-US" sz="2000" b="0" i="0" u="none" strike="noStrike" kern="1200" baseline="0" dirty="0" smtClean="0">
                          <a:solidFill>
                            <a:schemeClr val="tx1"/>
                          </a:solidFill>
                          <a:latin typeface="+mn-lt"/>
                          <a:ea typeface="+mn-ea"/>
                          <a:cs typeface="Arial" pitchFamily="34" charset="0"/>
                        </a:rPr>
                        <a:t>Dispute Resolution Framework developed and implemented.</a:t>
                      </a:r>
                    </a:p>
                    <a:p>
                      <a:pPr algn="just"/>
                      <a:r>
                        <a:rPr lang="en-US" sz="2000" b="0" i="0" u="none" strike="noStrike" kern="1200" baseline="0" dirty="0" smtClean="0">
                          <a:solidFill>
                            <a:schemeClr val="tx1"/>
                          </a:solidFill>
                          <a:latin typeface="+mn-lt"/>
                          <a:ea typeface="+mn-ea"/>
                          <a:cs typeface="Arial" pitchFamily="34" charset="0"/>
                        </a:rPr>
                        <a:t>The Dispute Resolution Framework has, by providing guidelines and processes to resolve disputes, enhanced capacity/ skills within the Agency on the best approach in handling Labour disputes from their point of departure and in the Commission for Conciliation, Mediation and Arbitration (CCMA)</a:t>
                      </a:r>
                      <a:endParaRPr lang="en-US" sz="2000" kern="1200" dirty="0" smtClean="0">
                        <a:solidFill>
                          <a:schemeClr val="tx1"/>
                        </a:solidFill>
                        <a:latin typeface="+mn-lt"/>
                        <a:ea typeface="+mn-ea"/>
                        <a:cs typeface="Arial" pitchFamily="34" charset="0"/>
                      </a:endParaRPr>
                    </a:p>
                    <a:p>
                      <a:pPr marL="342900" indent="-342900">
                        <a:buFont typeface="Arial" panose="020B0604020202020204" pitchFamily="34" charset="0"/>
                        <a:buChar char="•"/>
                      </a:pPr>
                      <a:endParaRPr lang="en-US" sz="2000" kern="1200" dirty="0" smtClean="0">
                        <a:solidFill>
                          <a:schemeClr val="tx1"/>
                        </a:solidFill>
                        <a:latin typeface="+mn-lt"/>
                        <a:ea typeface="+mn-ea"/>
                        <a:cs typeface="Arial" pitchFamily="34" charset="0"/>
                      </a:endParaRPr>
                    </a:p>
                  </a:txBody>
                  <a:tcPr marL="91439" marR="91439" marT="45701" marB="45701">
                    <a:solidFill>
                      <a:schemeClr val="bg1"/>
                    </a:solidFill>
                  </a:tcPr>
                </a:tc>
              </a:tr>
            </a:tbl>
          </a:graphicData>
        </a:graphic>
      </p:graphicFrame>
      <p:sp>
        <p:nvSpPr>
          <p:cNvPr id="33806" name="Slide Number Placeholder 2"/>
          <p:cNvSpPr>
            <a:spLocks noGrp="1"/>
          </p:cNvSpPr>
          <p:nvPr>
            <p:ph type="sldNum" sz="quarter" idx="10"/>
          </p:nvPr>
        </p:nvSpPr>
        <p:spPr>
          <a:xfrm>
            <a:off x="7537450" y="6408738"/>
            <a:ext cx="23114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51BFD6B-9D3A-48F9-94E0-2D77268CAFCC}" type="slidenum">
              <a:rPr lang="en-US" altLang="en-US" sz="1400" smtClean="0"/>
              <a:pPr>
                <a:spcBef>
                  <a:spcPct val="0"/>
                </a:spcBef>
                <a:buFontTx/>
                <a:buNone/>
              </a:pPr>
              <a:t>14</a:t>
            </a:fld>
            <a:endParaRPr lang="en-US" altLang="en-US" sz="1400" smtClean="0"/>
          </a:p>
        </p:txBody>
      </p:sp>
    </p:spTree>
    <p:extLst>
      <p:ext uri="{BB962C8B-B14F-4D97-AF65-F5344CB8AC3E}">
        <p14:creationId xmlns:p14="http://schemas.microsoft.com/office/powerpoint/2010/main" xmlns="" val="25657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6496" y="274638"/>
            <a:ext cx="7992888" cy="1143000"/>
          </a:xfrm>
        </p:spPr>
        <p:txBody>
          <a:bodyPr/>
          <a:lstStyle/>
          <a:p>
            <a:r>
              <a:rPr lang="en-ZA" sz="3600" dirty="0" smtClean="0"/>
              <a:t>P1: Corporate Services – Human Resource Management</a:t>
            </a:r>
            <a:endParaRPr lang="en-ZA" sz="36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986116277"/>
              </p:ext>
            </p:extLst>
          </p:nvPr>
        </p:nvGraphicFramePr>
        <p:xfrm>
          <a:off x="128464" y="1431380"/>
          <a:ext cx="9577070" cy="5260015"/>
        </p:xfrm>
        <a:graphic>
          <a:graphicData uri="http://schemas.openxmlformats.org/drawingml/2006/table">
            <a:tbl>
              <a:tblPr firstRow="1" bandRow="1">
                <a:tableStyleId>{5940675A-B579-460E-94D1-54222C63F5DA}</a:tableStyleId>
              </a:tblPr>
              <a:tblGrid>
                <a:gridCol w="1800200"/>
                <a:gridCol w="7776870"/>
              </a:tblGrid>
              <a:tr h="618045">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1800" b="1" kern="1200" dirty="0" smtClean="0"/>
                        <a:t>Planned Target</a:t>
                      </a:r>
                      <a:endParaRPr lang="en-GB" sz="1800" b="1" kern="1200" dirty="0" smtClean="0"/>
                    </a:p>
                  </a:txBody>
                  <a:tcPr>
                    <a:solidFill>
                      <a:srgbClr val="FFC000"/>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1800" b="1" kern="1200" dirty="0" smtClean="0"/>
                        <a:t>Achieved</a:t>
                      </a:r>
                    </a:p>
                  </a:txBody>
                  <a:tcPr>
                    <a:solidFill>
                      <a:srgbClr val="FFC000"/>
                    </a:solidFill>
                  </a:tcPr>
                </a:tc>
              </a:tr>
              <a:tr h="2633412">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smtClean="0">
                          <a:solidFill>
                            <a:schemeClr val="tx1"/>
                          </a:solidFill>
                        </a:rPr>
                        <a:t>95% of </a:t>
                      </a:r>
                      <a:r>
                        <a:rPr lang="en-US" sz="1800" b="0" baseline="0" dirty="0" smtClean="0">
                          <a:solidFill>
                            <a:schemeClr val="tx1"/>
                          </a:solidFill>
                        </a:rPr>
                        <a:t>funded vacant positions filled </a:t>
                      </a:r>
                      <a:endParaRPr lang="en-US" sz="1800" b="0" dirty="0" smtClean="0">
                        <a:solidFill>
                          <a:schemeClr val="tx1"/>
                        </a:solidFill>
                      </a:endParaRPr>
                    </a:p>
                    <a:p>
                      <a:pPr marL="0" algn="l" defTabSz="914400" rtl="0" eaLnBrk="1" latinLnBrk="0" hangingPunct="1">
                        <a:spcBef>
                          <a:spcPts val="600"/>
                        </a:spcBef>
                        <a:spcAft>
                          <a:spcPts val="600"/>
                        </a:spcAft>
                      </a:pPr>
                      <a:endParaRPr lang="en-ZA" sz="1800" b="1" kern="1200" dirty="0">
                        <a:solidFill>
                          <a:schemeClr val="tx1"/>
                        </a:solidFill>
                        <a:latin typeface="+mn-lt"/>
                        <a:ea typeface="+mn-ea"/>
                        <a:cs typeface="Arial" pitchFamily="34" charset="0"/>
                      </a:endParaRPr>
                    </a:p>
                  </a:txBody>
                  <a:tcPr>
                    <a:solidFill>
                      <a:schemeClr val="bg1"/>
                    </a:solidFill>
                  </a:tcPr>
                </a:tc>
                <a:tc>
                  <a:txBody>
                    <a:bodyPr/>
                    <a:lstStyle/>
                    <a:p>
                      <a:pPr marL="342900" indent="-342900">
                        <a:spcBef>
                          <a:spcPts val="600"/>
                        </a:spcBef>
                        <a:spcAft>
                          <a:spcPts val="600"/>
                        </a:spcAft>
                        <a:buFont typeface="Arial" panose="020B0604020202020204" pitchFamily="34" charset="0"/>
                        <a:buChar char="•"/>
                      </a:pPr>
                      <a:r>
                        <a:rPr lang="en-US" sz="1800" b="0" i="0" u="none" strike="noStrike" kern="1200" baseline="0" dirty="0" smtClean="0">
                          <a:solidFill>
                            <a:schemeClr val="tx1"/>
                          </a:solidFill>
                          <a:latin typeface="+mn-lt"/>
                          <a:ea typeface="+mn-ea"/>
                          <a:cs typeface="Arial" pitchFamily="34" charset="0"/>
                        </a:rPr>
                        <a:t>96% (9 732) funded posts were filled at the end of March 2016.</a:t>
                      </a:r>
                    </a:p>
                    <a:p>
                      <a:pPr marL="342900" indent="-342900">
                        <a:spcBef>
                          <a:spcPts val="600"/>
                        </a:spcBef>
                        <a:spcAft>
                          <a:spcPts val="600"/>
                        </a:spcAft>
                        <a:buFont typeface="Arial" panose="020B0604020202020204" pitchFamily="34" charset="0"/>
                        <a:buChar char="•"/>
                      </a:pPr>
                      <a:r>
                        <a:rPr lang="en-GB" altLang="en-US" sz="1800" dirty="0" smtClean="0"/>
                        <a:t>The total of 9 732 includes both permanent and contract employees in service at the end of March 2016.</a:t>
                      </a:r>
                    </a:p>
                    <a:p>
                      <a:pPr marL="342900" indent="-342900">
                        <a:spcBef>
                          <a:spcPts val="600"/>
                        </a:spcBef>
                        <a:spcAft>
                          <a:spcPts val="600"/>
                        </a:spcAft>
                        <a:buFont typeface="Arial" panose="020B0604020202020204" pitchFamily="34" charset="0"/>
                        <a:buChar char="•"/>
                      </a:pPr>
                      <a:r>
                        <a:rPr lang="en-GB" altLang="en-US" sz="1800" dirty="0" smtClean="0"/>
                        <a:t>There were 1 768 Appointments</a:t>
                      </a:r>
                    </a:p>
                    <a:p>
                      <a:pPr marL="800100" lvl="1" indent="-342900">
                        <a:spcBef>
                          <a:spcPts val="0"/>
                        </a:spcBef>
                        <a:spcAft>
                          <a:spcPts val="0"/>
                        </a:spcAft>
                        <a:buFont typeface="Wingdings" panose="05000000000000000000" pitchFamily="2" charset="2"/>
                        <a:buChar char="ü"/>
                      </a:pPr>
                      <a:r>
                        <a:rPr lang="en-GB" altLang="en-US" sz="1800" dirty="0" smtClean="0"/>
                        <a:t>705 permanent</a:t>
                      </a:r>
                      <a:r>
                        <a:rPr lang="en-GB" altLang="en-US" sz="1800" baseline="0" dirty="0" smtClean="0"/>
                        <a:t> </a:t>
                      </a:r>
                      <a:r>
                        <a:rPr lang="en-GB" altLang="en-US" sz="1800" dirty="0" smtClean="0"/>
                        <a:t>appointments, and </a:t>
                      </a:r>
                    </a:p>
                    <a:p>
                      <a:pPr marL="800100" lvl="1" indent="-342900">
                        <a:spcBef>
                          <a:spcPts val="0"/>
                        </a:spcBef>
                        <a:spcAft>
                          <a:spcPts val="0"/>
                        </a:spcAft>
                        <a:buFont typeface="Wingdings" panose="05000000000000000000" pitchFamily="2" charset="2"/>
                        <a:buChar char="ü"/>
                      </a:pPr>
                      <a:r>
                        <a:rPr lang="en-GB" altLang="en-US" sz="1800" dirty="0" smtClean="0"/>
                        <a:t>1063 contract</a:t>
                      </a:r>
                      <a:r>
                        <a:rPr lang="en-GB" altLang="en-US" sz="1800" baseline="0" dirty="0" smtClean="0"/>
                        <a:t> appointments. </a:t>
                      </a:r>
                    </a:p>
                    <a:p>
                      <a:pPr marL="342900" lvl="0" indent="-342900">
                        <a:spcBef>
                          <a:spcPts val="600"/>
                        </a:spcBef>
                        <a:spcAft>
                          <a:spcPts val="600"/>
                        </a:spcAft>
                        <a:buFont typeface="Arial" panose="020B0604020202020204" pitchFamily="34" charset="0"/>
                        <a:buChar char="•"/>
                      </a:pPr>
                      <a:r>
                        <a:rPr lang="en-GB" altLang="en-US" sz="1800" dirty="0" smtClean="0"/>
                        <a:t>Critical</a:t>
                      </a:r>
                      <a:r>
                        <a:rPr lang="en-GB" altLang="en-US" sz="1800" baseline="0" dirty="0" smtClean="0"/>
                        <a:t> </a:t>
                      </a:r>
                      <a:r>
                        <a:rPr lang="en-GB" altLang="en-US" sz="1800" dirty="0" smtClean="0"/>
                        <a:t>positions filled during this</a:t>
                      </a:r>
                      <a:r>
                        <a:rPr lang="en-GB" altLang="en-US" sz="1800" baseline="0" dirty="0" smtClean="0"/>
                        <a:t> period include </a:t>
                      </a:r>
                      <a:r>
                        <a:rPr lang="en-GB" altLang="en-US" sz="1800" dirty="0" smtClean="0"/>
                        <a:t>the CFO and CIO</a:t>
                      </a:r>
                      <a:r>
                        <a:rPr lang="en-GB" altLang="en-US" sz="1800" baseline="0" dirty="0" smtClean="0"/>
                        <a:t>.</a:t>
                      </a:r>
                    </a:p>
                  </a:txBody>
                  <a:tcPr>
                    <a:solidFill>
                      <a:schemeClr val="bg1"/>
                    </a:solidFill>
                  </a:tcPr>
                </a:tc>
              </a:tr>
              <a:tr h="1986523">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800" b="0" dirty="0" smtClean="0">
                          <a:solidFill>
                            <a:schemeClr val="tx1"/>
                          </a:solidFill>
                        </a:rPr>
                        <a:t>Human Resource Plan reviewed</a:t>
                      </a:r>
                    </a:p>
                    <a:p>
                      <a:pPr marL="0" algn="l" defTabSz="914400" rtl="0" eaLnBrk="1" latinLnBrk="0" hangingPunct="1">
                        <a:spcBef>
                          <a:spcPts val="600"/>
                        </a:spcBef>
                        <a:spcAft>
                          <a:spcPts val="600"/>
                        </a:spcAft>
                      </a:pPr>
                      <a:endParaRPr lang="en-ZA" sz="1800" b="1" kern="1200" dirty="0">
                        <a:solidFill>
                          <a:schemeClr val="tx1"/>
                        </a:solidFill>
                        <a:latin typeface="+mn-lt"/>
                        <a:ea typeface="+mn-ea"/>
                        <a:cs typeface="Arial" pitchFamily="34" charset="0"/>
                      </a:endParaRPr>
                    </a:p>
                  </a:txBody>
                  <a:tcPr>
                    <a:solidFill>
                      <a:schemeClr val="bg1"/>
                    </a:solidFill>
                  </a:tcPr>
                </a:tc>
                <a:tc>
                  <a:txBody>
                    <a:bodyPr/>
                    <a:lstStyle/>
                    <a:p>
                      <a:pPr marL="342900" indent="-342900">
                        <a:spcBef>
                          <a:spcPts val="600"/>
                        </a:spcBef>
                        <a:spcAft>
                          <a:spcPts val="600"/>
                        </a:spcAft>
                        <a:buFont typeface="Arial" panose="020B0604020202020204" pitchFamily="34" charset="0"/>
                        <a:buChar char="•"/>
                      </a:pPr>
                      <a:r>
                        <a:rPr lang="en-GB" altLang="en-US" sz="1800" baseline="0" dirty="0" smtClean="0"/>
                        <a:t>SASSA’s HR plan was reviewed focusing on the following aspects: </a:t>
                      </a:r>
                    </a:p>
                    <a:p>
                      <a:pPr marL="800100" lvl="1" indent="-342900">
                        <a:spcBef>
                          <a:spcPts val="0"/>
                        </a:spcBef>
                        <a:spcAft>
                          <a:spcPts val="0"/>
                        </a:spcAft>
                        <a:buFont typeface="Wingdings" panose="05000000000000000000" pitchFamily="2" charset="2"/>
                        <a:buChar char="ü"/>
                      </a:pPr>
                      <a:r>
                        <a:rPr lang="en-GB" altLang="en-US" sz="1800" baseline="0" dirty="0" smtClean="0"/>
                        <a:t>Local office configuration;</a:t>
                      </a:r>
                    </a:p>
                    <a:p>
                      <a:pPr marL="800100" lvl="1" indent="-342900">
                        <a:spcBef>
                          <a:spcPts val="0"/>
                        </a:spcBef>
                        <a:spcAft>
                          <a:spcPts val="0"/>
                        </a:spcAft>
                        <a:buFont typeface="Wingdings" panose="05000000000000000000" pitchFamily="2" charset="2"/>
                        <a:buChar char="ü"/>
                      </a:pPr>
                      <a:r>
                        <a:rPr lang="en-GB" altLang="en-US" sz="1800" baseline="0" dirty="0" smtClean="0"/>
                        <a:t>Beneficiary records management; </a:t>
                      </a:r>
                    </a:p>
                    <a:p>
                      <a:pPr marL="800100" lvl="1" indent="-342900">
                        <a:spcBef>
                          <a:spcPts val="0"/>
                        </a:spcBef>
                        <a:spcAft>
                          <a:spcPts val="0"/>
                        </a:spcAft>
                        <a:buFont typeface="Wingdings" panose="05000000000000000000" pitchFamily="2" charset="2"/>
                        <a:buChar char="ü"/>
                      </a:pPr>
                      <a:r>
                        <a:rPr lang="en-GB" altLang="en-US" sz="1800" baseline="0" dirty="0" smtClean="0"/>
                        <a:t>Clean up of existing organizational structures; and </a:t>
                      </a:r>
                    </a:p>
                    <a:p>
                      <a:pPr marL="800100" lvl="1" indent="-342900">
                        <a:spcBef>
                          <a:spcPts val="0"/>
                        </a:spcBef>
                        <a:spcAft>
                          <a:spcPts val="0"/>
                        </a:spcAft>
                        <a:buFont typeface="Wingdings" panose="05000000000000000000" pitchFamily="2" charset="2"/>
                        <a:buChar char="ü"/>
                      </a:pPr>
                      <a:r>
                        <a:rPr lang="en-GB" altLang="en-US" sz="1800" baseline="0" dirty="0" smtClean="0"/>
                        <a:t>Addressing trend analysis in human capital management </a:t>
                      </a:r>
                      <a:endParaRPr lang="en-US" sz="1800" kern="1200" baseline="0" dirty="0" smtClean="0">
                        <a:solidFill>
                          <a:schemeClr val="tx1"/>
                        </a:solidFill>
                        <a:latin typeface="+mn-lt"/>
                        <a:ea typeface="+mn-ea"/>
                        <a:cs typeface="Arial" pitchFamily="34" charset="0"/>
                      </a:endParaRPr>
                    </a:p>
                  </a:txBody>
                  <a:tcPr>
                    <a:solidFill>
                      <a:schemeClr val="bg1"/>
                    </a:solidFill>
                  </a:tcPr>
                </a:tc>
              </a:tr>
            </a:tbl>
          </a:graphicData>
        </a:graphic>
      </p:graphicFrame>
      <p:sp>
        <p:nvSpPr>
          <p:cNvPr id="4" name="Slide Number Placeholder 3"/>
          <p:cNvSpPr>
            <a:spLocks noGrp="1"/>
          </p:cNvSpPr>
          <p:nvPr>
            <p:ph type="sldNum" sz="quarter" idx="10"/>
          </p:nvPr>
        </p:nvSpPr>
        <p:spPr/>
        <p:txBody>
          <a:bodyPr/>
          <a:lstStyle/>
          <a:p>
            <a:pPr>
              <a:defRPr/>
            </a:pPr>
            <a:fld id="{7E47BA16-8F2D-45C8-B79C-59F417FD6B1A}" type="slidenum">
              <a:rPr lang="en-US" altLang="en-US" smtClean="0"/>
              <a:pPr>
                <a:defRPr/>
              </a:pPr>
              <a:t>15</a:t>
            </a:fld>
            <a:endParaRPr lang="en-US" altLang="en-US"/>
          </a:p>
        </p:txBody>
      </p:sp>
    </p:spTree>
    <p:extLst>
      <p:ext uri="{BB962C8B-B14F-4D97-AF65-F5344CB8AC3E}">
        <p14:creationId xmlns:p14="http://schemas.microsoft.com/office/powerpoint/2010/main" xmlns="" val="3603579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P1: Corporate Services – Human Resource</a:t>
            </a:r>
            <a:endParaRPr lang="en-ZA"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3143047960"/>
              </p:ext>
            </p:extLst>
          </p:nvPr>
        </p:nvGraphicFramePr>
        <p:xfrm>
          <a:off x="128464" y="1916832"/>
          <a:ext cx="9577069" cy="3749040"/>
        </p:xfrm>
        <a:graphic>
          <a:graphicData uri="http://schemas.openxmlformats.org/drawingml/2006/table">
            <a:tbl>
              <a:tblPr firstRow="1" bandRow="1">
                <a:tableStyleId>{5940675A-B579-460E-94D1-54222C63F5DA}</a:tableStyleId>
              </a:tblPr>
              <a:tblGrid>
                <a:gridCol w="1715082"/>
                <a:gridCol w="7861987"/>
              </a:tblGrid>
              <a:tr h="3456816">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n-GB" sz="2000" b="1" kern="1200" dirty="0" smtClean="0"/>
                        <a:t>HCM additional (labour</a:t>
                      </a:r>
                      <a:r>
                        <a:rPr lang="en-GB" sz="2000" b="1" kern="1200" baseline="0" dirty="0" smtClean="0"/>
                        <a:t> relations)</a:t>
                      </a:r>
                      <a:endParaRPr lang="en-GB" sz="2000" b="1" kern="1200" dirty="0" smtClean="0"/>
                    </a:p>
                    <a:p>
                      <a:pPr marL="0" algn="l" defTabSz="914400" rtl="0" eaLnBrk="1" latinLnBrk="0" hangingPunct="1">
                        <a:spcBef>
                          <a:spcPts val="600"/>
                        </a:spcBef>
                        <a:spcAft>
                          <a:spcPts val="0"/>
                        </a:spcAft>
                      </a:pPr>
                      <a:endParaRPr lang="en-ZA" sz="2000" b="1" kern="1200" dirty="0">
                        <a:solidFill>
                          <a:schemeClr val="tx1"/>
                        </a:solidFill>
                        <a:latin typeface="+mn-lt"/>
                        <a:ea typeface="+mn-ea"/>
                        <a:cs typeface="Arial" pitchFamily="34" charset="0"/>
                      </a:endParaRPr>
                    </a:p>
                  </a:txBody>
                  <a:tcPr>
                    <a:solidFill>
                      <a:srgbClr val="FFC000"/>
                    </a:solidFill>
                  </a:tcPr>
                </a:tc>
                <a:tc>
                  <a:txBody>
                    <a:bodyPr/>
                    <a:lstStyle/>
                    <a:p>
                      <a:pPr marL="342900" indent="-342900">
                        <a:spcBef>
                          <a:spcPts val="600"/>
                        </a:spcBef>
                        <a:spcAft>
                          <a:spcPts val="0"/>
                        </a:spcAft>
                        <a:buFont typeface="Arial" panose="020B0604020202020204" pitchFamily="34" charset="0"/>
                        <a:buChar char="•"/>
                      </a:pPr>
                      <a:r>
                        <a:rPr lang="en-ZA" sz="2000" b="0" i="0" u="none" strike="noStrike" kern="1200" baseline="0" dirty="0" smtClean="0">
                          <a:solidFill>
                            <a:schemeClr val="tx1"/>
                          </a:solidFill>
                          <a:latin typeface="+mn-lt"/>
                          <a:ea typeface="+mn-ea"/>
                          <a:cs typeface="Arial" pitchFamily="34" charset="0"/>
                        </a:rPr>
                        <a:t>Total number of  Misconduct and disciplinary cases finalised =  132</a:t>
                      </a:r>
                    </a:p>
                    <a:p>
                      <a:pPr marL="800100" lvl="1" indent="-342900">
                        <a:spcBef>
                          <a:spcPts val="600"/>
                        </a:spcBef>
                        <a:spcAft>
                          <a:spcPts val="0"/>
                        </a:spcAft>
                        <a:buFont typeface="Wingdings" panose="05000000000000000000" pitchFamily="2" charset="2"/>
                        <a:buChar char="ü"/>
                      </a:pPr>
                      <a:r>
                        <a:rPr lang="en-ZA" altLang="en-US" sz="2000" b="0" i="0" u="none" strike="noStrike" kern="1200" baseline="0" dirty="0" smtClean="0">
                          <a:solidFill>
                            <a:schemeClr val="tx1"/>
                          </a:solidFill>
                          <a:latin typeface="+mn-lt"/>
                          <a:ea typeface="+mn-ea"/>
                          <a:cs typeface="Arial" pitchFamily="34" charset="0"/>
                        </a:rPr>
                        <a:t>Dismissals – 37</a:t>
                      </a:r>
                    </a:p>
                    <a:p>
                      <a:pPr marL="800100" marR="0" lvl="1" indent="-34290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en-ZA" altLang="en-US" sz="2000" b="0" i="0" u="none" strike="noStrike" kern="1200" baseline="0" dirty="0" smtClean="0">
                          <a:solidFill>
                            <a:schemeClr val="tx1"/>
                          </a:solidFill>
                          <a:latin typeface="+mn-lt"/>
                          <a:ea typeface="+mn-ea"/>
                          <a:cs typeface="Arial" pitchFamily="34" charset="0"/>
                        </a:rPr>
                        <a:t>Final Written warning - 34 </a:t>
                      </a:r>
                      <a:endParaRPr lang="en-GB" altLang="en-US" sz="2000" baseline="0" dirty="0" smtClean="0"/>
                    </a:p>
                    <a:p>
                      <a:pPr marL="800100" lvl="1" indent="-342900">
                        <a:spcBef>
                          <a:spcPts val="600"/>
                        </a:spcBef>
                        <a:spcAft>
                          <a:spcPts val="0"/>
                        </a:spcAft>
                        <a:buFont typeface="Wingdings" panose="05000000000000000000" pitchFamily="2" charset="2"/>
                        <a:buChar char="ü"/>
                      </a:pPr>
                      <a:r>
                        <a:rPr lang="en-ZA" altLang="en-US" sz="2000" b="0" i="0" u="none" strike="noStrike" kern="1200" baseline="0" dirty="0" smtClean="0">
                          <a:solidFill>
                            <a:schemeClr val="tx1"/>
                          </a:solidFill>
                          <a:latin typeface="+mn-lt"/>
                          <a:ea typeface="+mn-ea"/>
                          <a:cs typeface="Arial" pitchFamily="34" charset="0"/>
                        </a:rPr>
                        <a:t>Verbal Warning – 10</a:t>
                      </a:r>
                    </a:p>
                    <a:p>
                      <a:pPr marL="800100" lvl="1" indent="-342900">
                        <a:spcBef>
                          <a:spcPts val="600"/>
                        </a:spcBef>
                        <a:spcAft>
                          <a:spcPts val="0"/>
                        </a:spcAft>
                        <a:buFont typeface="Wingdings" panose="05000000000000000000" pitchFamily="2" charset="2"/>
                        <a:buChar char="ü"/>
                      </a:pPr>
                      <a:r>
                        <a:rPr lang="en-ZA" altLang="en-US" sz="2000" b="0" i="0" u="none" strike="noStrike" kern="1200" baseline="0" dirty="0" smtClean="0">
                          <a:solidFill>
                            <a:schemeClr val="tx1"/>
                          </a:solidFill>
                          <a:latin typeface="+mn-lt"/>
                          <a:ea typeface="+mn-ea"/>
                          <a:cs typeface="Arial" pitchFamily="34" charset="0"/>
                        </a:rPr>
                        <a:t>Written warning – 51</a:t>
                      </a:r>
                    </a:p>
                    <a:p>
                      <a:pPr marL="342900" lvl="0" indent="-342900">
                        <a:spcBef>
                          <a:spcPts val="600"/>
                        </a:spcBef>
                        <a:spcAft>
                          <a:spcPts val="0"/>
                        </a:spcAft>
                        <a:buFont typeface="Arial" panose="020B0604020202020204" pitchFamily="34" charset="0"/>
                        <a:buChar char="•"/>
                      </a:pPr>
                      <a:endParaRPr lang="en-ZA" altLang="en-US" sz="2000" b="0" i="0" u="none" strike="noStrike" kern="1200" baseline="0" dirty="0" smtClean="0">
                        <a:solidFill>
                          <a:schemeClr val="tx1"/>
                        </a:solidFill>
                        <a:latin typeface="+mn-lt"/>
                        <a:ea typeface="+mn-ea"/>
                        <a:cs typeface="Arial" pitchFamily="34" charset="0"/>
                      </a:endParaRPr>
                    </a:p>
                    <a:p>
                      <a:pPr marL="342900" lvl="0" indent="-342900">
                        <a:spcBef>
                          <a:spcPts val="600"/>
                        </a:spcBef>
                        <a:spcAft>
                          <a:spcPts val="0"/>
                        </a:spcAft>
                        <a:buFont typeface="Arial" panose="020B0604020202020204" pitchFamily="34" charset="0"/>
                        <a:buChar char="•"/>
                      </a:pPr>
                      <a:r>
                        <a:rPr lang="en-ZA" altLang="en-US" sz="2000" b="0" i="0" u="none" strike="noStrike" kern="1200" baseline="0" dirty="0" smtClean="0">
                          <a:solidFill>
                            <a:schemeClr val="tx1"/>
                          </a:solidFill>
                          <a:latin typeface="+mn-lt"/>
                          <a:ea typeface="+mn-ea"/>
                          <a:cs typeface="Arial" pitchFamily="34" charset="0"/>
                        </a:rPr>
                        <a:t>In addition there were 455 Financial misconduct cases handled </a:t>
                      </a:r>
                    </a:p>
                    <a:p>
                      <a:pPr marL="800100" lvl="1" indent="-342900">
                        <a:spcBef>
                          <a:spcPts val="600"/>
                        </a:spcBef>
                        <a:spcAft>
                          <a:spcPts val="0"/>
                        </a:spcAft>
                        <a:buFont typeface="Wingdings" panose="05000000000000000000" pitchFamily="2" charset="2"/>
                        <a:buChar char="ü"/>
                      </a:pPr>
                      <a:r>
                        <a:rPr lang="en-ZA" altLang="en-US" sz="2000" b="0" i="0" u="none" strike="noStrike" kern="1200" baseline="0" dirty="0" smtClean="0">
                          <a:solidFill>
                            <a:schemeClr val="tx1"/>
                          </a:solidFill>
                          <a:latin typeface="+mn-lt"/>
                          <a:ea typeface="+mn-ea"/>
                          <a:cs typeface="Arial" pitchFamily="34" charset="0"/>
                        </a:rPr>
                        <a:t>183 were referred for Debt recovery </a:t>
                      </a:r>
                      <a:r>
                        <a:rPr lang="en-ZA" altLang="en-US" sz="2000" b="1" i="0" u="none" strike="noStrike" kern="1200" baseline="0" dirty="0" smtClean="0">
                          <a:solidFill>
                            <a:schemeClr val="tx1"/>
                          </a:solidFill>
                          <a:latin typeface="+mn-lt"/>
                          <a:ea typeface="+mn-ea"/>
                          <a:cs typeface="Arial" pitchFamily="34" charset="0"/>
                        </a:rPr>
                        <a:t>(R2.4 million)</a:t>
                      </a:r>
                    </a:p>
                    <a:p>
                      <a:pPr marL="800100" lvl="1" indent="-342900">
                        <a:spcBef>
                          <a:spcPts val="600"/>
                        </a:spcBef>
                        <a:spcAft>
                          <a:spcPts val="0"/>
                        </a:spcAft>
                        <a:buFont typeface="Wingdings" panose="05000000000000000000" pitchFamily="2" charset="2"/>
                        <a:buChar char="ü"/>
                      </a:pPr>
                      <a:r>
                        <a:rPr lang="en-ZA" altLang="en-US" sz="2000" b="0" i="0" u="none" strike="noStrike" kern="1200" baseline="0" dirty="0" smtClean="0">
                          <a:solidFill>
                            <a:schemeClr val="tx1"/>
                          </a:solidFill>
                          <a:latin typeface="+mn-lt"/>
                          <a:ea typeface="+mn-ea"/>
                          <a:cs typeface="Arial" pitchFamily="34" charset="0"/>
                        </a:rPr>
                        <a:t>259 were written off </a:t>
                      </a:r>
                      <a:r>
                        <a:rPr lang="en-ZA" altLang="en-US" sz="2000" b="1" i="0" u="none" strike="noStrike" kern="1200" baseline="0" dirty="0" smtClean="0">
                          <a:solidFill>
                            <a:schemeClr val="tx1"/>
                          </a:solidFill>
                          <a:latin typeface="+mn-lt"/>
                          <a:ea typeface="+mn-ea"/>
                          <a:cs typeface="Arial" pitchFamily="34" charset="0"/>
                        </a:rPr>
                        <a:t>(R1.6 million)</a:t>
                      </a:r>
                    </a:p>
                  </a:txBody>
                  <a:tcPr/>
                </a:tc>
              </a:tr>
            </a:tbl>
          </a:graphicData>
        </a:graphic>
      </p:graphicFrame>
      <p:sp>
        <p:nvSpPr>
          <p:cNvPr id="4" name="Slide Number Placeholder 3"/>
          <p:cNvSpPr>
            <a:spLocks noGrp="1"/>
          </p:cNvSpPr>
          <p:nvPr>
            <p:ph type="sldNum" sz="quarter" idx="10"/>
          </p:nvPr>
        </p:nvSpPr>
        <p:spPr/>
        <p:txBody>
          <a:bodyPr/>
          <a:lstStyle/>
          <a:p>
            <a:pPr>
              <a:defRPr/>
            </a:pPr>
            <a:fld id="{7E47BA16-8F2D-45C8-B79C-59F417FD6B1A}" type="slidenum">
              <a:rPr lang="en-US" altLang="en-US" smtClean="0"/>
              <a:pPr>
                <a:defRPr/>
              </a:pPr>
              <a:t>16</a:t>
            </a:fld>
            <a:endParaRPr lang="en-US" altLang="en-US"/>
          </a:p>
        </p:txBody>
      </p:sp>
    </p:spTree>
    <p:extLst>
      <p:ext uri="{BB962C8B-B14F-4D97-AF65-F5344CB8AC3E}">
        <p14:creationId xmlns:p14="http://schemas.microsoft.com/office/powerpoint/2010/main" xmlns="" val="21836948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274638"/>
            <a:ext cx="8136904" cy="1143000"/>
          </a:xfrm>
        </p:spPr>
        <p:txBody>
          <a:bodyPr/>
          <a:lstStyle/>
          <a:p>
            <a:r>
              <a:rPr lang="en-ZA" dirty="0"/>
              <a:t>P1: Corporate Services – Facilities</a:t>
            </a:r>
          </a:p>
        </p:txBody>
      </p:sp>
      <p:graphicFrame>
        <p:nvGraphicFramePr>
          <p:cNvPr id="5" name="Content Placeholder 3"/>
          <p:cNvGraphicFramePr>
            <a:graphicFrameLocks/>
          </p:cNvGraphicFramePr>
          <p:nvPr>
            <p:extLst>
              <p:ext uri="{D42A27DB-BD31-4B8C-83A1-F6EECF244321}">
                <p14:modId xmlns:p14="http://schemas.microsoft.com/office/powerpoint/2010/main" xmlns="" val="1029495415"/>
              </p:ext>
            </p:extLst>
          </p:nvPr>
        </p:nvGraphicFramePr>
        <p:xfrm>
          <a:off x="272480" y="1628800"/>
          <a:ext cx="9217024" cy="4249576"/>
        </p:xfrm>
        <a:graphic>
          <a:graphicData uri="http://schemas.openxmlformats.org/drawingml/2006/table">
            <a:tbl>
              <a:tblPr firstRow="1" bandRow="1">
                <a:tableStyleId>{5940675A-B579-460E-94D1-54222C63F5DA}</a:tableStyleId>
              </a:tblPr>
              <a:tblGrid>
                <a:gridCol w="2341290"/>
                <a:gridCol w="6875734"/>
              </a:tblGrid>
              <a:tr h="504056">
                <a:tc>
                  <a:txBody>
                    <a:bodyPr/>
                    <a:lstStyle/>
                    <a:p>
                      <a:pPr algn="ctr">
                        <a:spcBef>
                          <a:spcPts val="600"/>
                        </a:spcBef>
                        <a:spcAft>
                          <a:spcPts val="600"/>
                        </a:spcAft>
                      </a:pPr>
                      <a:r>
                        <a:rPr lang="en-US" sz="2000" b="1" dirty="0" smtClean="0">
                          <a:solidFill>
                            <a:schemeClr val="tx1"/>
                          </a:solidFill>
                        </a:rPr>
                        <a:t>Planned</a:t>
                      </a:r>
                      <a:r>
                        <a:rPr lang="en-US" sz="2000" b="1" baseline="0" dirty="0" smtClean="0">
                          <a:solidFill>
                            <a:schemeClr val="tx1"/>
                          </a:solidFill>
                        </a:rPr>
                        <a:t> Target</a:t>
                      </a:r>
                      <a:endParaRPr lang="en-GB" sz="2000" b="1" dirty="0">
                        <a:solidFill>
                          <a:schemeClr val="tx1"/>
                        </a:solidFill>
                      </a:endParaRPr>
                    </a:p>
                  </a:txBody>
                  <a:tcPr marL="99063" marR="99063" marT="45684" marB="45684">
                    <a:solidFill>
                      <a:srgbClr val="FFD03B"/>
                    </a:solidFill>
                  </a:tcPr>
                </a:tc>
                <a:tc>
                  <a:txBody>
                    <a:bodyPr/>
                    <a:lstStyle/>
                    <a:p>
                      <a:pPr marL="0" marR="0" lvl="1" indent="0" algn="ctr"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rPr>
                        <a:t>Actual achievement</a:t>
                      </a:r>
                      <a:endParaRPr lang="en-US" sz="2000" b="1" dirty="0" smtClean="0">
                        <a:solidFill>
                          <a:schemeClr val="tx1"/>
                        </a:solidFill>
                        <a:effectLst/>
                        <a:latin typeface="Calibri"/>
                        <a:cs typeface="Arial"/>
                      </a:endParaRPr>
                    </a:p>
                  </a:txBody>
                  <a:tcPr marL="99063" marR="99063" marT="45684" marB="45684">
                    <a:solidFill>
                      <a:srgbClr val="FFD03B"/>
                    </a:solidFill>
                  </a:tcPr>
                </a:tc>
              </a:tr>
              <a:tr h="1368152">
                <a:tc>
                  <a:txBody>
                    <a:bodyPr/>
                    <a:lstStyle/>
                    <a:p>
                      <a:pPr>
                        <a:spcBef>
                          <a:spcPts val="600"/>
                        </a:spcBef>
                        <a:spcAft>
                          <a:spcPts val="600"/>
                        </a:spcAft>
                      </a:pPr>
                      <a:r>
                        <a:rPr lang="en-ZA" sz="2000" kern="1200" dirty="0" smtClean="0">
                          <a:solidFill>
                            <a:schemeClr val="tx1"/>
                          </a:solidFill>
                          <a:effectLst/>
                          <a:latin typeface="+mn-lt"/>
                          <a:ea typeface="+mn-ea"/>
                          <a:cs typeface="+mn-cs"/>
                        </a:rPr>
                        <a:t>367 local offices audited</a:t>
                      </a:r>
                      <a:endParaRPr lang="en-US" sz="2000" b="0" dirty="0" smtClean="0">
                        <a:solidFill>
                          <a:schemeClr val="tx1"/>
                        </a:solidFill>
                      </a:endParaRPr>
                    </a:p>
                  </a:txBody>
                  <a:tcPr marL="99063" marR="99063" marT="45684" marB="45684"/>
                </a:tc>
                <a:tc>
                  <a:txBody>
                    <a:bodyPr/>
                    <a:lstStyle/>
                    <a:p>
                      <a:pPr>
                        <a:spcBef>
                          <a:spcPts val="600"/>
                        </a:spcBef>
                        <a:spcAft>
                          <a:spcPts val="600"/>
                        </a:spcAft>
                      </a:pPr>
                      <a:r>
                        <a:rPr lang="en-GB" sz="2000" kern="1200" dirty="0" smtClean="0">
                          <a:solidFill>
                            <a:schemeClr val="tx1"/>
                          </a:solidFill>
                          <a:effectLst/>
                          <a:latin typeface="+mn-lt"/>
                          <a:ea typeface="+mn-ea"/>
                          <a:cs typeface="+mn-cs"/>
                        </a:rPr>
                        <a:t>Terms of Reference (</a:t>
                      </a:r>
                      <a:r>
                        <a:rPr lang="en-GB" sz="2000" kern="1200" dirty="0" err="1" smtClean="0">
                          <a:solidFill>
                            <a:schemeClr val="tx1"/>
                          </a:solidFill>
                          <a:effectLst/>
                          <a:latin typeface="+mn-lt"/>
                          <a:ea typeface="+mn-ea"/>
                          <a:cs typeface="+mn-cs"/>
                        </a:rPr>
                        <a:t>ToR</a:t>
                      </a:r>
                      <a:r>
                        <a:rPr lang="en-GB" sz="2000" kern="1200" dirty="0" smtClean="0">
                          <a:solidFill>
                            <a:schemeClr val="tx1"/>
                          </a:solidFill>
                          <a:effectLst/>
                          <a:latin typeface="+mn-lt"/>
                          <a:ea typeface="+mn-ea"/>
                          <a:cs typeface="+mn-cs"/>
                        </a:rPr>
                        <a:t>) for the auditing of local offices were</a:t>
                      </a:r>
                      <a:r>
                        <a:rPr lang="en-GB" sz="2000" kern="1200" baseline="0" dirty="0" smtClean="0">
                          <a:solidFill>
                            <a:schemeClr val="tx1"/>
                          </a:solidFill>
                          <a:effectLst/>
                          <a:latin typeface="+mn-lt"/>
                          <a:ea typeface="+mn-ea"/>
                          <a:cs typeface="+mn-cs"/>
                        </a:rPr>
                        <a:t> </a:t>
                      </a:r>
                      <a:r>
                        <a:rPr lang="en-GB" sz="2000" kern="1200" dirty="0" smtClean="0">
                          <a:solidFill>
                            <a:schemeClr val="tx1"/>
                          </a:solidFill>
                          <a:effectLst/>
                          <a:latin typeface="+mn-lt"/>
                          <a:ea typeface="+mn-ea"/>
                          <a:cs typeface="+mn-cs"/>
                        </a:rPr>
                        <a:t>developed and presented to the Bid Adjudication Committee (BAC).</a:t>
                      </a:r>
                      <a:endParaRPr lang="en-US" sz="2000" dirty="0">
                        <a:effectLst/>
                      </a:endParaRPr>
                    </a:p>
                  </a:txBody>
                  <a:tcPr marL="99063" marR="99063" marT="45684" marB="45684"/>
                </a:tc>
              </a:tr>
              <a:tr h="1891668">
                <a:tc>
                  <a:txBody>
                    <a:bodyPr/>
                    <a:lstStyle/>
                    <a:p>
                      <a:pPr>
                        <a:spcBef>
                          <a:spcPts val="600"/>
                        </a:spcBef>
                        <a:spcAft>
                          <a:spcPts val="600"/>
                        </a:spcAft>
                      </a:pPr>
                      <a:r>
                        <a:rPr lang="en-US" sz="2000" kern="1200" dirty="0" smtClean="0">
                          <a:solidFill>
                            <a:schemeClr val="tx1"/>
                          </a:solidFill>
                          <a:effectLst/>
                          <a:latin typeface="+mn-lt"/>
                          <a:ea typeface="+mn-ea"/>
                          <a:cs typeface="+mn-cs"/>
                        </a:rPr>
                        <a:t>300 open pay points converted to fixed structures</a:t>
                      </a:r>
                      <a:endParaRPr lang="en-US" sz="2000" b="0" dirty="0" smtClean="0">
                        <a:solidFill>
                          <a:schemeClr val="tx1"/>
                        </a:solidFill>
                      </a:endParaRPr>
                    </a:p>
                  </a:txBody>
                  <a:tcPr marL="99063" marR="99063" marT="45684" marB="45684"/>
                </a:tc>
                <a:tc>
                  <a:txBody>
                    <a:bodyPr/>
                    <a:lstStyle/>
                    <a:p>
                      <a:pPr marL="342900" indent="-342900">
                        <a:spcBef>
                          <a:spcPts val="600"/>
                        </a:spcBef>
                        <a:spcAft>
                          <a:spcPts val="600"/>
                        </a:spcAft>
                        <a:buFont typeface="Arial" panose="020B0604020202020204" pitchFamily="34" charset="0"/>
                        <a:buChar char="•"/>
                      </a:pPr>
                      <a:r>
                        <a:rPr lang="en-US" sz="2000" b="0" i="0" u="none" strike="noStrike" kern="1200" baseline="0" dirty="0" smtClean="0">
                          <a:solidFill>
                            <a:schemeClr val="tx1"/>
                          </a:solidFill>
                          <a:latin typeface="+mn-lt"/>
                          <a:ea typeface="+mn-ea"/>
                          <a:cs typeface="Arial" pitchFamily="34" charset="0"/>
                        </a:rPr>
                        <a:t>262 open pay points were converted to fixed structures. </a:t>
                      </a:r>
                    </a:p>
                    <a:p>
                      <a:pPr marL="800100" lvl="1" indent="-342900">
                        <a:spcBef>
                          <a:spcPts val="600"/>
                        </a:spcBef>
                        <a:spcAft>
                          <a:spcPts val="600"/>
                        </a:spcAft>
                        <a:buFont typeface="Wingdings" panose="05000000000000000000" pitchFamily="2" charset="2"/>
                        <a:buChar char="ü"/>
                      </a:pPr>
                      <a:r>
                        <a:rPr lang="en-US" sz="2000" b="0" i="0" u="none" strike="noStrike" kern="1200" baseline="0" dirty="0" smtClean="0">
                          <a:solidFill>
                            <a:schemeClr val="tx1"/>
                          </a:solidFill>
                          <a:latin typeface="+mn-lt"/>
                          <a:ea typeface="+mn-ea"/>
                          <a:cs typeface="Arial" pitchFamily="34" charset="0"/>
                        </a:rPr>
                        <a:t>91 steel structures constructed </a:t>
                      </a:r>
                      <a:r>
                        <a:rPr lang="en-US" sz="2000" b="0" i="1" u="none" strike="noStrike" kern="1200" baseline="0" dirty="0" smtClean="0">
                          <a:solidFill>
                            <a:schemeClr val="tx1"/>
                          </a:solidFill>
                          <a:latin typeface="+mn-lt"/>
                          <a:ea typeface="+mn-ea"/>
                          <a:cs typeface="Arial" pitchFamily="34" charset="0"/>
                        </a:rPr>
                        <a:t>(EC – 33; FS - 10; KZN – 7; LP – 16; MP – 2; NC -7; NW -16)</a:t>
                      </a:r>
                    </a:p>
                    <a:p>
                      <a:pPr marL="800100" lvl="1" indent="-342900">
                        <a:spcBef>
                          <a:spcPts val="600"/>
                        </a:spcBef>
                        <a:spcAft>
                          <a:spcPts val="600"/>
                        </a:spcAft>
                        <a:buFont typeface="Wingdings" panose="05000000000000000000" pitchFamily="2" charset="2"/>
                        <a:buChar char="ü"/>
                      </a:pPr>
                      <a:r>
                        <a:rPr lang="en-US" sz="2000" b="0" i="0" u="none" strike="noStrike" kern="1200" baseline="0" dirty="0" smtClean="0">
                          <a:solidFill>
                            <a:schemeClr val="tx1"/>
                          </a:solidFill>
                          <a:latin typeface="+mn-lt"/>
                          <a:ea typeface="+mn-ea"/>
                          <a:cs typeface="Arial" pitchFamily="34" charset="0"/>
                        </a:rPr>
                        <a:t>171 open pay points were migrated to community structures.</a:t>
                      </a:r>
                    </a:p>
                    <a:p>
                      <a:pPr marL="800100" lvl="1" indent="-342900">
                        <a:spcBef>
                          <a:spcPts val="600"/>
                        </a:spcBef>
                        <a:spcAft>
                          <a:spcPts val="600"/>
                        </a:spcAft>
                        <a:buFont typeface="Wingdings" panose="05000000000000000000" pitchFamily="2" charset="2"/>
                        <a:buChar char="ü"/>
                      </a:pPr>
                      <a:r>
                        <a:rPr lang="en-US" sz="2000" b="0" i="0" u="none" strike="noStrike" kern="1200" baseline="0" dirty="0" smtClean="0">
                          <a:solidFill>
                            <a:schemeClr val="tx1"/>
                          </a:solidFill>
                          <a:latin typeface="+mn-lt"/>
                          <a:ea typeface="+mn-ea"/>
                          <a:cs typeface="Arial" pitchFamily="34" charset="0"/>
                        </a:rPr>
                        <a:t>This represents 87% achievement</a:t>
                      </a:r>
                      <a:endParaRPr lang="en-US" sz="2000" kern="1200" dirty="0" smtClean="0">
                        <a:solidFill>
                          <a:schemeClr val="tx1"/>
                        </a:solidFill>
                        <a:latin typeface="+mn-lt"/>
                        <a:ea typeface="+mn-ea"/>
                        <a:cs typeface="Arial" pitchFamily="34" charset="0"/>
                      </a:endParaRPr>
                    </a:p>
                  </a:txBody>
                  <a:tcPr marL="99063" marR="99063" marT="45684" marB="45684"/>
                </a:tc>
              </a:tr>
            </a:tbl>
          </a:graphicData>
        </a:graphic>
      </p:graphicFrame>
    </p:spTree>
    <p:extLst>
      <p:ext uri="{BB962C8B-B14F-4D97-AF65-F5344CB8AC3E}">
        <p14:creationId xmlns:p14="http://schemas.microsoft.com/office/powerpoint/2010/main" xmlns="" val="1903193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2763858499"/>
              </p:ext>
            </p:extLst>
          </p:nvPr>
        </p:nvGraphicFramePr>
        <p:xfrm>
          <a:off x="281409" y="1560809"/>
          <a:ext cx="9433048" cy="4808713"/>
        </p:xfrm>
        <a:graphic>
          <a:graphicData uri="http://schemas.openxmlformats.org/drawingml/2006/table">
            <a:tbl>
              <a:tblPr firstRow="1" bandRow="1">
                <a:tableStyleId>{5940675A-B579-460E-94D1-54222C63F5DA}</a:tableStyleId>
              </a:tblPr>
              <a:tblGrid>
                <a:gridCol w="2452930"/>
                <a:gridCol w="6980118"/>
              </a:tblGrid>
              <a:tr h="474288">
                <a:tc>
                  <a:txBody>
                    <a:bodyPr/>
                    <a:lstStyle/>
                    <a:p>
                      <a:pPr>
                        <a:spcBef>
                          <a:spcPts val="600"/>
                        </a:spcBef>
                        <a:spcAft>
                          <a:spcPts val="600"/>
                        </a:spcAft>
                      </a:pPr>
                      <a:r>
                        <a:rPr lang="en-US" sz="2000" b="1" dirty="0" smtClean="0">
                          <a:solidFill>
                            <a:schemeClr val="tx1"/>
                          </a:solidFill>
                          <a:latin typeface="Arial" pitchFamily="34" charset="0"/>
                          <a:cs typeface="Arial" pitchFamily="34" charset="0"/>
                        </a:rPr>
                        <a:t>Planned</a:t>
                      </a:r>
                      <a:r>
                        <a:rPr lang="en-US" sz="2000" b="1" baseline="0" dirty="0" smtClean="0">
                          <a:solidFill>
                            <a:schemeClr val="tx1"/>
                          </a:solidFill>
                          <a:latin typeface="Arial" pitchFamily="34" charset="0"/>
                          <a:cs typeface="Arial" pitchFamily="34" charset="0"/>
                        </a:rPr>
                        <a:t> Target</a:t>
                      </a:r>
                      <a:endParaRPr lang="en-GB" sz="2000" b="1" dirty="0">
                        <a:solidFill>
                          <a:schemeClr val="tx1"/>
                        </a:solidFill>
                        <a:latin typeface="Arial" pitchFamily="34" charset="0"/>
                        <a:cs typeface="Arial" pitchFamily="34" charset="0"/>
                      </a:endParaRPr>
                    </a:p>
                  </a:txBody>
                  <a:tcPr marL="99063" marR="99063" marT="45716" marB="45716">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itchFamily="34" charset="0"/>
                          <a:cs typeface="Arial" pitchFamily="34" charset="0"/>
                        </a:rPr>
                        <a:t>Actual achievement</a:t>
                      </a:r>
                      <a:endParaRPr lang="en-US" sz="2000" b="1" dirty="0" smtClean="0">
                        <a:solidFill>
                          <a:schemeClr val="tx1"/>
                        </a:solidFill>
                        <a:effectLst/>
                        <a:latin typeface="Arial" pitchFamily="34" charset="0"/>
                        <a:cs typeface="Arial" pitchFamily="34" charset="0"/>
                      </a:endParaRPr>
                    </a:p>
                  </a:txBody>
                  <a:tcPr marL="99063" marR="99063" marT="45716" marB="45716">
                    <a:solidFill>
                      <a:srgbClr val="FFD03B"/>
                    </a:solidFill>
                  </a:tcPr>
                </a:tc>
              </a:tr>
              <a:tr h="1768264">
                <a:tc>
                  <a:txBody>
                    <a:bodyPr/>
                    <a:lstStyle/>
                    <a:p>
                      <a:r>
                        <a:rPr lang="en-ZA" sz="2000" kern="1200" dirty="0" smtClean="0">
                          <a:solidFill>
                            <a:schemeClr val="tx1"/>
                          </a:solidFill>
                          <a:effectLst/>
                          <a:latin typeface="Arial" pitchFamily="34" charset="0"/>
                          <a:ea typeface="+mn-ea"/>
                          <a:cs typeface="Arial" pitchFamily="34" charset="0"/>
                        </a:rPr>
                        <a:t>Biometric access to grant system for 5 000 users implemented</a:t>
                      </a:r>
                      <a:endParaRPr lang="en-US" sz="2000" b="0" dirty="0" smtClean="0">
                        <a:solidFill>
                          <a:schemeClr val="tx1"/>
                        </a:solidFill>
                        <a:latin typeface="Arial" pitchFamily="34" charset="0"/>
                        <a:cs typeface="Arial" pitchFamily="34" charset="0"/>
                      </a:endParaRPr>
                    </a:p>
                  </a:txBody>
                  <a:tcPr marL="99063" marR="99063" marT="45716" marB="45716"/>
                </a:tc>
                <a:tc>
                  <a:txBody>
                    <a:bodyPr/>
                    <a:lstStyle/>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ZA" sz="2000" kern="1200" dirty="0" smtClean="0">
                          <a:solidFill>
                            <a:schemeClr val="tx1"/>
                          </a:solidFill>
                          <a:effectLst/>
                          <a:latin typeface="Arial" pitchFamily="34" charset="0"/>
                          <a:ea typeface="+mn-ea"/>
                          <a:cs typeface="Arial" pitchFamily="34" charset="0"/>
                        </a:rPr>
                        <a:t>The Terms of Reference for the procurement of the Biometric Access Solution for staff were developed</a:t>
                      </a:r>
                      <a:r>
                        <a:rPr lang="en-ZA" sz="2000" kern="1200" baseline="0" dirty="0" smtClean="0">
                          <a:solidFill>
                            <a:schemeClr val="tx1"/>
                          </a:solidFill>
                          <a:effectLst/>
                          <a:latin typeface="Arial" pitchFamily="34" charset="0"/>
                          <a:ea typeface="+mn-ea"/>
                          <a:cs typeface="Arial" pitchFamily="34" charset="0"/>
                        </a:rPr>
                        <a:t> but could not be approved.</a:t>
                      </a:r>
                    </a:p>
                    <a:p>
                      <a:pPr marL="0" marR="0" indent="0" algn="just" defTabSz="914400" rtl="0" eaLnBrk="1" fontAlgn="auto" latinLnBrk="0" hangingPunct="1">
                        <a:lnSpc>
                          <a:spcPct val="100000"/>
                        </a:lnSpc>
                        <a:spcBef>
                          <a:spcPts val="0"/>
                        </a:spcBef>
                        <a:spcAft>
                          <a:spcPts val="1200"/>
                        </a:spcAft>
                        <a:buClrTx/>
                        <a:buSzTx/>
                        <a:buFont typeface="Arial" panose="020B0604020202020204" pitchFamily="34" charset="0"/>
                        <a:buNone/>
                        <a:tabLst/>
                        <a:defRPr/>
                      </a:pPr>
                      <a:r>
                        <a:rPr lang="en-ZA" sz="2000" kern="1200" baseline="0" dirty="0" smtClean="0">
                          <a:solidFill>
                            <a:schemeClr val="tx1"/>
                          </a:solidFill>
                          <a:effectLst/>
                          <a:latin typeface="Arial" pitchFamily="34" charset="0"/>
                          <a:ea typeface="+mn-ea"/>
                          <a:cs typeface="Arial" pitchFamily="34" charset="0"/>
                        </a:rPr>
                        <a:t>Consideration made to consolidate biometric staff access with social assistance beneficiaries biometric requirement to avoid duplication was the cause for the delay.</a:t>
                      </a:r>
                    </a:p>
                  </a:txBody>
                  <a:tcPr marL="99063" marR="99063" marT="45716" marB="45716"/>
                </a:tc>
              </a:tr>
              <a:tr h="2261793">
                <a:tc>
                  <a:txBody>
                    <a:bodyPr/>
                    <a:lstStyle/>
                    <a:p>
                      <a:r>
                        <a:rPr lang="en-ZA" sz="2000" kern="1200" dirty="0" smtClean="0">
                          <a:solidFill>
                            <a:schemeClr val="tx1"/>
                          </a:solidFill>
                          <a:effectLst/>
                          <a:latin typeface="Arial" pitchFamily="34" charset="0"/>
                          <a:ea typeface="+mn-ea"/>
                          <a:cs typeface="Arial" pitchFamily="34" charset="0"/>
                        </a:rPr>
                        <a:t>3 500 users migrated to Microsoft platform</a:t>
                      </a:r>
                      <a:endParaRPr lang="en-US" sz="2000" b="0" dirty="0" smtClean="0">
                        <a:solidFill>
                          <a:schemeClr val="tx1"/>
                        </a:solidFill>
                        <a:latin typeface="Arial" pitchFamily="34" charset="0"/>
                        <a:cs typeface="Arial" pitchFamily="34" charset="0"/>
                      </a:endParaRPr>
                    </a:p>
                  </a:txBody>
                  <a:tcPr marL="99063" marR="99063" marT="45716" marB="4571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Arial" pitchFamily="34" charset="0"/>
                          <a:ea typeface="+mn-ea"/>
                          <a:cs typeface="Arial" pitchFamily="34" charset="0"/>
                        </a:rPr>
                        <a:t>227 users were migrated from Novell to Microsoft platform</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2000" dirty="0" smtClean="0">
                        <a:effectLst/>
                        <a:latin typeface="Arial" pitchFamily="34" charset="0"/>
                        <a:ea typeface="Calibri" panose="020F0502020204030204" pitchFamily="34" charset="0"/>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effectLst/>
                          <a:latin typeface="Arial" pitchFamily="34" charset="0"/>
                          <a:ea typeface="Calibri" panose="020F0502020204030204" pitchFamily="34" charset="0"/>
                          <a:cs typeface="Arial" pitchFamily="34" charset="0"/>
                        </a:rPr>
                        <a:t>There was a delay in obtaining approvals to dig trenches for the laying of fibre infrastructure required for the implementation of the project. This further had a negative impact on the finalization of the integrated programme roll out plan in all 9 regions</a:t>
                      </a:r>
                      <a:endParaRPr lang="en-US" sz="2000" dirty="0" smtClean="0">
                        <a:effectLst/>
                        <a:latin typeface="Arial" pitchFamily="34" charset="0"/>
                        <a:ea typeface="Calibri" panose="020F0502020204030204" pitchFamily="34" charset="0"/>
                        <a:cs typeface="Arial" pitchFamily="34" charset="0"/>
                      </a:endParaRPr>
                    </a:p>
                  </a:txBody>
                  <a:tcPr marL="99063" marR="99063" marT="45716" marB="45716"/>
                </a:tc>
              </a:tr>
            </a:tbl>
          </a:graphicData>
        </a:graphic>
      </p:graphicFrame>
      <p:sp>
        <p:nvSpPr>
          <p:cNvPr id="16401" name="Slide Number Placeholder 1"/>
          <p:cNvSpPr>
            <a:spLocks noGrp="1"/>
          </p:cNvSpPr>
          <p:nvPr>
            <p:ph type="sldNum" sz="quarter" idx="4294967295"/>
          </p:nvPr>
        </p:nvSpPr>
        <p:spPr>
          <a:xfrm>
            <a:off x="7099300" y="6356351"/>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AECEC63-BDB5-4A00-A93B-08BAEAC98D0E}" type="slidenum">
              <a:rPr lang="en-US" altLang="en-US" sz="1400" smtClean="0">
                <a:ea typeface="ＭＳ Ｐゴシック" pitchFamily="34" charset="-128"/>
              </a:rPr>
              <a:pPr>
                <a:spcBef>
                  <a:spcPct val="0"/>
                </a:spcBef>
                <a:buFontTx/>
                <a:buNone/>
              </a:pPr>
              <a:t>18</a:t>
            </a:fld>
            <a:endParaRPr lang="en-US" altLang="en-US" sz="1400" smtClean="0">
              <a:ea typeface="ＭＳ Ｐゴシック" pitchFamily="34" charset="-128"/>
            </a:endParaRPr>
          </a:p>
        </p:txBody>
      </p:sp>
      <p:sp>
        <p:nvSpPr>
          <p:cNvPr id="6" name="Title 1"/>
          <p:cNvSpPr>
            <a:spLocks noGrp="1"/>
          </p:cNvSpPr>
          <p:nvPr>
            <p:ph type="title"/>
          </p:nvPr>
        </p:nvSpPr>
        <p:spPr>
          <a:xfrm>
            <a:off x="272480" y="188640"/>
            <a:ext cx="7992888" cy="1143000"/>
          </a:xfrm>
        </p:spPr>
        <p:txBody>
          <a:bodyPr>
            <a:noAutofit/>
          </a:bodyPr>
          <a:lstStyle/>
          <a:p>
            <a:r>
              <a:rPr lang="en-ZA" dirty="0"/>
              <a:t>P1: Information and Communication Technology</a:t>
            </a:r>
            <a:endParaRPr lang="en-GB" altLang="en-US" dirty="0" smtClean="0">
              <a:latin typeface="+mn-lt"/>
            </a:endParaRPr>
          </a:p>
        </p:txBody>
      </p:sp>
    </p:spTree>
    <p:extLst>
      <p:ext uri="{BB962C8B-B14F-4D97-AF65-F5344CB8AC3E}">
        <p14:creationId xmlns:p14="http://schemas.microsoft.com/office/powerpoint/2010/main" xmlns="" val="35478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580209748"/>
              </p:ext>
            </p:extLst>
          </p:nvPr>
        </p:nvGraphicFramePr>
        <p:xfrm>
          <a:off x="272480" y="1628800"/>
          <a:ext cx="9433048" cy="3705152"/>
        </p:xfrm>
        <a:graphic>
          <a:graphicData uri="http://schemas.openxmlformats.org/drawingml/2006/table">
            <a:tbl>
              <a:tblPr firstRow="1" bandRow="1">
                <a:tableStyleId>{5940675A-B579-460E-94D1-54222C63F5DA}</a:tableStyleId>
              </a:tblPr>
              <a:tblGrid>
                <a:gridCol w="2452930"/>
                <a:gridCol w="6980118"/>
              </a:tblGrid>
              <a:tr h="474288">
                <a:tc>
                  <a:txBody>
                    <a:bodyPr/>
                    <a:lstStyle/>
                    <a:p>
                      <a:pPr>
                        <a:spcBef>
                          <a:spcPts val="600"/>
                        </a:spcBef>
                        <a:spcAft>
                          <a:spcPts val="600"/>
                        </a:spcAft>
                      </a:pPr>
                      <a:r>
                        <a:rPr lang="en-US" sz="2000" b="1" dirty="0" smtClean="0">
                          <a:solidFill>
                            <a:schemeClr val="tx1"/>
                          </a:solidFill>
                          <a:latin typeface="Arial" pitchFamily="34" charset="0"/>
                          <a:cs typeface="Arial" pitchFamily="34" charset="0"/>
                        </a:rPr>
                        <a:t>Planned</a:t>
                      </a:r>
                      <a:r>
                        <a:rPr lang="en-US" sz="2000" b="1" baseline="0" dirty="0" smtClean="0">
                          <a:solidFill>
                            <a:schemeClr val="tx1"/>
                          </a:solidFill>
                          <a:latin typeface="Arial" pitchFamily="34" charset="0"/>
                          <a:cs typeface="Arial" pitchFamily="34" charset="0"/>
                        </a:rPr>
                        <a:t> Target</a:t>
                      </a:r>
                      <a:endParaRPr lang="en-GB" sz="2000" b="1" dirty="0">
                        <a:solidFill>
                          <a:schemeClr val="tx1"/>
                        </a:solidFill>
                        <a:latin typeface="Arial" pitchFamily="34" charset="0"/>
                        <a:cs typeface="Arial" pitchFamily="34" charset="0"/>
                      </a:endParaRPr>
                    </a:p>
                  </a:txBody>
                  <a:tcPr marL="99063" marR="99063" marT="45716" marB="45716">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itchFamily="34" charset="0"/>
                          <a:cs typeface="Arial" pitchFamily="34" charset="0"/>
                        </a:rPr>
                        <a:t>Actual achievement</a:t>
                      </a:r>
                      <a:endParaRPr lang="en-US" sz="2000" b="1" dirty="0" smtClean="0">
                        <a:solidFill>
                          <a:schemeClr val="tx1"/>
                        </a:solidFill>
                        <a:effectLst/>
                        <a:latin typeface="Arial" pitchFamily="34" charset="0"/>
                        <a:cs typeface="Arial" pitchFamily="34" charset="0"/>
                      </a:endParaRPr>
                    </a:p>
                  </a:txBody>
                  <a:tcPr marL="99063" marR="99063" marT="45716" marB="45716">
                    <a:solidFill>
                      <a:srgbClr val="FFD03B"/>
                    </a:solidFill>
                  </a:tcPr>
                </a:tc>
              </a:tr>
              <a:tr h="1475903">
                <a:tc>
                  <a:txBody>
                    <a:bodyPr/>
                    <a:lstStyle/>
                    <a:p>
                      <a:r>
                        <a:rPr lang="en-US" sz="2000" b="0" dirty="0" smtClean="0">
                          <a:solidFill>
                            <a:schemeClr val="tx1"/>
                          </a:solidFill>
                          <a:latin typeface="Arial" pitchFamily="34" charset="0"/>
                          <a:cs typeface="Arial" pitchFamily="34" charset="0"/>
                        </a:rPr>
                        <a:t>Business Intelligence</a:t>
                      </a:r>
                      <a:r>
                        <a:rPr lang="en-US" sz="2000" b="0" baseline="0" dirty="0" smtClean="0">
                          <a:solidFill>
                            <a:schemeClr val="tx1"/>
                          </a:solidFill>
                          <a:latin typeface="Arial" pitchFamily="34" charset="0"/>
                          <a:cs typeface="Arial" pitchFamily="34" charset="0"/>
                        </a:rPr>
                        <a:t> Solution  (procured and design of data warehouse)</a:t>
                      </a:r>
                      <a:endParaRPr lang="en-US" sz="2000" b="0" dirty="0" smtClean="0">
                        <a:solidFill>
                          <a:schemeClr val="tx1"/>
                        </a:solidFill>
                        <a:latin typeface="Arial" pitchFamily="34" charset="0"/>
                        <a:cs typeface="Arial" pitchFamily="34" charset="0"/>
                      </a:endParaRPr>
                    </a:p>
                  </a:txBody>
                  <a:tcPr marL="99063" marR="9906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An</a:t>
                      </a:r>
                      <a:r>
                        <a:rPr lang="en-GB" sz="2000" baseline="0" dirty="0" smtClean="0">
                          <a:solidFill>
                            <a:schemeClr val="tx1"/>
                          </a:solidFill>
                        </a:rPr>
                        <a:t> Enterprise </a:t>
                      </a:r>
                      <a:r>
                        <a:rPr lang="en-GB" sz="2000" dirty="0" smtClean="0">
                          <a:solidFill>
                            <a:schemeClr val="tx1"/>
                          </a:solidFill>
                        </a:rPr>
                        <a:t>Business Intelligence solution was procured to enhance the management of information and reporting within SASSA.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The design of the data-warehouse was completed</a:t>
                      </a:r>
                      <a:endParaRPr lang="en-US" sz="2000" dirty="0" smtClean="0">
                        <a:solidFill>
                          <a:schemeClr val="tx1"/>
                        </a:solidFill>
                      </a:endParaRPr>
                    </a:p>
                  </a:txBody>
                  <a:tcPr marL="99063" marR="99063" marT="45716" marB="45716"/>
                </a:tc>
              </a:tr>
              <a:tr h="1475903">
                <a:tc>
                  <a:txBody>
                    <a:bodyPr/>
                    <a:lstStyle/>
                    <a:p>
                      <a:r>
                        <a:rPr lang="en-US" sz="2000" b="0" dirty="0" smtClean="0">
                          <a:solidFill>
                            <a:schemeClr val="tx1"/>
                          </a:solidFill>
                          <a:latin typeface="Arial" pitchFamily="34" charset="0"/>
                          <a:cs typeface="Arial" pitchFamily="34" charset="0"/>
                        </a:rPr>
                        <a:t>Enterprise Content Management syste</a:t>
                      </a:r>
                      <a:r>
                        <a:rPr lang="en-US" sz="2000" b="0" baseline="0" dirty="0" smtClean="0">
                          <a:solidFill>
                            <a:schemeClr val="tx1"/>
                          </a:solidFill>
                          <a:latin typeface="Arial" pitchFamily="34" charset="0"/>
                          <a:cs typeface="Arial" pitchFamily="34" charset="0"/>
                        </a:rPr>
                        <a:t>m (scanning solution) developed and implemented</a:t>
                      </a:r>
                      <a:endParaRPr lang="en-US" sz="2000" b="0" dirty="0" smtClean="0">
                        <a:solidFill>
                          <a:schemeClr val="tx1"/>
                        </a:solidFill>
                        <a:latin typeface="Arial" pitchFamily="34" charset="0"/>
                        <a:cs typeface="Arial" pitchFamily="34" charset="0"/>
                      </a:endParaRPr>
                    </a:p>
                  </a:txBody>
                  <a:tcPr marL="99063" marR="99063" marT="45716" marB="45716"/>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solidFill>
                            <a:schemeClr val="tx1"/>
                          </a:solidFill>
                        </a:rPr>
                        <a:t>A</a:t>
                      </a:r>
                      <a:r>
                        <a:rPr lang="en-GB" sz="2000" baseline="0" dirty="0" smtClean="0">
                          <a:solidFill>
                            <a:schemeClr val="tx1"/>
                          </a:solidFill>
                        </a:rPr>
                        <a:t> scanning solution for the Social Grants Administration was procured and the process of establishing scanning bureaus in the regions commenced.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solidFill>
                          <a:schemeClr val="tx1"/>
                        </a:solidFill>
                      </a:endParaRPr>
                    </a:p>
                  </a:txBody>
                  <a:tcPr marL="99063" marR="99063" marT="45716" marB="45716"/>
                </a:tc>
              </a:tr>
            </a:tbl>
          </a:graphicData>
        </a:graphic>
      </p:graphicFrame>
      <p:sp>
        <p:nvSpPr>
          <p:cNvPr id="16401" name="Slide Number Placeholder 1"/>
          <p:cNvSpPr>
            <a:spLocks noGrp="1"/>
          </p:cNvSpPr>
          <p:nvPr>
            <p:ph type="sldNum" sz="quarter" idx="4294967295"/>
          </p:nvPr>
        </p:nvSpPr>
        <p:spPr>
          <a:xfrm>
            <a:off x="7099300" y="6356351"/>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4AECEC63-BDB5-4A00-A93B-08BAEAC98D0E}" type="slidenum">
              <a:rPr lang="en-US" altLang="en-US" sz="1400" smtClean="0">
                <a:ea typeface="ＭＳ Ｐゴシック" pitchFamily="34" charset="-128"/>
              </a:rPr>
              <a:pPr>
                <a:spcBef>
                  <a:spcPct val="0"/>
                </a:spcBef>
                <a:buFontTx/>
                <a:buNone/>
              </a:pPr>
              <a:t>19</a:t>
            </a:fld>
            <a:endParaRPr lang="en-US" altLang="en-US" sz="1400" smtClean="0">
              <a:ea typeface="ＭＳ Ｐゴシック" pitchFamily="34" charset="-128"/>
            </a:endParaRPr>
          </a:p>
        </p:txBody>
      </p:sp>
      <p:sp>
        <p:nvSpPr>
          <p:cNvPr id="6" name="Title 1"/>
          <p:cNvSpPr>
            <a:spLocks noGrp="1"/>
          </p:cNvSpPr>
          <p:nvPr>
            <p:ph type="title"/>
          </p:nvPr>
        </p:nvSpPr>
        <p:spPr>
          <a:xfrm>
            <a:off x="272480" y="188640"/>
            <a:ext cx="7992888" cy="1143000"/>
          </a:xfrm>
        </p:spPr>
        <p:txBody>
          <a:bodyPr>
            <a:noAutofit/>
          </a:bodyPr>
          <a:lstStyle/>
          <a:p>
            <a:r>
              <a:rPr lang="en-ZA" dirty="0"/>
              <a:t>P1: Information and Communication Technology</a:t>
            </a:r>
            <a:endParaRPr lang="en-GB" altLang="en-US" dirty="0" smtClean="0">
              <a:latin typeface="+mn-lt"/>
            </a:endParaRPr>
          </a:p>
        </p:txBody>
      </p:sp>
    </p:spTree>
    <p:extLst>
      <p:ext uri="{BB962C8B-B14F-4D97-AF65-F5344CB8AC3E}">
        <p14:creationId xmlns:p14="http://schemas.microsoft.com/office/powerpoint/2010/main" xmlns="" val="1492109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16496" y="1061864"/>
            <a:ext cx="7913688" cy="1143000"/>
          </a:xfrm>
        </p:spPr>
        <p:txBody>
          <a:bodyPr>
            <a:normAutofit/>
          </a:bodyPr>
          <a:lstStyle/>
          <a:p>
            <a:r>
              <a:rPr lang="en-US" altLang="en-US" sz="3200" b="1" dirty="0" smtClean="0">
                <a:latin typeface="Arial Black" pitchFamily="34" charset="0"/>
                <a:cs typeface="Arial" pitchFamily="34" charset="0"/>
              </a:rPr>
              <a:t>Purpose of the Presentation</a:t>
            </a:r>
            <a:endParaRPr lang="en-GB" altLang="en-US" sz="3200" b="1" dirty="0" smtClean="0">
              <a:latin typeface="Arial Black" pitchFamily="34" charset="0"/>
              <a:cs typeface="Arial" pitchFamily="34" charset="0"/>
            </a:endParaRPr>
          </a:p>
        </p:txBody>
      </p:sp>
      <p:sp>
        <p:nvSpPr>
          <p:cNvPr id="4099" name="Content Placeholder 2"/>
          <p:cNvSpPr>
            <a:spLocks noGrp="1"/>
          </p:cNvSpPr>
          <p:nvPr>
            <p:ph idx="1"/>
          </p:nvPr>
        </p:nvSpPr>
        <p:spPr>
          <a:xfrm>
            <a:off x="416496" y="2315418"/>
            <a:ext cx="9137650" cy="4425950"/>
          </a:xfrm>
        </p:spPr>
        <p:txBody>
          <a:bodyPr/>
          <a:lstStyle/>
          <a:p>
            <a:pPr>
              <a:defRPr/>
            </a:pPr>
            <a:r>
              <a:rPr lang="en-US" dirty="0" smtClean="0"/>
              <a:t>The </a:t>
            </a:r>
            <a:r>
              <a:rPr lang="en-US" dirty="0"/>
              <a:t>purpose </a:t>
            </a:r>
            <a:r>
              <a:rPr lang="en-US" dirty="0" smtClean="0"/>
              <a:t>is </a:t>
            </a:r>
            <a:r>
              <a:rPr lang="en-US" dirty="0"/>
              <a:t>to present to the </a:t>
            </a:r>
            <a:r>
              <a:rPr lang="en-US" dirty="0" smtClean="0"/>
              <a:t>Portfolio </a:t>
            </a:r>
            <a:r>
              <a:rPr lang="en-US" dirty="0"/>
              <a:t>Committee on Social </a:t>
            </a:r>
            <a:r>
              <a:rPr lang="en-US" dirty="0" smtClean="0"/>
              <a:t>Development the SASSA </a:t>
            </a:r>
            <a:r>
              <a:rPr lang="en-GB" dirty="0" smtClean="0"/>
              <a:t>2015/16 </a:t>
            </a:r>
            <a:r>
              <a:rPr lang="en-US" dirty="0"/>
              <a:t>Annual </a:t>
            </a:r>
            <a:r>
              <a:rPr lang="en-US" dirty="0" smtClean="0"/>
              <a:t>Report; focusing on:</a:t>
            </a:r>
          </a:p>
          <a:p>
            <a:pPr lvl="1">
              <a:defRPr/>
            </a:pPr>
            <a:r>
              <a:rPr lang="en-US" dirty="0" smtClean="0">
                <a:ea typeface="+mn-ea"/>
                <a:cs typeface="+mn-cs"/>
              </a:rPr>
              <a:t>Performance Information;</a:t>
            </a:r>
          </a:p>
          <a:p>
            <a:pPr lvl="1">
              <a:defRPr/>
            </a:pPr>
            <a:r>
              <a:rPr lang="en-US" dirty="0" smtClean="0">
                <a:ea typeface="+mn-ea"/>
                <a:cs typeface="+mn-cs"/>
              </a:rPr>
              <a:t>Budget and Expenditure; </a:t>
            </a:r>
            <a:endParaRPr lang="en-US" dirty="0">
              <a:ea typeface="+mn-ea"/>
              <a:cs typeface="+mn-cs"/>
            </a:endParaRPr>
          </a:p>
          <a:p>
            <a:pPr lvl="1">
              <a:defRPr/>
            </a:pPr>
            <a:r>
              <a:rPr lang="en-US" dirty="0" smtClean="0">
                <a:ea typeface="+mn-ea"/>
                <a:cs typeface="+mn-cs"/>
              </a:rPr>
              <a:t>Audit outcomes; and </a:t>
            </a:r>
          </a:p>
          <a:p>
            <a:pPr lvl="1">
              <a:defRPr/>
            </a:pPr>
            <a:r>
              <a:rPr lang="en-US" dirty="0" smtClean="0">
                <a:ea typeface="+mn-ea"/>
                <a:cs typeface="+mn-cs"/>
              </a:rPr>
              <a:t>Recommendations. </a:t>
            </a:r>
            <a:endParaRPr lang="en-US" dirty="0">
              <a:ea typeface="+mn-ea"/>
              <a:cs typeface="+mn-cs"/>
            </a:endParaRPr>
          </a:p>
          <a:p>
            <a:pPr algn="just">
              <a:defRPr/>
            </a:pPr>
            <a:endParaRPr lang="en-GB" dirty="0"/>
          </a:p>
        </p:txBody>
      </p:sp>
      <p:sp>
        <p:nvSpPr>
          <p:cNvPr id="8196" name="Slide Number Placeholder 3"/>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26A62DC-ADE9-4668-8D88-E2908A7F2B44}" type="slidenum">
              <a:rPr lang="en-US" altLang="en-US" sz="1400" smtClean="0"/>
              <a:pPr>
                <a:spcBef>
                  <a:spcPct val="0"/>
                </a:spcBef>
                <a:buFontTx/>
                <a:buNone/>
              </a:pPr>
              <a:t>2</a:t>
            </a:fld>
            <a:endParaRPr lang="en-US" altLang="en-US" sz="1400" smtClean="0"/>
          </a:p>
        </p:txBody>
      </p:sp>
    </p:spTree>
    <p:extLst>
      <p:ext uri="{BB962C8B-B14F-4D97-AF65-F5344CB8AC3E}">
        <p14:creationId xmlns:p14="http://schemas.microsoft.com/office/powerpoint/2010/main" xmlns="" val="5914234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241043012"/>
              </p:ext>
            </p:extLst>
          </p:nvPr>
        </p:nvGraphicFramePr>
        <p:xfrm>
          <a:off x="488504" y="1540505"/>
          <a:ext cx="8784977" cy="4815846"/>
        </p:xfrm>
        <a:graphic>
          <a:graphicData uri="http://schemas.openxmlformats.org/drawingml/2006/table">
            <a:tbl>
              <a:tblPr firstRow="1" bandRow="1">
                <a:tableStyleId>{5940675A-B579-460E-94D1-54222C63F5DA}</a:tableStyleId>
              </a:tblPr>
              <a:tblGrid>
                <a:gridCol w="3358232"/>
                <a:gridCol w="5426745"/>
              </a:tblGrid>
              <a:tr h="359322">
                <a:tc>
                  <a:txBody>
                    <a:bodyPr/>
                    <a:lstStyle/>
                    <a:p>
                      <a:pPr>
                        <a:spcBef>
                          <a:spcPts val="600"/>
                        </a:spcBef>
                        <a:spcAft>
                          <a:spcPts val="600"/>
                        </a:spcAft>
                      </a:pPr>
                      <a:r>
                        <a:rPr lang="en-US" sz="2000" b="1" dirty="0" smtClean="0">
                          <a:solidFill>
                            <a:schemeClr val="tx1"/>
                          </a:solidFill>
                          <a:latin typeface="Arial" pitchFamily="34" charset="0"/>
                          <a:cs typeface="Arial" pitchFamily="34" charset="0"/>
                        </a:rPr>
                        <a:t>Planned</a:t>
                      </a:r>
                      <a:r>
                        <a:rPr lang="en-US" sz="2000" b="1" baseline="0" dirty="0" smtClean="0">
                          <a:solidFill>
                            <a:schemeClr val="tx1"/>
                          </a:solidFill>
                          <a:latin typeface="Arial" pitchFamily="34" charset="0"/>
                          <a:cs typeface="Arial" pitchFamily="34" charset="0"/>
                        </a:rPr>
                        <a:t> Target</a:t>
                      </a:r>
                      <a:endParaRPr lang="en-GB" sz="2000" b="1" dirty="0">
                        <a:solidFill>
                          <a:schemeClr val="tx1"/>
                        </a:solidFill>
                        <a:latin typeface="Arial" pitchFamily="34" charset="0"/>
                        <a:cs typeface="Arial" pitchFamily="34" charset="0"/>
                      </a:endParaRPr>
                    </a:p>
                  </a:txBody>
                  <a:tcPr marL="99063" marR="99063" marT="45721" marB="45721">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itchFamily="34" charset="0"/>
                          <a:cs typeface="Arial" pitchFamily="34" charset="0"/>
                        </a:rPr>
                        <a:t>Actual achievement</a:t>
                      </a:r>
                      <a:endParaRPr lang="en-US" sz="2000" b="1" dirty="0" smtClean="0">
                        <a:solidFill>
                          <a:schemeClr val="tx1"/>
                        </a:solidFill>
                        <a:effectLst/>
                        <a:latin typeface="Arial" pitchFamily="34" charset="0"/>
                        <a:cs typeface="Arial" pitchFamily="34" charset="0"/>
                      </a:endParaRPr>
                    </a:p>
                  </a:txBody>
                  <a:tcPr marL="99063" marR="99063" marT="45721" marB="45721">
                    <a:solidFill>
                      <a:srgbClr val="FFD03B"/>
                    </a:solidFill>
                  </a:tcPr>
                </a:tc>
              </a:tr>
              <a:tr h="701064">
                <a:tc>
                  <a:txBody>
                    <a:bodyPr/>
                    <a:lstStyle/>
                    <a:p>
                      <a:pPr algn="just"/>
                      <a:r>
                        <a:rPr lang="en-US" sz="1800" kern="1200" dirty="0" err="1" smtClean="0">
                          <a:solidFill>
                            <a:schemeClr val="tx1"/>
                          </a:solidFill>
                          <a:effectLst/>
                          <a:latin typeface="Arial" pitchFamily="34" charset="0"/>
                          <a:ea typeface="+mn-ea"/>
                          <a:cs typeface="Arial" pitchFamily="34" charset="0"/>
                        </a:rPr>
                        <a:t>ToR</a:t>
                      </a:r>
                      <a:r>
                        <a:rPr lang="en-US" sz="1800" kern="1200" dirty="0" smtClean="0">
                          <a:solidFill>
                            <a:schemeClr val="tx1"/>
                          </a:solidFill>
                          <a:effectLst/>
                          <a:latin typeface="Arial" pitchFamily="34" charset="0"/>
                          <a:ea typeface="+mn-ea"/>
                          <a:cs typeface="Arial" pitchFamily="34" charset="0"/>
                        </a:rPr>
                        <a:t> for the </a:t>
                      </a:r>
                      <a:r>
                        <a:rPr lang="en-ZA" sz="1800" kern="1200" dirty="0" smtClean="0">
                          <a:solidFill>
                            <a:schemeClr val="tx1"/>
                          </a:solidFill>
                          <a:effectLst/>
                          <a:latin typeface="Arial" pitchFamily="34" charset="0"/>
                          <a:ea typeface="+mn-ea"/>
                          <a:cs typeface="Arial" pitchFamily="34" charset="0"/>
                        </a:rPr>
                        <a:t>Integrated end-to-end system </a:t>
                      </a:r>
                      <a:r>
                        <a:rPr lang="en-US" sz="1800" kern="1200" dirty="0" smtClean="0">
                          <a:solidFill>
                            <a:schemeClr val="tx1"/>
                          </a:solidFill>
                          <a:effectLst/>
                          <a:latin typeface="Arial" pitchFamily="34" charset="0"/>
                          <a:ea typeface="+mn-ea"/>
                          <a:cs typeface="Arial" pitchFamily="34" charset="0"/>
                        </a:rPr>
                        <a:t>developed and approved</a:t>
                      </a:r>
                      <a:endParaRPr lang="en-US" sz="1800" b="0" dirty="0" smtClean="0">
                        <a:solidFill>
                          <a:schemeClr val="tx1"/>
                        </a:solidFill>
                        <a:latin typeface="Arial" pitchFamily="34" charset="0"/>
                        <a:cs typeface="Arial" pitchFamily="34" charset="0"/>
                      </a:endParaRPr>
                    </a:p>
                  </a:txBody>
                  <a:tcPr marL="99063" marR="99063" marT="45721" marB="45721"/>
                </a:tc>
                <a:tc>
                  <a:txBody>
                    <a:bodyPr/>
                    <a:lstStyle/>
                    <a:p>
                      <a:pPr algn="just"/>
                      <a:r>
                        <a:rPr lang="en-ZA" sz="1800" kern="1200" dirty="0" smtClean="0">
                          <a:solidFill>
                            <a:schemeClr val="tx1"/>
                          </a:solidFill>
                          <a:effectLst/>
                          <a:latin typeface="Arial" pitchFamily="34" charset="0"/>
                          <a:ea typeface="+mn-ea"/>
                          <a:cs typeface="Arial" pitchFamily="34" charset="0"/>
                        </a:rPr>
                        <a:t>Terms of Reference for the procurement of the solution were developed </a:t>
                      </a:r>
                    </a:p>
                    <a:p>
                      <a:pPr marL="0" marR="0" indent="0" algn="just" defTabSz="914400" rtl="0" eaLnBrk="1" fontAlgn="auto" latinLnBrk="0" hangingPunct="1">
                        <a:lnSpc>
                          <a:spcPct val="100000"/>
                        </a:lnSpc>
                        <a:spcBef>
                          <a:spcPts val="0"/>
                        </a:spcBef>
                        <a:spcAft>
                          <a:spcPts val="0"/>
                        </a:spcAft>
                        <a:buClrTx/>
                        <a:buSzTx/>
                        <a:buFontTx/>
                        <a:buNone/>
                        <a:tabLst/>
                        <a:defRPr/>
                      </a:pPr>
                      <a:endParaRPr lang="en-ZA" sz="1800" kern="1200" dirty="0" smtClean="0">
                        <a:solidFill>
                          <a:schemeClr val="tx1"/>
                        </a:solidFill>
                        <a:effectLst/>
                        <a:latin typeface="Arial" pitchFamily="34" charset="0"/>
                        <a:ea typeface="+mn-ea"/>
                        <a:cs typeface="Arial"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ZA" sz="1800" kern="1200" dirty="0" smtClean="0">
                          <a:solidFill>
                            <a:schemeClr val="tx1"/>
                          </a:solidFill>
                          <a:effectLst/>
                          <a:latin typeface="Arial" pitchFamily="34" charset="0"/>
                          <a:ea typeface="+mn-ea"/>
                          <a:cs typeface="Arial" pitchFamily="34" charset="0"/>
                        </a:rPr>
                        <a:t>Additional requirements emanating from the insourcing of Grant Payment system into SASSA delayed the finalization and approval processes</a:t>
                      </a:r>
                      <a:endParaRPr lang="en-US" dirty="0" smtClean="0">
                        <a:effectLst/>
                        <a:latin typeface="Arial" pitchFamily="34" charset="0"/>
                        <a:cs typeface="Arial" pitchFamily="34" charset="0"/>
                      </a:endParaRPr>
                    </a:p>
                    <a:p>
                      <a:pPr algn="just"/>
                      <a:endParaRPr lang="en-US" dirty="0">
                        <a:effectLst/>
                        <a:latin typeface="Arial" pitchFamily="34" charset="0"/>
                        <a:cs typeface="Arial" pitchFamily="34" charset="0"/>
                      </a:endParaRPr>
                    </a:p>
                  </a:txBody>
                  <a:tcPr marL="99063" marR="99063" marT="45721" marB="45721"/>
                </a:tc>
              </a:tr>
              <a:tr h="1177857">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tx1"/>
                          </a:solidFill>
                          <a:effectLst/>
                          <a:latin typeface="Arial" pitchFamily="34" charset="0"/>
                          <a:ea typeface="+mn-ea"/>
                          <a:cs typeface="Arial" pitchFamily="34" charset="0"/>
                        </a:rPr>
                        <a:t>Application for the management of SRD and disability management procured</a:t>
                      </a:r>
                      <a:endParaRPr lang="en-US" sz="1800" b="0" dirty="0" smtClean="0">
                        <a:solidFill>
                          <a:schemeClr val="tx1"/>
                        </a:solidFill>
                        <a:latin typeface="Arial" pitchFamily="34" charset="0"/>
                        <a:cs typeface="Arial" pitchFamily="34" charset="0"/>
                      </a:endParaRPr>
                    </a:p>
                  </a:txBody>
                  <a:tcPr marL="99063" marR="99063" marT="45721" marB="45721"/>
                </a:tc>
                <a:tc>
                  <a:txBody>
                    <a:bodyPr/>
                    <a:lstStyle/>
                    <a:p>
                      <a:pPr marL="0" indent="0" algn="just">
                        <a:spcAft>
                          <a:spcPts val="1200"/>
                        </a:spcAft>
                        <a:buFont typeface="Arial" panose="020B0604020202020204" pitchFamily="34" charset="0"/>
                        <a:buNone/>
                      </a:pPr>
                      <a:r>
                        <a:rPr lang="en-ZA" sz="1800" kern="1200" dirty="0" smtClean="0">
                          <a:solidFill>
                            <a:schemeClr val="tx1"/>
                          </a:solidFill>
                          <a:effectLst/>
                          <a:latin typeface="Arial" pitchFamily="34" charset="0"/>
                          <a:ea typeface="+mn-ea"/>
                          <a:cs typeface="Arial" pitchFamily="34" charset="0"/>
                        </a:rPr>
                        <a:t>The design phase for SRD on SOCPEN enhancement was completed.</a:t>
                      </a:r>
                      <a:endParaRPr lang="en-US" sz="1800" kern="1200" dirty="0" smtClean="0">
                        <a:solidFill>
                          <a:schemeClr val="tx1"/>
                        </a:solidFill>
                        <a:latin typeface="Arial" pitchFamily="34" charset="0"/>
                        <a:ea typeface="+mn-ea"/>
                        <a:cs typeface="Arial" pitchFamily="34" charset="0"/>
                      </a:endParaRPr>
                    </a:p>
                  </a:txBody>
                  <a:tcPr marL="99063" marR="99063" marT="45721" marB="45721"/>
                </a:tc>
              </a:tr>
              <a:tr h="1219200">
                <a:tc>
                  <a:txBody>
                    <a:bodyPr/>
                    <a:lstStyle/>
                    <a:p>
                      <a:pPr algn="just"/>
                      <a:r>
                        <a:rPr lang="en-ZA" sz="1800" kern="1200" dirty="0" smtClean="0">
                          <a:solidFill>
                            <a:schemeClr val="tx1"/>
                          </a:solidFill>
                          <a:effectLst/>
                          <a:latin typeface="Arial" pitchFamily="34" charset="0"/>
                          <a:ea typeface="+mn-ea"/>
                          <a:cs typeface="Arial" pitchFamily="34" charset="0"/>
                        </a:rPr>
                        <a:t>Queue Management system </a:t>
                      </a:r>
                      <a:endParaRPr lang="en-US" sz="1800" kern="1200" dirty="0" smtClean="0">
                        <a:solidFill>
                          <a:schemeClr val="tx1"/>
                        </a:solidFill>
                        <a:latin typeface="+mn-lt"/>
                        <a:ea typeface="+mn-ea"/>
                        <a:cs typeface="Arial" pitchFamily="34" charset="0"/>
                      </a:endParaRPr>
                    </a:p>
                  </a:txBody>
                  <a:tcPr marL="99063" marR="99063" marT="45721" marB="45721"/>
                </a:tc>
                <a:tc>
                  <a:txBody>
                    <a:bodyPr/>
                    <a:lstStyle/>
                    <a:p>
                      <a:pPr algn="just"/>
                      <a:r>
                        <a:rPr lang="en-ZA" sz="1800" kern="1200" dirty="0" smtClean="0">
                          <a:solidFill>
                            <a:schemeClr val="tx1"/>
                          </a:solidFill>
                          <a:effectLst/>
                          <a:latin typeface="Arial" pitchFamily="34" charset="0"/>
                          <a:ea typeface="+mn-ea"/>
                          <a:cs typeface="Arial" pitchFamily="34" charset="0"/>
                        </a:rPr>
                        <a:t>In-house Interim Queue Management system was developed based on the current business processes and requirements. Pilot rollout was run in Benoni Local Office. </a:t>
                      </a:r>
                      <a:endParaRPr lang="en-US" dirty="0">
                        <a:effectLst/>
                        <a:latin typeface="Arial" pitchFamily="34" charset="0"/>
                        <a:cs typeface="Arial" pitchFamily="34" charset="0"/>
                      </a:endParaRPr>
                    </a:p>
                  </a:txBody>
                  <a:tcPr marL="99063" marR="99063" marT="45721" marB="45721"/>
                </a:tc>
              </a:tr>
            </a:tbl>
          </a:graphicData>
        </a:graphic>
      </p:graphicFrame>
      <p:sp>
        <p:nvSpPr>
          <p:cNvPr id="18452" name="Slide Number Placeholder 1"/>
          <p:cNvSpPr>
            <a:spLocks noGrp="1"/>
          </p:cNvSpPr>
          <p:nvPr>
            <p:ph type="sldNum" sz="quarter" idx="4294967295"/>
          </p:nvPr>
        </p:nvSpPr>
        <p:spPr>
          <a:xfrm>
            <a:off x="7099300" y="6356351"/>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C7FBC44-0D5C-40CB-82C4-FD88881010C8}" type="slidenum">
              <a:rPr lang="en-US" altLang="en-US" sz="1400" smtClean="0">
                <a:ea typeface="ＭＳ Ｐゴシック" pitchFamily="34" charset="-128"/>
              </a:rPr>
              <a:pPr>
                <a:spcBef>
                  <a:spcPct val="0"/>
                </a:spcBef>
                <a:buFontTx/>
                <a:buNone/>
              </a:pPr>
              <a:t>20</a:t>
            </a:fld>
            <a:endParaRPr lang="en-US" altLang="en-US" sz="1400" smtClean="0">
              <a:ea typeface="ＭＳ Ｐゴシック" pitchFamily="34" charset="-128"/>
            </a:endParaRPr>
          </a:p>
        </p:txBody>
      </p:sp>
      <p:sp>
        <p:nvSpPr>
          <p:cNvPr id="6" name="Title 1"/>
          <p:cNvSpPr>
            <a:spLocks noGrp="1"/>
          </p:cNvSpPr>
          <p:nvPr>
            <p:ph type="title"/>
          </p:nvPr>
        </p:nvSpPr>
        <p:spPr>
          <a:xfrm>
            <a:off x="158677" y="260648"/>
            <a:ext cx="8178699" cy="1143000"/>
          </a:xfrm>
        </p:spPr>
        <p:txBody>
          <a:bodyPr>
            <a:normAutofit/>
          </a:bodyPr>
          <a:lstStyle/>
          <a:p>
            <a:r>
              <a:rPr lang="en-ZA" sz="2800" dirty="0" smtClean="0"/>
              <a:t>P1: INFORMATION AND COMMUNICATION TECHNOLOGY </a:t>
            </a:r>
            <a:endParaRPr lang="en-GB" altLang="en-US" sz="2800" dirty="0" smtClean="0">
              <a:latin typeface="+mn-lt"/>
            </a:endParaRPr>
          </a:p>
        </p:txBody>
      </p:sp>
    </p:spTree>
    <p:extLst>
      <p:ext uri="{BB962C8B-B14F-4D97-AF65-F5344CB8AC3E}">
        <p14:creationId xmlns:p14="http://schemas.microsoft.com/office/powerpoint/2010/main" xmlns="" val="2740472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3394914286"/>
              </p:ext>
            </p:extLst>
          </p:nvPr>
        </p:nvGraphicFramePr>
        <p:xfrm>
          <a:off x="344489" y="1432818"/>
          <a:ext cx="9066212" cy="4920431"/>
        </p:xfrm>
        <a:graphic>
          <a:graphicData uri="http://schemas.openxmlformats.org/drawingml/2006/table">
            <a:tbl>
              <a:tblPr firstRow="1" bandRow="1">
                <a:tableStyleId>{5940675A-B579-460E-94D1-54222C63F5DA}</a:tableStyleId>
              </a:tblPr>
              <a:tblGrid>
                <a:gridCol w="3384375"/>
                <a:gridCol w="5681837"/>
              </a:tblGrid>
              <a:tr h="370796">
                <a:tc>
                  <a:txBody>
                    <a:bodyPr/>
                    <a:lstStyle/>
                    <a:p>
                      <a:pPr>
                        <a:spcBef>
                          <a:spcPts val="600"/>
                        </a:spcBef>
                        <a:spcAft>
                          <a:spcPts val="600"/>
                        </a:spcAft>
                      </a:pPr>
                      <a:r>
                        <a:rPr lang="en-US" sz="2000" b="1" dirty="0" smtClean="0">
                          <a:solidFill>
                            <a:schemeClr val="tx1"/>
                          </a:solidFill>
                          <a:latin typeface="Arial" pitchFamily="34" charset="0"/>
                          <a:cs typeface="Arial" pitchFamily="34" charset="0"/>
                        </a:rPr>
                        <a:t>Planned</a:t>
                      </a:r>
                      <a:r>
                        <a:rPr lang="en-US" sz="2000" b="1" baseline="0" dirty="0" smtClean="0">
                          <a:solidFill>
                            <a:schemeClr val="tx1"/>
                          </a:solidFill>
                          <a:latin typeface="Arial" pitchFamily="34" charset="0"/>
                          <a:cs typeface="Arial" pitchFamily="34" charset="0"/>
                        </a:rPr>
                        <a:t> Target</a:t>
                      </a:r>
                      <a:endParaRPr lang="en-GB" sz="2000" b="1" dirty="0">
                        <a:solidFill>
                          <a:schemeClr val="tx1"/>
                        </a:solidFill>
                        <a:latin typeface="Arial" pitchFamily="34" charset="0"/>
                        <a:cs typeface="Arial" pitchFamily="34" charset="0"/>
                      </a:endParaRPr>
                    </a:p>
                  </a:txBody>
                  <a:tcPr marL="99063" marR="99063" marT="45721" marB="45721">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itchFamily="34" charset="0"/>
                          <a:cs typeface="Arial" pitchFamily="34" charset="0"/>
                        </a:rPr>
                        <a:t>Actual achievement</a:t>
                      </a:r>
                      <a:endParaRPr lang="en-US" sz="2000" b="1" dirty="0" smtClean="0">
                        <a:solidFill>
                          <a:schemeClr val="tx1"/>
                        </a:solidFill>
                        <a:effectLst/>
                        <a:latin typeface="Arial" pitchFamily="34" charset="0"/>
                        <a:cs typeface="Arial" pitchFamily="34" charset="0"/>
                      </a:endParaRPr>
                    </a:p>
                  </a:txBody>
                  <a:tcPr marL="99063" marR="99063" marT="45721" marB="45721">
                    <a:solidFill>
                      <a:srgbClr val="FFD03B"/>
                    </a:solidFill>
                  </a:tcPr>
                </a:tc>
              </a:tr>
              <a:tr h="1112384">
                <a:tc>
                  <a:txBody>
                    <a:bodyPr/>
                    <a:lstStyle/>
                    <a:p>
                      <a:pPr marL="0" marR="0" lvl="0"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0" dirty="0" smtClean="0">
                          <a:solidFill>
                            <a:schemeClr val="tx1"/>
                          </a:solidFill>
                        </a:rPr>
                        <a:t>100% of suppliers</a:t>
                      </a:r>
                      <a:r>
                        <a:rPr lang="en-US" sz="2000" b="0" baseline="0" dirty="0" smtClean="0">
                          <a:solidFill>
                            <a:schemeClr val="tx1"/>
                          </a:solidFill>
                        </a:rPr>
                        <a:t> paid within 30 days</a:t>
                      </a:r>
                      <a:endParaRPr lang="en-US" sz="2000" b="0" dirty="0" smtClean="0">
                        <a:solidFill>
                          <a:schemeClr val="tx1"/>
                        </a:solidFill>
                      </a:endParaRPr>
                    </a:p>
                  </a:txBody>
                  <a:tcPr marL="99063" marR="99063" marT="45721" marB="45721"/>
                </a:tc>
                <a:tc>
                  <a:txBody>
                    <a:bodyPr/>
                    <a:lstStyle/>
                    <a:p>
                      <a:pPr marL="0" indent="0" algn="just">
                        <a:buFont typeface="Arial" panose="020B0604020202020204" pitchFamily="34" charset="0"/>
                        <a:buNone/>
                      </a:pPr>
                      <a:r>
                        <a:rPr lang="en-US" sz="2000" b="0" i="0" u="none" strike="noStrike" kern="1200" baseline="0" dirty="0" smtClean="0">
                          <a:solidFill>
                            <a:schemeClr val="tx1"/>
                          </a:solidFill>
                          <a:latin typeface="+mn-lt"/>
                          <a:ea typeface="+mn-ea"/>
                          <a:cs typeface="Arial" pitchFamily="34" charset="0"/>
                        </a:rPr>
                        <a:t>91.63% (5253 of 5733) of eligible suppliers were paid within 30 days. </a:t>
                      </a:r>
                    </a:p>
                    <a:p>
                      <a:pPr marL="0" indent="0" algn="just">
                        <a:buFont typeface="Arial" panose="020B0604020202020204" pitchFamily="34" charset="0"/>
                        <a:buNone/>
                      </a:pPr>
                      <a:r>
                        <a:rPr lang="en-US" sz="2000" b="0" i="0" u="none" strike="noStrike" kern="1200" baseline="0" dirty="0" smtClean="0">
                          <a:solidFill>
                            <a:schemeClr val="tx1"/>
                          </a:solidFill>
                          <a:latin typeface="+mn-lt"/>
                          <a:ea typeface="+mn-ea"/>
                          <a:cs typeface="Arial" pitchFamily="34" charset="0"/>
                        </a:rPr>
                        <a:t>Majority of the delayed payments were due to disputed invoices</a:t>
                      </a:r>
                      <a:endParaRPr lang="en-US" sz="2000" kern="1200" dirty="0" smtClean="0">
                        <a:solidFill>
                          <a:schemeClr val="tx1"/>
                        </a:solidFill>
                        <a:latin typeface="+mn-lt"/>
                        <a:ea typeface="+mn-ea"/>
                        <a:cs typeface="Arial" pitchFamily="34" charset="0"/>
                      </a:endParaRPr>
                    </a:p>
                  </a:txBody>
                  <a:tcPr marL="99063" marR="99063" marT="45721" marB="45721"/>
                </a:tc>
              </a:tr>
              <a:tr h="176840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tx1"/>
                          </a:solidFill>
                          <a:effectLst/>
                          <a:latin typeface="Arial" pitchFamily="34" charset="0"/>
                          <a:ea typeface="+mn-ea"/>
                          <a:cs typeface="Arial" pitchFamily="34" charset="0"/>
                        </a:rPr>
                        <a:t>10%</a:t>
                      </a:r>
                      <a:r>
                        <a:rPr lang="en-US" sz="2000" b="0" kern="1200" baseline="0" dirty="0" smtClean="0">
                          <a:solidFill>
                            <a:schemeClr val="tx1"/>
                          </a:solidFill>
                          <a:effectLst/>
                          <a:latin typeface="Arial" pitchFamily="34" charset="0"/>
                          <a:ea typeface="+mn-ea"/>
                          <a:cs typeface="Arial" pitchFamily="34" charset="0"/>
                        </a:rPr>
                        <a:t> of Social assistance debts recovered and/or written off</a:t>
                      </a:r>
                      <a:endParaRPr lang="en-US" sz="2000" b="0" dirty="0" smtClean="0">
                        <a:solidFill>
                          <a:schemeClr val="tx1"/>
                        </a:solidFill>
                        <a:latin typeface="Arial" pitchFamily="34" charset="0"/>
                        <a:cs typeface="Arial" pitchFamily="34" charset="0"/>
                      </a:endParaRPr>
                    </a:p>
                  </a:txBody>
                  <a:tcPr marL="99063" marR="99063" marT="45721" marB="45721"/>
                </a:tc>
                <a:tc>
                  <a:txBody>
                    <a:bodyPr/>
                    <a:lstStyle/>
                    <a:p>
                      <a:pPr marL="0" indent="0" algn="just">
                        <a:spcAft>
                          <a:spcPts val="1200"/>
                        </a:spcAft>
                        <a:buFont typeface="Arial" panose="020B0604020202020204" pitchFamily="34" charset="0"/>
                        <a:buNone/>
                      </a:pPr>
                      <a:r>
                        <a:rPr lang="en-ZA" sz="2000" kern="1200" dirty="0" smtClean="0">
                          <a:solidFill>
                            <a:schemeClr val="tx1"/>
                          </a:solidFill>
                          <a:effectLst/>
                          <a:latin typeface="Arial" pitchFamily="34" charset="0"/>
                          <a:ea typeface="+mn-ea"/>
                          <a:cs typeface="Arial" pitchFamily="34" charset="0"/>
                        </a:rPr>
                        <a:t>Only 1.2% (R7.2m)</a:t>
                      </a:r>
                      <a:r>
                        <a:rPr lang="en-ZA" sz="2000" kern="1200" baseline="0" dirty="0" smtClean="0">
                          <a:solidFill>
                            <a:schemeClr val="tx1"/>
                          </a:solidFill>
                          <a:effectLst/>
                          <a:latin typeface="Arial" pitchFamily="34" charset="0"/>
                          <a:ea typeface="+mn-ea"/>
                          <a:cs typeface="Arial" pitchFamily="34" charset="0"/>
                        </a:rPr>
                        <a:t> of social assistance debts was recovered.</a:t>
                      </a:r>
                    </a:p>
                    <a:p>
                      <a:pPr marL="0" indent="0" algn="just">
                        <a:spcAft>
                          <a:spcPts val="1200"/>
                        </a:spcAft>
                        <a:buFont typeface="Arial" panose="020B0604020202020204" pitchFamily="34" charset="0"/>
                        <a:buNone/>
                      </a:pPr>
                      <a:r>
                        <a:rPr lang="en-ZA" sz="2000" kern="1200" baseline="0" dirty="0" smtClean="0">
                          <a:solidFill>
                            <a:schemeClr val="tx1"/>
                          </a:solidFill>
                          <a:effectLst/>
                          <a:latin typeface="Arial" pitchFamily="34" charset="0"/>
                          <a:ea typeface="+mn-ea"/>
                          <a:cs typeface="Arial" pitchFamily="34" charset="0"/>
                        </a:rPr>
                        <a:t>Additional R42million was submitted to DSD and National Treasury for write off </a:t>
                      </a:r>
                      <a:r>
                        <a:rPr lang="en-ZA" sz="2000" i="1" kern="1200" baseline="0" dirty="0" smtClean="0">
                          <a:solidFill>
                            <a:schemeClr val="tx1"/>
                          </a:solidFill>
                          <a:effectLst/>
                          <a:latin typeface="Arial" pitchFamily="34" charset="0"/>
                          <a:ea typeface="+mn-ea"/>
                          <a:cs typeface="Arial" pitchFamily="34" charset="0"/>
                        </a:rPr>
                        <a:t>(The request was not approved - National Treasury recommended that it must form part of the budget bid)</a:t>
                      </a:r>
                      <a:r>
                        <a:rPr lang="en-ZA" sz="2000" i="1" kern="1200" dirty="0" smtClean="0">
                          <a:solidFill>
                            <a:schemeClr val="tx1"/>
                          </a:solidFill>
                          <a:effectLst/>
                          <a:latin typeface="Arial" pitchFamily="34" charset="0"/>
                          <a:ea typeface="+mn-ea"/>
                          <a:cs typeface="Arial" pitchFamily="34" charset="0"/>
                        </a:rPr>
                        <a:t> </a:t>
                      </a:r>
                      <a:endParaRPr lang="en-US" sz="2000" i="1" kern="1200" dirty="0" smtClean="0">
                        <a:solidFill>
                          <a:schemeClr val="tx1"/>
                        </a:solidFill>
                        <a:latin typeface="Arial" pitchFamily="34" charset="0"/>
                        <a:ea typeface="+mn-ea"/>
                        <a:cs typeface="Arial" pitchFamily="34" charset="0"/>
                      </a:endParaRPr>
                    </a:p>
                  </a:txBody>
                  <a:tcPr marL="99063" marR="99063" marT="45721" marB="45721"/>
                </a:tc>
              </a:tr>
              <a:tr h="1140905">
                <a:tc>
                  <a:txBody>
                    <a:bodyPr/>
                    <a:lstStyle/>
                    <a:p>
                      <a:pPr algn="just"/>
                      <a:r>
                        <a:rPr lang="en-US" sz="2000" b="0" i="0" u="none" strike="noStrike" kern="1200" baseline="0" dirty="0" smtClean="0">
                          <a:solidFill>
                            <a:schemeClr val="tx1"/>
                          </a:solidFill>
                          <a:latin typeface="+mn-lt"/>
                          <a:ea typeface="+mn-ea"/>
                          <a:cs typeface="Arial" pitchFamily="34" charset="0"/>
                        </a:rPr>
                        <a:t>100% implementation of Audit Action Plan </a:t>
                      </a:r>
                      <a:endParaRPr lang="en-US" sz="2000" kern="1200" dirty="0" smtClean="0">
                        <a:solidFill>
                          <a:schemeClr val="tx1"/>
                        </a:solidFill>
                        <a:latin typeface="+mn-lt"/>
                        <a:ea typeface="+mn-ea"/>
                        <a:cs typeface="Arial" pitchFamily="34" charset="0"/>
                      </a:endParaRPr>
                    </a:p>
                  </a:txBody>
                  <a:tcPr marL="99063" marR="99063" marT="45721" marB="45721"/>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Arial" pitchFamily="34" charset="0"/>
                        </a:rPr>
                        <a:t>100% (102 out of 102) audit action plan interventions were fully implemented.</a:t>
                      </a:r>
                      <a:endParaRPr lang="en-US" sz="2000" kern="1200" dirty="0" smtClean="0">
                        <a:solidFill>
                          <a:schemeClr val="tx1"/>
                        </a:solidFill>
                        <a:latin typeface="+mn-lt"/>
                        <a:ea typeface="+mn-ea"/>
                        <a:cs typeface="Arial" pitchFamily="34" charset="0"/>
                      </a:endParaRPr>
                    </a:p>
                    <a:p>
                      <a:pPr algn="just"/>
                      <a:endParaRPr lang="en-US" sz="2000" dirty="0">
                        <a:effectLst/>
                        <a:latin typeface="Arial" pitchFamily="34" charset="0"/>
                        <a:cs typeface="Arial" pitchFamily="34" charset="0"/>
                      </a:endParaRPr>
                    </a:p>
                  </a:txBody>
                  <a:tcPr marL="99063" marR="99063" marT="45721" marB="45721"/>
                </a:tc>
              </a:tr>
            </a:tbl>
          </a:graphicData>
        </a:graphic>
      </p:graphicFrame>
      <p:sp>
        <p:nvSpPr>
          <p:cNvPr id="18452" name="Slide Number Placeholder 1"/>
          <p:cNvSpPr>
            <a:spLocks noGrp="1"/>
          </p:cNvSpPr>
          <p:nvPr>
            <p:ph type="sldNum" sz="quarter" idx="4294967295"/>
          </p:nvPr>
        </p:nvSpPr>
        <p:spPr>
          <a:xfrm>
            <a:off x="7099300" y="6356351"/>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C7FBC44-0D5C-40CB-82C4-FD88881010C8}" type="slidenum">
              <a:rPr lang="en-US" altLang="en-US" sz="1400" smtClean="0">
                <a:ea typeface="ＭＳ Ｐゴシック" pitchFamily="34" charset="-128"/>
              </a:rPr>
              <a:pPr>
                <a:spcBef>
                  <a:spcPct val="0"/>
                </a:spcBef>
                <a:buFontTx/>
                <a:buNone/>
              </a:pPr>
              <a:t>21</a:t>
            </a:fld>
            <a:endParaRPr lang="en-US" altLang="en-US" sz="1400" smtClean="0">
              <a:ea typeface="ＭＳ Ｐゴシック" pitchFamily="34" charset="-128"/>
            </a:endParaRPr>
          </a:p>
        </p:txBody>
      </p:sp>
      <p:sp>
        <p:nvSpPr>
          <p:cNvPr id="6" name="Title 1"/>
          <p:cNvSpPr>
            <a:spLocks noGrp="1"/>
          </p:cNvSpPr>
          <p:nvPr>
            <p:ph type="title"/>
          </p:nvPr>
        </p:nvSpPr>
        <p:spPr>
          <a:xfrm>
            <a:off x="158677" y="260648"/>
            <a:ext cx="8178699" cy="1143000"/>
          </a:xfrm>
        </p:spPr>
        <p:txBody>
          <a:bodyPr>
            <a:normAutofit/>
          </a:bodyPr>
          <a:lstStyle/>
          <a:p>
            <a:r>
              <a:rPr lang="en-ZA" dirty="0" smtClean="0"/>
              <a:t>P1: Financial Management </a:t>
            </a:r>
            <a:endParaRPr lang="en-GB" altLang="en-US" dirty="0" smtClean="0">
              <a:latin typeface="+mn-lt"/>
            </a:endParaRPr>
          </a:p>
        </p:txBody>
      </p:sp>
    </p:spTree>
    <p:extLst>
      <p:ext uri="{BB962C8B-B14F-4D97-AF65-F5344CB8AC3E}">
        <p14:creationId xmlns:p14="http://schemas.microsoft.com/office/powerpoint/2010/main" xmlns="" val="13135309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632520" y="1484784"/>
            <a:ext cx="8784976" cy="1826765"/>
          </a:xfrm>
        </p:spPr>
        <p:txBody>
          <a:bodyPr>
            <a:noAutofit/>
          </a:bodyPr>
          <a:lstStyle/>
          <a:p>
            <a:pPr algn="ctr">
              <a:lnSpc>
                <a:spcPct val="150000"/>
              </a:lnSpc>
            </a:pPr>
            <a:r>
              <a:rPr lang="en-US" altLang="en-US" sz="4400" cap="none" dirty="0" smtClean="0">
                <a:cs typeface="Arial" pitchFamily="34" charset="0"/>
              </a:rPr>
              <a:t>Programme 2: Benefits Administration and Support</a:t>
            </a:r>
            <a:endParaRPr lang="en-GB" altLang="en-US" sz="4400" cap="none" dirty="0" smtClean="0">
              <a:latin typeface="Arial Black" pitchFamily="34" charset="0"/>
              <a:cs typeface="Arial" pitchFamily="34" charset="0"/>
            </a:endParaRPr>
          </a:p>
        </p:txBody>
      </p:sp>
      <p:sp>
        <p:nvSpPr>
          <p:cNvPr id="18436" name="Slide Number Placeholder 3"/>
          <p:cNvSpPr>
            <a:spLocks noGrp="1"/>
          </p:cNvSpPr>
          <p:nvPr>
            <p:ph type="sldNum" sz="quarter" idx="12"/>
          </p:nvPr>
        </p:nvSpPr>
        <p:spPr>
          <a:xfrm>
            <a:off x="3440113" y="6354763"/>
            <a:ext cx="23114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400" smtClean="0"/>
              <a:pPr>
                <a:spcBef>
                  <a:spcPct val="0"/>
                </a:spcBef>
                <a:buFontTx/>
                <a:buNone/>
              </a:pPr>
              <a:t>22</a:t>
            </a:fld>
            <a:endParaRPr lang="en-US" altLang="en-US" sz="1400" smtClean="0"/>
          </a:p>
        </p:txBody>
      </p:sp>
      <p:sp>
        <p:nvSpPr>
          <p:cNvPr id="4" name="Content Placeholder 2"/>
          <p:cNvSpPr txBox="1">
            <a:spLocks/>
          </p:cNvSpPr>
          <p:nvPr/>
        </p:nvSpPr>
        <p:spPr>
          <a:xfrm>
            <a:off x="450279" y="3789040"/>
            <a:ext cx="8991600" cy="2088232"/>
          </a:xfrm>
          <a:prstGeom prst="rect">
            <a:avLst/>
          </a:prstGeom>
        </p:spPr>
        <p:txBody>
          <a:bodyPr>
            <a:noAutofit/>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just">
              <a:spcBef>
                <a:spcPts val="1200"/>
              </a:spcBef>
              <a:spcAft>
                <a:spcPts val="1200"/>
              </a:spcAft>
            </a:pPr>
            <a:r>
              <a:rPr lang="en-US" sz="2000" kern="0" dirty="0" smtClean="0"/>
              <a:t>The programme provides effective administration and implementation of the social assistance programme.</a:t>
            </a:r>
          </a:p>
          <a:p>
            <a:pPr algn="just">
              <a:spcBef>
                <a:spcPts val="1200"/>
              </a:spcBef>
              <a:spcAft>
                <a:spcPts val="1200"/>
              </a:spcAft>
            </a:pPr>
            <a:r>
              <a:rPr lang="en-US" sz="2000" kern="0" dirty="0" smtClean="0"/>
              <a:t>The programme is responsible for the core business of the South African Social Security Agency.</a:t>
            </a:r>
            <a:endParaRPr lang="en-US" sz="2000" kern="0" dirty="0"/>
          </a:p>
        </p:txBody>
      </p:sp>
    </p:spTree>
    <p:extLst>
      <p:ext uri="{BB962C8B-B14F-4D97-AF65-F5344CB8AC3E}">
        <p14:creationId xmlns:p14="http://schemas.microsoft.com/office/powerpoint/2010/main" xmlns="" val="1377077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773" y="260648"/>
            <a:ext cx="8928992" cy="1143000"/>
          </a:xfrm>
        </p:spPr>
        <p:txBody>
          <a:bodyPr>
            <a:normAutofit/>
          </a:bodyPr>
          <a:lstStyle/>
          <a:p>
            <a:pPr>
              <a:defRPr/>
            </a:pPr>
            <a:r>
              <a:rPr lang="en-US" altLang="en-US" sz="3200" dirty="0">
                <a:latin typeface="Arial Black" pitchFamily="34" charset="0"/>
                <a:cs typeface="Arial" pitchFamily="34" charset="0"/>
              </a:rPr>
              <a:t>P2: Benefits Administration and Support: Social Assistance operations</a:t>
            </a:r>
            <a:endParaRPr lang="en-GB" sz="3200" b="1" dirty="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6071779"/>
              </p:ext>
            </p:extLst>
          </p:nvPr>
        </p:nvGraphicFramePr>
        <p:xfrm>
          <a:off x="184773" y="1916832"/>
          <a:ext cx="9577388" cy="4149384"/>
        </p:xfrm>
        <a:graphic>
          <a:graphicData uri="http://schemas.openxmlformats.org/drawingml/2006/table">
            <a:tbl>
              <a:tblPr firstRow="1" bandRow="1">
                <a:tableStyleId>{5940675A-B579-460E-94D1-54222C63F5DA}</a:tableStyleId>
              </a:tblPr>
              <a:tblGrid>
                <a:gridCol w="2232572"/>
                <a:gridCol w="7344816"/>
              </a:tblGrid>
              <a:tr h="576064">
                <a:tc gridSpan="2">
                  <a:txBody>
                    <a:bodyPr/>
                    <a:lstStyle/>
                    <a:p>
                      <a:pPr>
                        <a:spcAft>
                          <a:spcPts val="600"/>
                        </a:spcAft>
                      </a:pPr>
                      <a:r>
                        <a:rPr lang="en-US" sz="2000" b="1" dirty="0" smtClean="0">
                          <a:latin typeface="+mn-lt"/>
                          <a:cs typeface="Arial" pitchFamily="34" charset="0"/>
                        </a:rPr>
                        <a:t>Objective: To provide social assistance to qualifying/eligible  beneficiaries </a:t>
                      </a:r>
                    </a:p>
                  </a:txBody>
                  <a:tcPr marL="91449" marR="91449" marT="45714" marB="45714">
                    <a:solidFill>
                      <a:srgbClr val="FFC000"/>
                    </a:solidFill>
                  </a:tcPr>
                </a:tc>
                <a:tc hMerge="1">
                  <a:txBody>
                    <a:bodyPr/>
                    <a:lstStyle/>
                    <a:p>
                      <a:pPr marL="342900" indent="-342900">
                        <a:spcAft>
                          <a:spcPts val="600"/>
                        </a:spcAft>
                        <a:buFont typeface="Arial" pitchFamily="34" charset="0"/>
                        <a:buChar char="•"/>
                      </a:pPr>
                      <a:endParaRPr lang="en-US" sz="2000" b="1" dirty="0" smtClean="0">
                        <a:latin typeface="+mn-lt"/>
                        <a:cs typeface="Arial" pitchFamily="34" charset="0"/>
                      </a:endParaRPr>
                    </a:p>
                  </a:txBody>
                  <a:tcPr marL="91449" marR="91449" marT="45714" marB="45714">
                    <a:solidFill>
                      <a:srgbClr val="FFC000"/>
                    </a:solidFill>
                  </a:tcPr>
                </a:tc>
              </a:tr>
              <a:tr h="747161">
                <a:tc>
                  <a:txBody>
                    <a:bodyPr/>
                    <a:lstStyle/>
                    <a:p>
                      <a:pPr>
                        <a:spcAft>
                          <a:spcPts val="600"/>
                        </a:spcAft>
                      </a:pPr>
                      <a:r>
                        <a:rPr lang="en-US" sz="2000" b="1" dirty="0" smtClean="0">
                          <a:latin typeface="+mn-lt"/>
                          <a:cs typeface="Arial" pitchFamily="34" charset="0"/>
                        </a:rPr>
                        <a:t>Planned</a:t>
                      </a:r>
                      <a:r>
                        <a:rPr lang="en-US" sz="2000" b="1" baseline="0" dirty="0" smtClean="0">
                          <a:latin typeface="+mn-lt"/>
                          <a:cs typeface="Arial" pitchFamily="34" charset="0"/>
                        </a:rPr>
                        <a:t> Target</a:t>
                      </a:r>
                      <a:endParaRPr lang="en-GB" sz="2000" b="1" dirty="0">
                        <a:latin typeface="+mn-lt"/>
                        <a:cs typeface="Arial" pitchFamily="34" charset="0"/>
                      </a:endParaRPr>
                    </a:p>
                  </a:txBody>
                  <a:tcPr marL="91449" marR="91449" marT="45714" marB="45714">
                    <a:solidFill>
                      <a:srgbClr val="FFC000"/>
                    </a:solidFill>
                  </a:tcPr>
                </a:tc>
                <a:tc>
                  <a:txBody>
                    <a:bodyPr/>
                    <a:lstStyle/>
                    <a:p>
                      <a:pPr marL="0" marR="0" lvl="1" indent="0" algn="l" defTabSz="914400" rtl="0" eaLnBrk="1" fontAlgn="auto" latinLnBrk="0" hangingPunct="1">
                        <a:lnSpc>
                          <a:spcPct val="100000"/>
                        </a:lnSpc>
                        <a:spcBef>
                          <a:spcPts val="0"/>
                        </a:spcBef>
                        <a:spcAft>
                          <a:spcPts val="600"/>
                        </a:spcAft>
                        <a:buClrTx/>
                        <a:buSzTx/>
                        <a:buFont typeface="Arial" pitchFamily="34" charset="0"/>
                        <a:buNone/>
                        <a:tabLst/>
                        <a:defRPr/>
                      </a:pPr>
                      <a:r>
                        <a:rPr lang="en-GB" sz="2000" b="1" dirty="0" smtClean="0">
                          <a:latin typeface="+mn-lt"/>
                          <a:cs typeface="Arial" pitchFamily="34" charset="0"/>
                        </a:rPr>
                        <a:t>Achieved</a:t>
                      </a:r>
                    </a:p>
                  </a:txBody>
                  <a:tcPr marL="91449" marR="91449" marT="45714" marB="45714">
                    <a:solidFill>
                      <a:srgbClr val="FFC000"/>
                    </a:solidFill>
                  </a:tcPr>
                </a:tc>
              </a:tr>
              <a:tr h="2826159">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2000" kern="1200" dirty="0" smtClean="0">
                          <a:solidFill>
                            <a:schemeClr val="tx1"/>
                          </a:solidFill>
                          <a:latin typeface="+mn-lt"/>
                          <a:ea typeface="+mn-ea"/>
                          <a:cs typeface="Arial" pitchFamily="34" charset="0"/>
                        </a:rPr>
                        <a:t>Target was to reach at least 1.3 million new beneficiaries</a:t>
                      </a:r>
                    </a:p>
                    <a:p>
                      <a:pPr>
                        <a:spcAft>
                          <a:spcPts val="600"/>
                        </a:spcAft>
                      </a:pPr>
                      <a:endParaRPr lang="en-GB" sz="2000" b="1" dirty="0">
                        <a:latin typeface="+mn-lt"/>
                        <a:cs typeface="Arial" pitchFamily="34" charset="0"/>
                      </a:endParaRPr>
                    </a:p>
                  </a:txBody>
                  <a:tcPr marL="91449" marR="91449" marT="45714" marB="45714">
                    <a:solidFill>
                      <a:schemeClr val="bg1"/>
                    </a:solidFill>
                  </a:tcPr>
                </a:tc>
                <a:tc>
                  <a:txBody>
                    <a:bodyPr/>
                    <a:lstStyle/>
                    <a:p>
                      <a:pPr marL="285750" marR="0" lvl="1" indent="-285750" algn="l" defTabSz="914400" rtl="0" eaLnBrk="1" fontAlgn="auto" latinLnBrk="0" hangingPunct="1">
                        <a:lnSpc>
                          <a:spcPct val="100000"/>
                        </a:lnSpc>
                        <a:spcBef>
                          <a:spcPts val="0"/>
                        </a:spcBef>
                        <a:spcAft>
                          <a:spcPts val="600"/>
                        </a:spcAft>
                        <a:buClrTx/>
                        <a:buSzTx/>
                        <a:buFont typeface="Arial" pitchFamily="34" charset="0"/>
                        <a:buChar char="•"/>
                        <a:tabLst/>
                        <a:defRPr/>
                      </a:pPr>
                      <a:r>
                        <a:rPr lang="en-US" sz="2000" baseline="0" dirty="0" smtClean="0">
                          <a:solidFill>
                            <a:schemeClr val="tx1"/>
                          </a:solidFill>
                          <a:latin typeface="+mn-lt"/>
                          <a:cs typeface="Arial" pitchFamily="34" charset="0"/>
                        </a:rPr>
                        <a:t>The total number of applications processed from April 2015 to March 2016  was 1 767 639 (</a:t>
                      </a:r>
                      <a:r>
                        <a:rPr lang="en-US" sz="2000" b="1" i="1" baseline="0" dirty="0" smtClean="0">
                          <a:solidFill>
                            <a:schemeClr val="tx1"/>
                          </a:solidFill>
                          <a:latin typeface="+mn-lt"/>
                          <a:cs typeface="Arial" pitchFamily="34" charset="0"/>
                        </a:rPr>
                        <a:t>136% of the annual target</a:t>
                      </a:r>
                      <a:r>
                        <a:rPr lang="en-US" sz="2000" baseline="0" dirty="0" smtClean="0">
                          <a:solidFill>
                            <a:schemeClr val="tx1"/>
                          </a:solidFill>
                          <a:latin typeface="+mn-lt"/>
                          <a:cs typeface="Arial" pitchFamily="34" charset="0"/>
                        </a:rPr>
                        <a:t>); </a:t>
                      </a:r>
                    </a:p>
                    <a:p>
                      <a:pPr marL="0" marR="0" lvl="1" indent="0" algn="l" defTabSz="914400" rtl="0" eaLnBrk="1" fontAlgn="auto" latinLnBrk="0" hangingPunct="1">
                        <a:lnSpc>
                          <a:spcPct val="100000"/>
                        </a:lnSpc>
                        <a:spcBef>
                          <a:spcPts val="0"/>
                        </a:spcBef>
                        <a:spcAft>
                          <a:spcPts val="600"/>
                        </a:spcAft>
                        <a:buClrTx/>
                        <a:buSzTx/>
                        <a:buFont typeface="Arial" pitchFamily="34" charset="0"/>
                        <a:buNone/>
                        <a:tabLst/>
                        <a:defRPr/>
                      </a:pPr>
                      <a:endParaRPr lang="en-US" sz="2000" baseline="0" dirty="0" smtClean="0">
                        <a:solidFill>
                          <a:schemeClr val="tx1"/>
                        </a:solidFill>
                        <a:latin typeface="+mn-lt"/>
                        <a:cs typeface="Arial" pitchFamily="34" charset="0"/>
                      </a:endParaRPr>
                    </a:p>
                    <a:p>
                      <a:pPr marL="8001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GB" sz="2000" dirty="0" smtClean="0">
                          <a:solidFill>
                            <a:schemeClr val="tx1"/>
                          </a:solidFill>
                          <a:effectLst/>
                          <a:latin typeface="+mn-lt"/>
                          <a:ea typeface="Times New Roman"/>
                          <a:cs typeface="Arial" pitchFamily="34" charset="0"/>
                        </a:rPr>
                        <a:t>1</a:t>
                      </a:r>
                      <a:r>
                        <a:rPr lang="en-GB" sz="2000" baseline="0" dirty="0" smtClean="0">
                          <a:solidFill>
                            <a:schemeClr val="tx1"/>
                          </a:solidFill>
                          <a:effectLst/>
                          <a:latin typeface="+mn-lt"/>
                          <a:ea typeface="Times New Roman"/>
                          <a:cs typeface="Arial" pitchFamily="34" charset="0"/>
                        </a:rPr>
                        <a:t> </a:t>
                      </a:r>
                      <a:r>
                        <a:rPr lang="en-GB" sz="2000" dirty="0" smtClean="0">
                          <a:solidFill>
                            <a:schemeClr val="tx1"/>
                          </a:solidFill>
                          <a:effectLst/>
                          <a:latin typeface="+mn-lt"/>
                          <a:ea typeface="Times New Roman"/>
                          <a:cs typeface="Arial" pitchFamily="34" charset="0"/>
                        </a:rPr>
                        <a:t>558</a:t>
                      </a:r>
                      <a:r>
                        <a:rPr lang="en-GB" sz="2000" baseline="0" dirty="0" smtClean="0">
                          <a:solidFill>
                            <a:schemeClr val="tx1"/>
                          </a:solidFill>
                          <a:effectLst/>
                          <a:latin typeface="+mn-lt"/>
                          <a:ea typeface="Times New Roman"/>
                          <a:cs typeface="Arial" pitchFamily="34" charset="0"/>
                        </a:rPr>
                        <a:t> </a:t>
                      </a:r>
                      <a:r>
                        <a:rPr lang="en-GB" sz="2000" dirty="0" smtClean="0">
                          <a:solidFill>
                            <a:schemeClr val="tx1"/>
                          </a:solidFill>
                          <a:effectLst/>
                          <a:latin typeface="+mn-lt"/>
                          <a:ea typeface="Times New Roman"/>
                          <a:cs typeface="Arial" pitchFamily="34" charset="0"/>
                        </a:rPr>
                        <a:t>541 (88.17%)</a:t>
                      </a:r>
                      <a:r>
                        <a:rPr lang="en-US" sz="2000" baseline="0" dirty="0" smtClean="0">
                          <a:solidFill>
                            <a:schemeClr val="tx1"/>
                          </a:solidFill>
                          <a:effectLst/>
                          <a:latin typeface="+mn-lt"/>
                          <a:ea typeface="Times New Roman"/>
                          <a:cs typeface="Arial" pitchFamily="34" charset="0"/>
                        </a:rPr>
                        <a:t> </a:t>
                      </a:r>
                      <a:r>
                        <a:rPr lang="en-US" sz="2000" baseline="0" dirty="0" smtClean="0">
                          <a:solidFill>
                            <a:schemeClr val="tx1"/>
                          </a:solidFill>
                          <a:latin typeface="+mn-lt"/>
                          <a:cs typeface="Arial" pitchFamily="34" charset="0"/>
                        </a:rPr>
                        <a:t>were approved; </a:t>
                      </a:r>
                    </a:p>
                    <a:p>
                      <a:pPr marL="8001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GB" sz="2000" dirty="0" smtClean="0">
                          <a:solidFill>
                            <a:schemeClr val="tx1"/>
                          </a:solidFill>
                          <a:effectLst/>
                          <a:latin typeface="+mn-lt"/>
                          <a:ea typeface="Times New Roman"/>
                          <a:cs typeface="Arial" pitchFamily="34" charset="0"/>
                        </a:rPr>
                        <a:t>195</a:t>
                      </a:r>
                      <a:r>
                        <a:rPr lang="en-GB" sz="2000" baseline="0" dirty="0" smtClean="0">
                          <a:solidFill>
                            <a:schemeClr val="tx1"/>
                          </a:solidFill>
                          <a:effectLst/>
                          <a:latin typeface="+mn-lt"/>
                          <a:ea typeface="Times New Roman"/>
                          <a:cs typeface="Arial" pitchFamily="34" charset="0"/>
                        </a:rPr>
                        <a:t> </a:t>
                      </a:r>
                      <a:r>
                        <a:rPr lang="en-GB" sz="2000" dirty="0" smtClean="0">
                          <a:solidFill>
                            <a:schemeClr val="tx1"/>
                          </a:solidFill>
                          <a:effectLst/>
                          <a:latin typeface="+mn-lt"/>
                          <a:ea typeface="Times New Roman"/>
                          <a:cs typeface="Arial" pitchFamily="34" charset="0"/>
                        </a:rPr>
                        <a:t>792</a:t>
                      </a:r>
                      <a:r>
                        <a:rPr lang="en-US" sz="2000" baseline="0" dirty="0" smtClean="0">
                          <a:solidFill>
                            <a:schemeClr val="tx1"/>
                          </a:solidFill>
                          <a:effectLst/>
                          <a:latin typeface="+mn-lt"/>
                          <a:ea typeface="Times New Roman"/>
                          <a:cs typeface="Arial" pitchFamily="34" charset="0"/>
                        </a:rPr>
                        <a:t> </a:t>
                      </a:r>
                      <a:r>
                        <a:rPr lang="en-US" sz="2000" baseline="0" dirty="0" smtClean="0">
                          <a:solidFill>
                            <a:schemeClr val="tx1"/>
                          </a:solidFill>
                          <a:latin typeface="+mn-lt"/>
                          <a:cs typeface="Arial" pitchFamily="34" charset="0"/>
                        </a:rPr>
                        <a:t>(</a:t>
                      </a:r>
                      <a:r>
                        <a:rPr lang="en-GB" sz="2000" dirty="0" smtClean="0">
                          <a:solidFill>
                            <a:schemeClr val="tx1"/>
                          </a:solidFill>
                          <a:effectLst/>
                          <a:latin typeface="+mn-lt"/>
                          <a:ea typeface="Times New Roman"/>
                          <a:cs typeface="Arial" pitchFamily="34" charset="0"/>
                        </a:rPr>
                        <a:t>11.08%</a:t>
                      </a:r>
                      <a:r>
                        <a:rPr lang="en-US" sz="2000" baseline="0" dirty="0" smtClean="0">
                          <a:solidFill>
                            <a:schemeClr val="tx1"/>
                          </a:solidFill>
                          <a:latin typeface="+mn-lt"/>
                          <a:cs typeface="Arial" pitchFamily="34" charset="0"/>
                        </a:rPr>
                        <a:t>) were rejected; and </a:t>
                      </a:r>
                    </a:p>
                    <a:p>
                      <a:pPr marL="800100" marR="0" lvl="2" indent="-342900" algn="l" defTabSz="914400" rtl="0" eaLnBrk="1" fontAlgn="auto" latinLnBrk="0" hangingPunct="1">
                        <a:lnSpc>
                          <a:spcPct val="100000"/>
                        </a:lnSpc>
                        <a:spcBef>
                          <a:spcPts val="0"/>
                        </a:spcBef>
                        <a:spcAft>
                          <a:spcPts val="600"/>
                        </a:spcAft>
                        <a:buClrTx/>
                        <a:buSzTx/>
                        <a:buFont typeface="Wingdings" panose="05000000000000000000" pitchFamily="2" charset="2"/>
                        <a:buChar char="ü"/>
                        <a:tabLst/>
                        <a:defRPr/>
                      </a:pPr>
                      <a:r>
                        <a:rPr lang="en-GB" sz="2000" dirty="0" smtClean="0">
                          <a:solidFill>
                            <a:schemeClr val="tx1"/>
                          </a:solidFill>
                          <a:effectLst/>
                          <a:latin typeface="+mn-lt"/>
                          <a:ea typeface="Times New Roman"/>
                          <a:cs typeface="Arial" pitchFamily="34" charset="0"/>
                        </a:rPr>
                        <a:t>13</a:t>
                      </a:r>
                      <a:r>
                        <a:rPr lang="en-GB" sz="2000" baseline="0" dirty="0" smtClean="0">
                          <a:solidFill>
                            <a:schemeClr val="tx1"/>
                          </a:solidFill>
                          <a:effectLst/>
                          <a:latin typeface="+mn-lt"/>
                          <a:ea typeface="Times New Roman"/>
                          <a:cs typeface="Arial" pitchFamily="34" charset="0"/>
                        </a:rPr>
                        <a:t> </a:t>
                      </a:r>
                      <a:r>
                        <a:rPr lang="en-GB" sz="2000" dirty="0" smtClean="0">
                          <a:solidFill>
                            <a:schemeClr val="tx1"/>
                          </a:solidFill>
                          <a:effectLst/>
                          <a:latin typeface="+mn-lt"/>
                          <a:ea typeface="Times New Roman"/>
                          <a:cs typeface="Arial" pitchFamily="34" charset="0"/>
                        </a:rPr>
                        <a:t>306</a:t>
                      </a:r>
                      <a:r>
                        <a:rPr lang="en-US" sz="2000" baseline="0" dirty="0" smtClean="0">
                          <a:solidFill>
                            <a:schemeClr val="tx1"/>
                          </a:solidFill>
                          <a:effectLst/>
                          <a:latin typeface="+mn-lt"/>
                          <a:ea typeface="Times New Roman"/>
                          <a:cs typeface="Arial" pitchFamily="34" charset="0"/>
                        </a:rPr>
                        <a:t> </a:t>
                      </a:r>
                      <a:r>
                        <a:rPr lang="en-US" sz="2000" baseline="0" dirty="0" smtClean="0">
                          <a:solidFill>
                            <a:schemeClr val="tx1"/>
                          </a:solidFill>
                          <a:latin typeface="+mn-lt"/>
                          <a:cs typeface="Arial" pitchFamily="34" charset="0"/>
                        </a:rPr>
                        <a:t>(</a:t>
                      </a:r>
                      <a:r>
                        <a:rPr lang="en-GB" sz="2000" dirty="0" smtClean="0">
                          <a:solidFill>
                            <a:schemeClr val="tx1"/>
                          </a:solidFill>
                          <a:effectLst/>
                          <a:latin typeface="+mn-lt"/>
                          <a:ea typeface="Times New Roman"/>
                          <a:cs typeface="Arial" pitchFamily="34" charset="0"/>
                        </a:rPr>
                        <a:t>0.75%</a:t>
                      </a:r>
                      <a:r>
                        <a:rPr lang="en-US" sz="2000" baseline="0" dirty="0" smtClean="0">
                          <a:solidFill>
                            <a:schemeClr val="tx1"/>
                          </a:solidFill>
                          <a:latin typeface="+mn-lt"/>
                          <a:cs typeface="Arial" pitchFamily="34" charset="0"/>
                        </a:rPr>
                        <a:t>) were outstanding</a:t>
                      </a:r>
                      <a:r>
                        <a:rPr lang="en-US" sz="2000" baseline="0" dirty="0" smtClean="0">
                          <a:solidFill>
                            <a:schemeClr val="tx1"/>
                          </a:solidFill>
                          <a:latin typeface="+mn-lt"/>
                        </a:rPr>
                        <a:t>.</a:t>
                      </a:r>
                    </a:p>
                  </a:txBody>
                  <a:tcPr marL="91449" marR="91449" marT="45714" marB="45714">
                    <a:solidFill>
                      <a:schemeClr val="bg1"/>
                    </a:solidFill>
                  </a:tcPr>
                </a:tc>
              </a:tr>
            </a:tbl>
          </a:graphicData>
        </a:graphic>
      </p:graphicFrame>
      <p:sp>
        <p:nvSpPr>
          <p:cNvPr id="19473" name="Slide Number Placeholder 2"/>
          <p:cNvSpPr>
            <a:spLocks noGrp="1"/>
          </p:cNvSpPr>
          <p:nvPr>
            <p:ph type="sldNum" sz="quarter" idx="10"/>
          </p:nvPr>
        </p:nvSpPr>
        <p:spPr>
          <a:xfrm>
            <a:off x="9120189" y="6524627"/>
            <a:ext cx="785812" cy="33337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B691FD3-CCFE-470D-A255-3AEA3EE42991}" type="slidenum">
              <a:rPr lang="en-US" altLang="en-US" sz="1400" smtClean="0"/>
              <a:pPr>
                <a:spcBef>
                  <a:spcPct val="0"/>
                </a:spcBef>
                <a:buFontTx/>
                <a:buNone/>
              </a:pPr>
              <a:t>23</a:t>
            </a:fld>
            <a:endParaRPr lang="en-US" altLang="en-US" sz="1400" smtClean="0"/>
          </a:p>
        </p:txBody>
      </p:sp>
    </p:spTree>
    <p:extLst>
      <p:ext uri="{BB962C8B-B14F-4D97-AF65-F5344CB8AC3E}">
        <p14:creationId xmlns:p14="http://schemas.microsoft.com/office/powerpoint/2010/main" xmlns="" val="3495452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5280" y="188640"/>
            <a:ext cx="8994203" cy="1066800"/>
          </a:xfrm>
        </p:spPr>
        <p:txBody>
          <a:bodyPr>
            <a:normAutofit/>
          </a:bodyPr>
          <a:lstStyle/>
          <a:p>
            <a:r>
              <a:rPr lang="en-US" altLang="en-US" sz="3200" dirty="0" smtClean="0">
                <a:latin typeface="Arial Black" pitchFamily="34" charset="0"/>
                <a:cs typeface="Arial" pitchFamily="34" charset="0"/>
              </a:rPr>
              <a:t>P2: Benefits Administration and Support: Social Assistance operations</a:t>
            </a:r>
          </a:p>
        </p:txBody>
      </p:sp>
      <p:sp>
        <p:nvSpPr>
          <p:cNvPr id="20483" name="Slide Number Placeholder 3"/>
          <p:cNvSpPr>
            <a:spLocks noGrp="1"/>
          </p:cNvSpPr>
          <p:nvPr>
            <p:ph type="sldNum" sz="quarter" idx="10"/>
          </p:nvPr>
        </p:nvSpPr>
        <p:spPr>
          <a:xfrm>
            <a:off x="9258301" y="6381750"/>
            <a:ext cx="6477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77AA772-3E2E-4600-BD07-116575AFCBE4}" type="slidenum">
              <a:rPr lang="en-US" altLang="en-US" sz="1400" smtClean="0"/>
              <a:pPr>
                <a:spcBef>
                  <a:spcPct val="0"/>
                </a:spcBef>
                <a:buFontTx/>
                <a:buNone/>
              </a:pPr>
              <a:t>24</a:t>
            </a:fld>
            <a:endParaRPr lang="en-US" altLang="en-US" sz="1400" smtClean="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316486062"/>
              </p:ext>
            </p:extLst>
          </p:nvPr>
        </p:nvGraphicFramePr>
        <p:xfrm>
          <a:off x="10666" y="1556792"/>
          <a:ext cx="9648826" cy="5020315"/>
        </p:xfrm>
        <a:graphic>
          <a:graphicData uri="http://schemas.openxmlformats.org/drawingml/2006/table">
            <a:tbl>
              <a:tblPr firstRow="1" bandRow="1">
                <a:tableStyleId>{5940675A-B579-460E-94D1-54222C63F5DA}</a:tableStyleId>
              </a:tblPr>
              <a:tblGrid>
                <a:gridCol w="1917998"/>
                <a:gridCol w="7730828"/>
              </a:tblGrid>
              <a:tr h="814087">
                <a:tc>
                  <a:txBody>
                    <a:bodyPr/>
                    <a:lstStyle/>
                    <a:p>
                      <a:r>
                        <a:rPr lang="en-US" sz="2000" b="1" dirty="0" smtClean="0">
                          <a:latin typeface="+mn-lt"/>
                        </a:rPr>
                        <a:t>Planned Target</a:t>
                      </a:r>
                      <a:endParaRPr lang="en-US" sz="2000" b="1" dirty="0">
                        <a:latin typeface="+mn-lt"/>
                      </a:endParaRPr>
                    </a:p>
                  </a:txBody>
                  <a:tcPr marL="91438" marR="91438" marT="45714" marB="45714">
                    <a:solidFill>
                      <a:srgbClr val="FFC000"/>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2000" b="1" dirty="0" smtClean="0">
                          <a:latin typeface="+mn-lt"/>
                        </a:rPr>
                        <a:t>Achieved</a:t>
                      </a:r>
                    </a:p>
                    <a:p>
                      <a:pPr marL="285750" indent="-285750">
                        <a:buFont typeface="Arial" pitchFamily="34" charset="0"/>
                        <a:buChar char="•"/>
                      </a:pPr>
                      <a:endParaRPr lang="en-US" sz="2000" dirty="0">
                        <a:latin typeface="+mn-lt"/>
                      </a:endParaRPr>
                    </a:p>
                  </a:txBody>
                  <a:tcPr marL="91438" marR="91438" marT="45714" marB="45714">
                    <a:solidFill>
                      <a:srgbClr val="FFC000"/>
                    </a:solidFill>
                  </a:tcPr>
                </a:tc>
              </a:tr>
              <a:tr h="3291815">
                <a:tc>
                  <a:txBody>
                    <a:bodyPr/>
                    <a:lstStyle/>
                    <a:p>
                      <a:pPr marL="0" indent="0">
                        <a:buFont typeface="Arial" pitchFamily="34" charset="0"/>
                        <a:buNone/>
                      </a:pPr>
                      <a:r>
                        <a:rPr lang="en-US" sz="2000" dirty="0" smtClean="0">
                          <a:latin typeface="+mn-lt"/>
                        </a:rPr>
                        <a:t>Increase</a:t>
                      </a:r>
                      <a:r>
                        <a:rPr lang="en-US" sz="2000" baseline="0" dirty="0" smtClean="0">
                          <a:latin typeface="+mn-lt"/>
                        </a:rPr>
                        <a:t> number of grants in payment from </a:t>
                      </a:r>
                      <a:r>
                        <a:rPr lang="en-US" sz="2000" b="0" i="0" u="none" strike="noStrike" kern="1200" baseline="0" dirty="0" smtClean="0">
                          <a:solidFill>
                            <a:schemeClr val="tx1"/>
                          </a:solidFill>
                          <a:latin typeface="+mn-lt"/>
                          <a:ea typeface="+mn-ea"/>
                          <a:cs typeface="+mn-cs"/>
                        </a:rPr>
                        <a:t>16 642 643 </a:t>
                      </a:r>
                      <a:r>
                        <a:rPr lang="en-US" sz="2000" baseline="0" dirty="0" smtClean="0">
                          <a:latin typeface="+mn-lt"/>
                        </a:rPr>
                        <a:t>to </a:t>
                      </a:r>
                    </a:p>
                    <a:p>
                      <a:pPr marL="0" indent="0">
                        <a:buFont typeface="Arial" pitchFamily="34" charset="0"/>
                        <a:buNone/>
                      </a:pPr>
                      <a:r>
                        <a:rPr lang="en-US" sz="2000" b="0" i="0" u="none" strike="noStrike" kern="1200" baseline="0" dirty="0" smtClean="0">
                          <a:solidFill>
                            <a:schemeClr val="tx1"/>
                          </a:solidFill>
                          <a:latin typeface="+mn-lt"/>
                          <a:ea typeface="+mn-ea"/>
                          <a:cs typeface="+mn-cs"/>
                        </a:rPr>
                        <a:t>17 007 169 </a:t>
                      </a:r>
                      <a:r>
                        <a:rPr lang="en-US" sz="2000" baseline="0" dirty="0" smtClean="0">
                          <a:latin typeface="+mn-lt"/>
                        </a:rPr>
                        <a:t>by the end of 2015/16.</a:t>
                      </a:r>
                      <a:endParaRPr lang="en-US" sz="2000" dirty="0" smtClean="0">
                        <a:latin typeface="+mn-lt"/>
                      </a:endParaRPr>
                    </a:p>
                    <a:p>
                      <a:endParaRPr lang="en-US" sz="2000" b="1" dirty="0">
                        <a:latin typeface="+mn-lt"/>
                      </a:endParaRPr>
                    </a:p>
                  </a:txBody>
                  <a:tcPr marL="91438" marR="91438" marT="45714" marB="45714">
                    <a:solidFill>
                      <a:schemeClr val="bg1"/>
                    </a:solidFill>
                  </a:tcPr>
                </a:tc>
                <a:tc>
                  <a:txBody>
                    <a:bodyPr/>
                    <a:lstStyle/>
                    <a:p>
                      <a:pPr marL="285750" marR="0" lvl="1" indent="-28575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000" b="0" i="0" u="none" strike="noStrike" kern="1200" baseline="0" dirty="0" smtClean="0">
                          <a:solidFill>
                            <a:schemeClr val="tx1"/>
                          </a:solidFill>
                          <a:latin typeface="+mn-lt"/>
                          <a:ea typeface="+mn-ea"/>
                          <a:cs typeface="+mn-cs"/>
                        </a:rPr>
                        <a:t>16 991 634 </a:t>
                      </a:r>
                      <a:r>
                        <a:rPr lang="en-US" sz="2000" kern="1200" dirty="0" smtClean="0">
                          <a:solidFill>
                            <a:schemeClr val="tx1"/>
                          </a:solidFill>
                          <a:latin typeface="+mn-lt"/>
                          <a:ea typeface="+mn-ea"/>
                          <a:cs typeface="+mn-cs"/>
                        </a:rPr>
                        <a:t>social assistance benefits were  in payment as at end of financial year:</a:t>
                      </a:r>
                      <a:r>
                        <a:rPr lang="en-US" sz="2000" dirty="0" smtClean="0">
                          <a:solidFill>
                            <a:schemeClr val="tx1"/>
                          </a:solidFill>
                          <a:latin typeface="+mn-lt"/>
                        </a:rPr>
                        <a:t> </a:t>
                      </a:r>
                    </a:p>
                    <a:p>
                      <a:pPr marL="800100" marR="0" lvl="2" indent="-342900" algn="l" defTabSz="914400" rtl="0" eaLnBrk="1" fontAlgn="auto" latinLnBrk="0" hangingPunct="1">
                        <a:lnSpc>
                          <a:spcPct val="100000"/>
                        </a:lnSpc>
                        <a:spcBef>
                          <a:spcPts val="600"/>
                        </a:spcBef>
                        <a:spcAft>
                          <a:spcPts val="600"/>
                        </a:spcAft>
                        <a:buClrTx/>
                        <a:buSzTx/>
                        <a:buFont typeface="Wingdings" pitchFamily="2" charset="2"/>
                        <a:buChar char="ü"/>
                        <a:tabLst/>
                        <a:defRPr/>
                      </a:pPr>
                      <a:r>
                        <a:rPr lang="en-US" sz="2000" dirty="0" smtClean="0">
                          <a:solidFill>
                            <a:schemeClr val="tx1"/>
                          </a:solidFill>
                          <a:latin typeface="+mn-lt"/>
                        </a:rPr>
                        <a:t>12 573</a:t>
                      </a:r>
                      <a:r>
                        <a:rPr lang="en-US" sz="2000" baseline="0" dirty="0" smtClean="0">
                          <a:solidFill>
                            <a:schemeClr val="tx1"/>
                          </a:solidFill>
                          <a:latin typeface="+mn-lt"/>
                        </a:rPr>
                        <a:t> </a:t>
                      </a:r>
                      <a:r>
                        <a:rPr lang="en-US" sz="2000" dirty="0" smtClean="0">
                          <a:solidFill>
                            <a:schemeClr val="tx1"/>
                          </a:solidFill>
                          <a:latin typeface="+mn-lt"/>
                        </a:rPr>
                        <a:t>955 were children’s grants;</a:t>
                      </a:r>
                    </a:p>
                    <a:p>
                      <a:pPr marL="800100" marR="0" lvl="2" indent="-342900" algn="l" defTabSz="914400" rtl="0" eaLnBrk="1" fontAlgn="auto" latinLnBrk="0" hangingPunct="1">
                        <a:lnSpc>
                          <a:spcPct val="100000"/>
                        </a:lnSpc>
                        <a:spcBef>
                          <a:spcPts val="600"/>
                        </a:spcBef>
                        <a:spcAft>
                          <a:spcPts val="600"/>
                        </a:spcAft>
                        <a:buClrTx/>
                        <a:buSzTx/>
                        <a:buFont typeface="Wingdings" pitchFamily="2" charset="2"/>
                        <a:buChar char="ü"/>
                        <a:tabLst/>
                        <a:defRPr/>
                      </a:pPr>
                      <a:r>
                        <a:rPr lang="en-GB" sz="2000" dirty="0" smtClean="0">
                          <a:solidFill>
                            <a:schemeClr val="tx1"/>
                          </a:solidFill>
                          <a:latin typeface="+mn-lt"/>
                        </a:rPr>
                        <a:t>3 194 087 were older person’s grants;</a:t>
                      </a:r>
                    </a:p>
                    <a:p>
                      <a:pPr marL="800100" marR="0" lvl="2" indent="-342900" algn="l" defTabSz="914400" rtl="0" eaLnBrk="1" fontAlgn="auto" latinLnBrk="0" hangingPunct="1">
                        <a:lnSpc>
                          <a:spcPct val="100000"/>
                        </a:lnSpc>
                        <a:spcBef>
                          <a:spcPts val="600"/>
                        </a:spcBef>
                        <a:spcAft>
                          <a:spcPts val="600"/>
                        </a:spcAft>
                        <a:buClrTx/>
                        <a:buSzTx/>
                        <a:buFont typeface="Wingdings" pitchFamily="2" charset="2"/>
                        <a:buChar char="ü"/>
                        <a:tabLst/>
                        <a:defRPr/>
                      </a:pPr>
                      <a:r>
                        <a:rPr lang="en-GB" sz="2000" dirty="0" smtClean="0">
                          <a:solidFill>
                            <a:schemeClr val="tx1"/>
                          </a:solidFill>
                          <a:latin typeface="+mn-lt"/>
                        </a:rPr>
                        <a:t>1 085</a:t>
                      </a:r>
                      <a:r>
                        <a:rPr lang="en-GB" sz="2000" baseline="0" dirty="0" smtClean="0">
                          <a:solidFill>
                            <a:schemeClr val="tx1"/>
                          </a:solidFill>
                          <a:latin typeface="+mn-lt"/>
                        </a:rPr>
                        <a:t> </a:t>
                      </a:r>
                      <a:r>
                        <a:rPr lang="en-GB" sz="2000" dirty="0" smtClean="0">
                          <a:solidFill>
                            <a:schemeClr val="tx1"/>
                          </a:solidFill>
                          <a:latin typeface="+mn-lt"/>
                        </a:rPr>
                        <a:t>541 were disability grants; </a:t>
                      </a:r>
                    </a:p>
                    <a:p>
                      <a:pPr marL="800100" marR="0" lvl="2" indent="-342900" algn="l" defTabSz="914400" rtl="0" eaLnBrk="1" fontAlgn="auto" latinLnBrk="0" hangingPunct="1">
                        <a:lnSpc>
                          <a:spcPct val="100000"/>
                        </a:lnSpc>
                        <a:spcBef>
                          <a:spcPts val="600"/>
                        </a:spcBef>
                        <a:spcAft>
                          <a:spcPts val="600"/>
                        </a:spcAft>
                        <a:buClrTx/>
                        <a:buSzTx/>
                        <a:buFont typeface="Wingdings" pitchFamily="2" charset="2"/>
                        <a:buChar char="ü"/>
                        <a:tabLst/>
                        <a:defRPr/>
                      </a:pPr>
                      <a:r>
                        <a:rPr lang="en-GB" sz="2000" dirty="0" smtClean="0">
                          <a:solidFill>
                            <a:schemeClr val="tx1"/>
                          </a:solidFill>
                          <a:latin typeface="+mn-lt"/>
                        </a:rPr>
                        <a:t>245 were war veterans; and</a:t>
                      </a:r>
                    </a:p>
                    <a:p>
                      <a:pPr marL="800100" marR="0" lvl="2" indent="-342900" algn="l" defTabSz="914400" rtl="0" eaLnBrk="1" fontAlgn="auto" latinLnBrk="0" hangingPunct="1">
                        <a:lnSpc>
                          <a:spcPct val="100000"/>
                        </a:lnSpc>
                        <a:spcBef>
                          <a:spcPts val="600"/>
                        </a:spcBef>
                        <a:spcAft>
                          <a:spcPts val="600"/>
                        </a:spcAft>
                        <a:buClrTx/>
                        <a:buSzTx/>
                        <a:buFont typeface="Wingdings" pitchFamily="2" charset="2"/>
                        <a:buChar char="ü"/>
                        <a:tabLst/>
                        <a:defRPr/>
                      </a:pPr>
                      <a:r>
                        <a:rPr lang="en-GB" sz="2000" dirty="0" smtClean="0">
                          <a:solidFill>
                            <a:schemeClr val="tx1"/>
                          </a:solidFill>
                          <a:latin typeface="+mn-lt"/>
                        </a:rPr>
                        <a:t>137 806 were grant in aid</a:t>
                      </a:r>
                      <a:endParaRPr lang="en-US" sz="2000" dirty="0" smtClean="0">
                        <a:solidFill>
                          <a:schemeClr val="tx1"/>
                        </a:solidFill>
                        <a:latin typeface="+mn-lt"/>
                      </a:endParaRPr>
                    </a:p>
                    <a:p>
                      <a:pPr marL="342900" marR="0" lvl="1"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lang="en-US" sz="2000" dirty="0" smtClean="0">
                          <a:solidFill>
                            <a:schemeClr val="tx1"/>
                          </a:solidFill>
                          <a:latin typeface="+mn-lt"/>
                        </a:rPr>
                        <a:t>There was a </a:t>
                      </a:r>
                      <a:r>
                        <a:rPr lang="en-GB" sz="2000" b="0" dirty="0" smtClean="0">
                          <a:solidFill>
                            <a:schemeClr val="tx1"/>
                          </a:solidFill>
                          <a:effectLst/>
                          <a:latin typeface="+mn-lt"/>
                          <a:ea typeface="Times New Roman"/>
                          <a:cs typeface="Calibri"/>
                        </a:rPr>
                        <a:t>2.1%</a:t>
                      </a:r>
                      <a:r>
                        <a:rPr lang="en-US" sz="2000" baseline="0" dirty="0" smtClean="0">
                          <a:solidFill>
                            <a:schemeClr val="tx1"/>
                          </a:solidFill>
                          <a:latin typeface="+mn-lt"/>
                        </a:rPr>
                        <a:t> increase in the growth of social grants</a:t>
                      </a:r>
                    </a:p>
                    <a:p>
                      <a:pPr marL="342900" marR="0" lvl="1" indent="-342900" algn="l" defTabSz="914400" rtl="0" eaLnBrk="1" fontAlgn="auto" latinLnBrk="0" hangingPunct="1">
                        <a:lnSpc>
                          <a:spcPct val="100000"/>
                        </a:lnSpc>
                        <a:spcBef>
                          <a:spcPts val="600"/>
                        </a:spcBef>
                        <a:spcAft>
                          <a:spcPts val="600"/>
                        </a:spcAft>
                        <a:buClrTx/>
                        <a:buSzTx/>
                        <a:buFont typeface="Arial" pitchFamily="34" charset="0"/>
                        <a:buChar char="•"/>
                        <a:tabLst/>
                        <a:defRPr/>
                      </a:pPr>
                      <a:r>
                        <a:rPr kumimoji="0" lang="en-US" sz="2000" b="1" i="0" u="none" strike="noStrike" kern="1200" cap="none" spc="0" normalizeH="0" baseline="0" noProof="0" dirty="0" smtClean="0">
                          <a:ln>
                            <a:noFill/>
                          </a:ln>
                          <a:solidFill>
                            <a:schemeClr val="tx1"/>
                          </a:solidFill>
                          <a:effectLst/>
                          <a:uLnTx/>
                          <a:uFillTx/>
                          <a:latin typeface="+mn-lt"/>
                          <a:ea typeface="+mn-ea"/>
                          <a:cs typeface="+mn-cs"/>
                        </a:rPr>
                        <a:t>Lapsed Grants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lang="en-GB" sz="2000" i="1" dirty="0" smtClean="0">
                          <a:solidFill>
                            <a:schemeClr val="tx1"/>
                          </a:solidFill>
                          <a:latin typeface="+mn-lt"/>
                        </a:rPr>
                        <a:t>967 295 </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social grants lapsed between April 2015 and March 2016. </a:t>
                      </a:r>
                    </a:p>
                  </a:txBody>
                  <a:tcPr marL="91438" marR="91438" marT="45714" marB="45714">
                    <a:solidFill>
                      <a:schemeClr val="bg1"/>
                    </a:solidFill>
                  </a:tcPr>
                </a:tc>
              </a:tr>
            </a:tbl>
          </a:graphicData>
        </a:graphic>
      </p:graphicFrame>
    </p:spTree>
    <p:extLst>
      <p:ext uri="{BB962C8B-B14F-4D97-AF65-F5344CB8AC3E}">
        <p14:creationId xmlns:p14="http://schemas.microsoft.com/office/powerpoint/2010/main" xmlns="" val="1380439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143" y="1082824"/>
            <a:ext cx="8915400" cy="762000"/>
          </a:xfrm>
        </p:spPr>
        <p:txBody>
          <a:bodyPr>
            <a:normAutofit fontScale="90000"/>
          </a:bodyPr>
          <a:lstStyle/>
          <a:p>
            <a:pPr algn="ctr"/>
            <a:r>
              <a:rPr lang="en-US" altLang="en-US" b="1" dirty="0" smtClean="0">
                <a:latin typeface="Arial Black" pitchFamily="34" charset="0"/>
              </a:rPr>
              <a:t/>
            </a:r>
            <a:br>
              <a:rPr lang="en-US" altLang="en-US" b="1" dirty="0" smtClean="0">
                <a:latin typeface="Arial Black" pitchFamily="34" charset="0"/>
              </a:rPr>
            </a:br>
            <a:r>
              <a:rPr lang="en-US" altLang="en-US" sz="3600" b="1" dirty="0" smtClean="0">
                <a:latin typeface="Arial Black" pitchFamily="34" charset="0"/>
              </a:rPr>
              <a:t>Social </a:t>
            </a:r>
            <a:r>
              <a:rPr lang="en-US" altLang="en-US" sz="3600" b="1" dirty="0">
                <a:latin typeface="Arial Black" pitchFamily="34" charset="0"/>
              </a:rPr>
              <a:t>Grants Trends</a:t>
            </a:r>
            <a:br>
              <a:rPr lang="en-US" altLang="en-US" sz="3600" b="1" dirty="0">
                <a:latin typeface="Arial Black" pitchFamily="34" charset="0"/>
              </a:rPr>
            </a:br>
            <a:endParaRPr lang="en-US" sz="3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95224090"/>
              </p:ext>
            </p:extLst>
          </p:nvPr>
        </p:nvGraphicFramePr>
        <p:xfrm>
          <a:off x="82552" y="2212142"/>
          <a:ext cx="9694984" cy="4097178"/>
        </p:xfrm>
        <a:graphic>
          <a:graphicData uri="http://schemas.openxmlformats.org/drawingml/2006/table">
            <a:tbl>
              <a:tblPr firstRow="1" firstCol="1" bandRow="1">
                <a:tableStyleId>{5C22544A-7EE6-4342-B048-85BDC9FD1C3A}</a:tableStyleId>
              </a:tblPr>
              <a:tblGrid>
                <a:gridCol w="1054024"/>
                <a:gridCol w="864096"/>
                <a:gridCol w="864096"/>
                <a:gridCol w="864096"/>
                <a:gridCol w="864096"/>
                <a:gridCol w="864096"/>
                <a:gridCol w="864096"/>
                <a:gridCol w="864096"/>
                <a:gridCol w="864096"/>
                <a:gridCol w="864096"/>
                <a:gridCol w="864096"/>
              </a:tblGrid>
              <a:tr h="256074">
                <a:tc>
                  <a:txBody>
                    <a:bodyPr/>
                    <a:lstStyle/>
                    <a:p>
                      <a:pPr>
                        <a:spcAft>
                          <a:spcPts val="0"/>
                        </a:spcAft>
                      </a:pPr>
                      <a:r>
                        <a:rPr lang="en-US" sz="1200" dirty="0">
                          <a:solidFill>
                            <a:schemeClr val="tx1"/>
                          </a:solidFill>
                          <a:effectLst/>
                          <a:latin typeface="Arial" pitchFamily="34" charset="0"/>
                          <a:cs typeface="Arial" pitchFamily="34" charset="0"/>
                        </a:rPr>
                        <a:t>Grant type</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2006/07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2007/08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2008/09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2009/10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2010/11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2011/12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2012/13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2013/14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2014/15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200" dirty="0">
                          <a:solidFill>
                            <a:schemeClr val="tx1"/>
                          </a:solidFill>
                          <a:effectLst/>
                          <a:latin typeface="Arial" pitchFamily="34" charset="0"/>
                          <a:cs typeface="Arial" pitchFamily="34" charset="0"/>
                        </a:rPr>
                        <a:t>2015/16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512147">
                <a:tc>
                  <a:txBody>
                    <a:bodyPr/>
                    <a:lstStyle/>
                    <a:p>
                      <a:pPr>
                        <a:spcAft>
                          <a:spcPts val="0"/>
                        </a:spcAft>
                      </a:pPr>
                      <a:r>
                        <a:rPr lang="en-US" sz="1200" dirty="0">
                          <a:solidFill>
                            <a:schemeClr val="tx1"/>
                          </a:solidFill>
                          <a:effectLst/>
                          <a:latin typeface="Arial" pitchFamily="34" charset="0"/>
                          <a:cs typeface="Arial" pitchFamily="34" charset="0"/>
                        </a:rPr>
                        <a:t>Old Age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2,195,018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2,229,550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2,390,543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2,546,657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2,678,554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2,750,857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2,873,197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2,969,933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3,086,851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3,194,087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74">
                <a:tc>
                  <a:txBody>
                    <a:bodyPr/>
                    <a:lstStyle/>
                    <a:p>
                      <a:pPr>
                        <a:spcAft>
                          <a:spcPts val="0"/>
                        </a:spcAft>
                      </a:pPr>
                      <a:r>
                        <a:rPr lang="en-US" sz="1200" dirty="0">
                          <a:solidFill>
                            <a:schemeClr val="tx1"/>
                          </a:solidFill>
                          <a:effectLst/>
                          <a:latin typeface="Arial" pitchFamily="34" charset="0"/>
                          <a:cs typeface="Arial" pitchFamily="34" charset="0"/>
                        </a:rPr>
                        <a:t>War Veteran</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2,340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1,924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1,500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1,216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958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753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587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429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326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245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147">
                <a:tc>
                  <a:txBody>
                    <a:bodyPr/>
                    <a:lstStyle/>
                    <a:p>
                      <a:pPr>
                        <a:spcAft>
                          <a:spcPts val="0"/>
                        </a:spcAft>
                      </a:pPr>
                      <a:r>
                        <a:rPr lang="en-US" sz="1200" dirty="0">
                          <a:solidFill>
                            <a:schemeClr val="tx1"/>
                          </a:solidFill>
                          <a:effectLst/>
                          <a:latin typeface="Arial" pitchFamily="34" charset="0"/>
                          <a:cs typeface="Arial" pitchFamily="34" charset="0"/>
                        </a:rPr>
                        <a:t>Disability</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1,422,808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1,408,456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1,286,883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1,264,477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1,200,898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1,198,131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1,164,192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1,120,419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1,112,663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1,085,541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74">
                <a:tc>
                  <a:txBody>
                    <a:bodyPr/>
                    <a:lstStyle/>
                    <a:p>
                      <a:pPr>
                        <a:spcAft>
                          <a:spcPts val="0"/>
                        </a:spcAft>
                      </a:pPr>
                      <a:r>
                        <a:rPr lang="en-US" sz="1200" dirty="0">
                          <a:solidFill>
                            <a:schemeClr val="tx1"/>
                          </a:solidFill>
                          <a:effectLst/>
                          <a:latin typeface="Arial" pitchFamily="34" charset="0"/>
                          <a:cs typeface="Arial" pitchFamily="34" charset="0"/>
                        </a:rPr>
                        <a:t>Grant in Aid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31,918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37,343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46,069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53,237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58,413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66,493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73,719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83,059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113,087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137,806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147">
                <a:tc>
                  <a:txBody>
                    <a:bodyPr/>
                    <a:lstStyle/>
                    <a:p>
                      <a:pPr>
                        <a:spcAft>
                          <a:spcPts val="0"/>
                        </a:spcAft>
                      </a:pPr>
                      <a:r>
                        <a:rPr lang="en-US" sz="1200" dirty="0">
                          <a:solidFill>
                            <a:schemeClr val="tx1"/>
                          </a:solidFill>
                          <a:effectLst/>
                          <a:latin typeface="Arial" pitchFamily="34" charset="0"/>
                          <a:cs typeface="Arial" pitchFamily="34" charset="0"/>
                        </a:rPr>
                        <a:t>Care Dependency</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98,631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102,292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107,065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110,731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112,185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114,993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120,268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120,632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126,777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131,040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56074">
                <a:tc>
                  <a:txBody>
                    <a:bodyPr/>
                    <a:lstStyle/>
                    <a:p>
                      <a:pPr>
                        <a:spcAft>
                          <a:spcPts val="0"/>
                        </a:spcAft>
                      </a:pPr>
                      <a:r>
                        <a:rPr lang="en-US" sz="1200" dirty="0">
                          <a:solidFill>
                            <a:schemeClr val="tx1"/>
                          </a:solidFill>
                          <a:effectLst/>
                          <a:latin typeface="Arial" pitchFamily="34" charset="0"/>
                          <a:cs typeface="Arial" pitchFamily="34" charset="0"/>
                        </a:rPr>
                        <a:t>Foster Child</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400,503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454,199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474,759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510,760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512,874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536,747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532,159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512,055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499,774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470,015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147">
                <a:tc>
                  <a:txBody>
                    <a:bodyPr/>
                    <a:lstStyle/>
                    <a:p>
                      <a:pPr>
                        <a:spcAft>
                          <a:spcPts val="0"/>
                        </a:spcAft>
                      </a:pPr>
                      <a:r>
                        <a:rPr lang="en-US" sz="1200" dirty="0">
                          <a:solidFill>
                            <a:schemeClr val="tx1"/>
                          </a:solidFill>
                          <a:effectLst/>
                          <a:latin typeface="Arial" pitchFamily="34" charset="0"/>
                          <a:cs typeface="Arial" pitchFamily="34" charset="0"/>
                        </a:rPr>
                        <a:t>Child Support</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7,863,841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8,189,975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8,765,354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9,570,287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10,371,950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a:effectLst/>
                          <a:latin typeface="Arial" pitchFamily="34" charset="0"/>
                          <a:cs typeface="Arial" pitchFamily="34" charset="0"/>
                        </a:rPr>
                        <a:t>10,927,731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11,341,988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11,125,946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11,703,165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11,972,900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147">
                <a:tc>
                  <a:txBody>
                    <a:bodyPr/>
                    <a:lstStyle/>
                    <a:p>
                      <a:pPr>
                        <a:spcAft>
                          <a:spcPts val="0"/>
                        </a:spcAft>
                      </a:pPr>
                      <a:r>
                        <a:rPr lang="en-US" sz="1200" dirty="0">
                          <a:solidFill>
                            <a:schemeClr val="tx1"/>
                          </a:solidFill>
                          <a:effectLst/>
                          <a:latin typeface="Arial" pitchFamily="34" charset="0"/>
                          <a:cs typeface="Arial" pitchFamily="34" charset="0"/>
                        </a:rPr>
                        <a:t>Total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12,015,059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12,423,739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13,072,173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14,057,365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14,935,832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15,595,705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16,106,110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15,932,473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16,642,643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16,991,634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12147">
                <a:tc>
                  <a:txBody>
                    <a:bodyPr/>
                    <a:lstStyle/>
                    <a:p>
                      <a:pPr>
                        <a:spcAft>
                          <a:spcPts val="0"/>
                        </a:spcAft>
                      </a:pPr>
                      <a:r>
                        <a:rPr lang="en-US" sz="1200" dirty="0">
                          <a:solidFill>
                            <a:schemeClr val="tx1"/>
                          </a:solidFill>
                          <a:effectLst/>
                          <a:latin typeface="Arial" pitchFamily="34" charset="0"/>
                          <a:cs typeface="Arial" pitchFamily="34" charset="0"/>
                        </a:rPr>
                        <a:t>Annual Growth</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100" dirty="0">
                          <a:effectLst/>
                          <a:latin typeface="Arial" pitchFamily="34" charset="0"/>
                          <a:cs typeface="Arial" pitchFamily="34" charset="0"/>
                        </a:rPr>
                        <a:t>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3.40%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5.20%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7.50%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6.20%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4.42%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3.27%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-1.08%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4.46%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a:spcAft>
                          <a:spcPts val="0"/>
                        </a:spcAft>
                      </a:pPr>
                      <a:r>
                        <a:rPr lang="en-US" sz="1100" dirty="0">
                          <a:effectLst/>
                          <a:latin typeface="Arial" pitchFamily="34" charset="0"/>
                          <a:cs typeface="Arial" pitchFamily="34" charset="0"/>
                        </a:rPr>
                        <a:t>2.1%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Slide Number Placeholder 3"/>
          <p:cNvSpPr>
            <a:spLocks noGrp="1"/>
          </p:cNvSpPr>
          <p:nvPr>
            <p:ph type="sldNum" sz="quarter" idx="4294967295"/>
          </p:nvPr>
        </p:nvSpPr>
        <p:spPr>
          <a:xfrm>
            <a:off x="7099300" y="6356351"/>
            <a:ext cx="2311400" cy="365125"/>
          </a:xfrm>
          <a:prstGeom prst="rect">
            <a:avLst/>
          </a:prstGeom>
        </p:spPr>
        <p:txBody>
          <a:bodyPr/>
          <a:lstStyle/>
          <a:p>
            <a:fld id="{9D56938B-8917-4869-91D0-F9F507C443EE}" type="slidenum">
              <a:rPr lang="en-US" smtClean="0"/>
              <a:pPr/>
              <a:t>25</a:t>
            </a:fld>
            <a:endParaRPr lang="en-US" dirty="0"/>
          </a:p>
        </p:txBody>
      </p:sp>
      <p:sp>
        <p:nvSpPr>
          <p:cNvPr id="6" name="Rectangle 1"/>
          <p:cNvSpPr>
            <a:spLocks noChangeArrowheads="1"/>
          </p:cNvSpPr>
          <p:nvPr/>
        </p:nvSpPr>
        <p:spPr bwMode="auto">
          <a:xfrm>
            <a:off x="-15552" y="1835532"/>
            <a:ext cx="569237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bmk="_Toc452476956">
                <a:ln>
                  <a:noFill/>
                </a:ln>
                <a:solidFill>
                  <a:schemeClr val="tx1"/>
                </a:solidFill>
                <a:effectLst/>
                <a:latin typeface="Arial" pitchFamily="34" charset="0"/>
                <a:ea typeface="Times New Roman" pitchFamily="18" charset="0"/>
                <a:cs typeface="Times New Roman" pitchFamily="18" charset="0"/>
              </a:rPr>
              <a:t>Number of social grant by grant type</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0843" y="6381328"/>
            <a:ext cx="4953000" cy="400110"/>
          </a:xfrm>
          <a:prstGeom prst="rect">
            <a:avLst/>
          </a:prstGeom>
        </p:spPr>
        <p:txBody>
          <a:bodyPr>
            <a:spAutoFit/>
          </a:bodyPr>
          <a:lstStyle/>
          <a:p>
            <a:pPr lvl="0" eaLnBrk="0" fontAlgn="base" hangingPunct="0">
              <a:spcBef>
                <a:spcPct val="0"/>
              </a:spcBef>
              <a:spcAft>
                <a:spcPct val="0"/>
              </a:spcAft>
            </a:pPr>
            <a:r>
              <a:rPr lang="en-US" sz="1000" dirty="0">
                <a:latin typeface="Arial" pitchFamily="34" charset="0"/>
                <a:ea typeface="Times New Roman" pitchFamily="18" charset="0"/>
                <a:cs typeface="Arial" pitchFamily="34" charset="0"/>
              </a:rPr>
              <a:t>Source: SOCPEN System</a:t>
            </a:r>
            <a:endParaRPr lang="en-US" sz="1000" dirty="0">
              <a:latin typeface="Arial" pitchFamily="34" charset="0"/>
              <a:cs typeface="Arial" pitchFamily="34" charset="0"/>
            </a:endParaRPr>
          </a:p>
          <a:p>
            <a:pPr lvl="0" eaLnBrk="0" fontAlgn="base" hangingPunct="0">
              <a:spcBef>
                <a:spcPct val="0"/>
              </a:spcBef>
              <a:spcAft>
                <a:spcPct val="0"/>
              </a:spcAft>
            </a:pPr>
            <a:r>
              <a:rPr lang="en-US" sz="1000" b="1" dirty="0">
                <a:latin typeface="Arial" pitchFamily="34" charset="0"/>
                <a:ea typeface="Times New Roman" pitchFamily="18" charset="0"/>
                <a:cs typeface="Arial" pitchFamily="34" charset="0"/>
              </a:rPr>
              <a:t>NB: The table above excludes Social Relief of Distress grant </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xmlns="" val="2902718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720" y="1133872"/>
            <a:ext cx="7914084" cy="1143000"/>
          </a:xfrm>
        </p:spPr>
        <p:txBody>
          <a:bodyPr>
            <a:normAutofit/>
          </a:bodyPr>
          <a:lstStyle/>
          <a:p>
            <a:r>
              <a:rPr lang="en-US" altLang="en-US" sz="3200" b="1" dirty="0"/>
              <a:t>Social Grants </a:t>
            </a:r>
            <a:r>
              <a:rPr lang="en-US" altLang="en-US" sz="3200" b="1" dirty="0" smtClean="0"/>
              <a:t>Trends </a:t>
            </a:r>
            <a:r>
              <a:rPr lang="en-US" altLang="en-US" sz="3200" b="1" dirty="0" err="1" smtClean="0"/>
              <a:t>cont</a:t>
            </a:r>
            <a:r>
              <a:rPr lang="en-US" altLang="en-US" sz="3200" b="1" dirty="0" smtClean="0"/>
              <a:t>…</a:t>
            </a:r>
            <a:r>
              <a:rPr lang="en-US" altLang="en-US" sz="3200" b="1" dirty="0"/>
              <a:t/>
            </a:r>
            <a:br>
              <a:rPr lang="en-US" altLang="en-US" sz="3200" b="1"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048522183"/>
              </p:ext>
            </p:extLst>
          </p:nvPr>
        </p:nvGraphicFramePr>
        <p:xfrm>
          <a:off x="-15552" y="2371330"/>
          <a:ext cx="9879901" cy="3853263"/>
        </p:xfrm>
        <a:graphic>
          <a:graphicData uri="http://schemas.openxmlformats.org/drawingml/2006/table">
            <a:tbl>
              <a:tblPr firstRow="1" firstCol="1" bandRow="1">
                <a:tableStyleId>{5C22544A-7EE6-4342-B048-85BDC9FD1C3A}</a:tableStyleId>
              </a:tblPr>
              <a:tblGrid>
                <a:gridCol w="576064"/>
                <a:gridCol w="864096"/>
                <a:gridCol w="881545"/>
                <a:gridCol w="949458"/>
                <a:gridCol w="949458"/>
                <a:gridCol w="949458"/>
                <a:gridCol w="949458"/>
                <a:gridCol w="937250"/>
                <a:gridCol w="936104"/>
                <a:gridCol w="936104"/>
                <a:gridCol w="950906"/>
              </a:tblGrid>
              <a:tr h="411731">
                <a:tc>
                  <a:txBody>
                    <a:bodyPr/>
                    <a:lstStyle/>
                    <a:p>
                      <a:pPr>
                        <a:spcAft>
                          <a:spcPts val="0"/>
                        </a:spcAft>
                      </a:pPr>
                      <a:r>
                        <a:rPr lang="en-GB" sz="1000" dirty="0">
                          <a:solidFill>
                            <a:schemeClr val="tx1"/>
                          </a:solidFill>
                          <a:effectLst/>
                          <a:latin typeface="Arial" pitchFamily="34" charset="0"/>
                          <a:cs typeface="Arial" pitchFamily="34" charset="0"/>
                        </a:rPr>
                        <a:t>Grant Type</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2006/07</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2007/08</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2008/09</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2009/10</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2010/11</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2011/12</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2012/13</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2013/14</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a:solidFill>
                            <a:schemeClr val="tx1"/>
                          </a:solidFill>
                          <a:effectLst/>
                          <a:latin typeface="Arial" pitchFamily="34" charset="0"/>
                          <a:cs typeface="Arial" pitchFamily="34" charset="0"/>
                        </a:rPr>
                        <a:t>2014/15</a:t>
                      </a:r>
                      <a:endParaRPr lang="en-US" sz="100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1000" dirty="0">
                          <a:solidFill>
                            <a:schemeClr val="tx1"/>
                          </a:solidFill>
                          <a:effectLst/>
                          <a:latin typeface="Arial" pitchFamily="34" charset="0"/>
                          <a:cs typeface="Arial" pitchFamily="34" charset="0"/>
                        </a:rPr>
                        <a:t>2015/16</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OAG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21,222,000,000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22,803,047,000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25,933,971,000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29,826,420,000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33,750,600,000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37,129,812,000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40,475,021,000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44,064,239,000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49,039,940,000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53,132,206,342</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8955">
                <a:tc>
                  <a:txBody>
                    <a:bodyPr/>
                    <a:lstStyle/>
                    <a:p>
                      <a:pPr>
                        <a:spcAft>
                          <a:spcPts val="0"/>
                        </a:spcAft>
                      </a:pPr>
                      <a:r>
                        <a:rPr lang="en-GB" sz="1000" dirty="0">
                          <a:solidFill>
                            <a:schemeClr val="tx1"/>
                          </a:solidFill>
                          <a:effectLst/>
                          <a:latin typeface="Arial" pitchFamily="34" charset="0"/>
                          <a:cs typeface="Arial" pitchFamily="34" charset="0"/>
                        </a:rPr>
                        <a:t>WVG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25,000,000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21,845,000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19,692,000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16,644,000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13,976,000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11,848,000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9,543,000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7,657,000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6,157,000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4,843,209</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DG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14,261,000,000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15,281,403,000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16,473,425,000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16,566,681,000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16,840,182,000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17,375,021,000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17,636,570,000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17,768,631,000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18,741,885,000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19,165,931,340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FCG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2,851,000,000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3,414,315,000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3,934,756,000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4,434,346,000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4,616,442,000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5,010,915,000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5,335,049,000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5,332,093,000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5,413,209,000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5,406,785,714</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CDG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1,006,000,000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1,132,102,000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1,292,470,000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1,434,143,000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1,586,452,000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1,736,431,000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1,877,412,000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1,993,084,000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2,211,583,000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2,394,455,743</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CSG</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17,559,000,000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19,625,983,000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22,348,556,000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26,669,761,000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30,341,465,000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34,319,636,000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38,087,990,000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39,623,748,000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43,718,425,000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47,308,536,379</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GIA</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67,000,000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87,000,000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90,000,000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146,295,000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170,052,000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204,026,000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237,974,000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274,092,000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371,121,000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503,080,357</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spcAft>
                          <a:spcPts val="0"/>
                        </a:spcAft>
                      </a:pPr>
                      <a:r>
                        <a:rPr lang="en-GB" sz="1000" dirty="0">
                          <a:solidFill>
                            <a:schemeClr val="tx1"/>
                          </a:solidFill>
                          <a:effectLst/>
                          <a:latin typeface="Arial" pitchFamily="34" charset="0"/>
                          <a:cs typeface="Arial" pitchFamily="34" charset="0"/>
                        </a:rPr>
                        <a:t>SRD</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a:effectLst/>
                          <a:latin typeface="Arial" pitchFamily="34" charset="0"/>
                          <a:cs typeface="Arial" pitchFamily="34" charset="0"/>
                        </a:rPr>
                        <a:t>41,000,000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106,244,000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623,012,000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165,458,000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173,737,000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185,298,000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239,289,000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533,047,000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455,718,000</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a:effectLst/>
                          <a:latin typeface="Arial" pitchFamily="34" charset="0"/>
                          <a:cs typeface="Arial" pitchFamily="34" charset="0"/>
                        </a:rPr>
                        <a:t>407,015,691</a:t>
                      </a:r>
                      <a:endParaRPr lang="en-US" sz="80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97911">
                <a:tc>
                  <a:txBody>
                    <a:bodyPr/>
                    <a:lstStyle/>
                    <a:p>
                      <a:pPr algn="ctr">
                        <a:spcAft>
                          <a:spcPts val="0"/>
                        </a:spcAft>
                      </a:pPr>
                      <a:r>
                        <a:rPr lang="en-GB" sz="1000" dirty="0">
                          <a:solidFill>
                            <a:schemeClr val="tx1"/>
                          </a:solidFill>
                          <a:effectLst/>
                          <a:latin typeface="Arial" pitchFamily="34" charset="0"/>
                          <a:cs typeface="Arial" pitchFamily="34" charset="0"/>
                        </a:rPr>
                        <a:t>Total </a:t>
                      </a:r>
                      <a:r>
                        <a:rPr lang="en-GB" sz="1000" dirty="0" smtClean="0">
                          <a:solidFill>
                            <a:schemeClr val="tx1"/>
                          </a:solidFill>
                          <a:effectLst/>
                          <a:latin typeface="Arial" pitchFamily="34" charset="0"/>
                          <a:cs typeface="Arial" pitchFamily="34" charset="0"/>
                        </a:rPr>
                        <a:t>in Rands</a:t>
                      </a:r>
                      <a:endParaRPr lang="en-US" sz="1000" dirty="0">
                        <a:solidFill>
                          <a:schemeClr val="tx1"/>
                        </a:solidFill>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03B"/>
                    </a:solidFill>
                  </a:tcPr>
                </a:tc>
                <a:tc>
                  <a:txBody>
                    <a:bodyPr/>
                    <a:lstStyle/>
                    <a:p>
                      <a:pPr algn="r">
                        <a:spcAft>
                          <a:spcPts val="0"/>
                        </a:spcAft>
                      </a:pPr>
                      <a:r>
                        <a:rPr lang="en-GB" sz="800" dirty="0" smtClean="0">
                          <a:effectLst/>
                          <a:latin typeface="Arial" pitchFamily="34" charset="0"/>
                          <a:cs typeface="Arial" pitchFamily="34" charset="0"/>
                        </a:rPr>
                        <a:t>57,032,000,000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62,471,939,000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70,715,885,000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79,259,748,000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87,492,906,000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95,972,987,000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103,898,845,000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109,596,591,000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smtClean="0">
                          <a:effectLst/>
                          <a:latin typeface="Arial" pitchFamily="34" charset="0"/>
                          <a:cs typeface="Arial" pitchFamily="34" charset="0"/>
                        </a:rPr>
                        <a:t>119,958,041,000</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GB" sz="800" dirty="0">
                          <a:effectLst/>
                          <a:latin typeface="Arial" pitchFamily="34" charset="0"/>
                          <a:cs typeface="Arial" pitchFamily="34" charset="0"/>
                        </a:rPr>
                        <a:t>128,322,854,776</a:t>
                      </a:r>
                      <a:endParaRPr lang="en-US" sz="800" dirty="0">
                        <a:effectLst/>
                        <a:latin typeface="Arial" pitchFamily="34" charset="0"/>
                        <a:cs typeface="Arial" pitchFamily="34" charset="0"/>
                      </a:endParaRPr>
                    </a:p>
                  </a:txBody>
                  <a:tcPr marL="64063" marR="64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4294967295"/>
          </p:nvPr>
        </p:nvSpPr>
        <p:spPr>
          <a:xfrm>
            <a:off x="7099300" y="6356351"/>
            <a:ext cx="2311400" cy="365125"/>
          </a:xfrm>
          <a:prstGeom prst="rect">
            <a:avLst/>
          </a:prstGeom>
        </p:spPr>
        <p:txBody>
          <a:bodyPr/>
          <a:lstStyle/>
          <a:p>
            <a:fld id="{9D56938B-8917-4869-91D0-F9F507C443EE}" type="slidenum">
              <a:rPr lang="en-US" smtClean="0"/>
              <a:pPr/>
              <a:t>26</a:t>
            </a:fld>
            <a:endParaRPr lang="en-US" dirty="0"/>
          </a:p>
        </p:txBody>
      </p:sp>
      <p:sp>
        <p:nvSpPr>
          <p:cNvPr id="6" name="Rectangle 1"/>
          <p:cNvSpPr>
            <a:spLocks noChangeArrowheads="1"/>
          </p:cNvSpPr>
          <p:nvPr/>
        </p:nvSpPr>
        <p:spPr bwMode="auto">
          <a:xfrm>
            <a:off x="-15552" y="1895926"/>
            <a:ext cx="6981398"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bmk="OLE_LINK3">
                <a:ln>
                  <a:noFill/>
                </a:ln>
                <a:solidFill>
                  <a:schemeClr val="tx1"/>
                </a:solidFill>
                <a:effectLst/>
                <a:latin typeface="Arial" pitchFamily="34" charset="0"/>
                <a:ea typeface="Times New Roman" pitchFamily="18" charset="0"/>
                <a:cs typeface="Times New Roman" pitchFamily="18" charset="0"/>
              </a:rPr>
              <a:t>Social Grant Expenditure per Grant type over nine year period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2998" y="6356351"/>
            <a:ext cx="1844328" cy="246221"/>
          </a:xfrm>
          <a:prstGeom prst="rect">
            <a:avLst/>
          </a:prstGeom>
        </p:spPr>
        <p:txBody>
          <a:bodyPr wrap="square">
            <a:spAutoFit/>
          </a:bodyPr>
          <a:lstStyle/>
          <a:p>
            <a:pPr lvl="0" eaLnBrk="0" fontAlgn="base" hangingPunct="0">
              <a:spcBef>
                <a:spcPct val="0"/>
              </a:spcBef>
              <a:spcAft>
                <a:spcPct val="0"/>
              </a:spcAft>
            </a:pPr>
            <a:r>
              <a:rPr lang="en-US" sz="1000" b="1" dirty="0">
                <a:latin typeface="Arial Narrow" pitchFamily="34" charset="0"/>
                <a:ea typeface="Times New Roman" pitchFamily="18" charset="0"/>
                <a:cs typeface="Arial" pitchFamily="34" charset="0"/>
              </a:rPr>
              <a:t>Source: SOCPEN System</a:t>
            </a:r>
            <a:endParaRPr lang="en-US" sz="2800" b="1" dirty="0">
              <a:cs typeface="Arial" pitchFamily="34" charset="0"/>
            </a:endParaRPr>
          </a:p>
        </p:txBody>
      </p:sp>
    </p:spTree>
    <p:extLst>
      <p:ext uri="{BB962C8B-B14F-4D97-AF65-F5344CB8AC3E}">
        <p14:creationId xmlns:p14="http://schemas.microsoft.com/office/powerpoint/2010/main" xmlns="" val="27499475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420" y="1205880"/>
            <a:ext cx="7914084" cy="1143000"/>
          </a:xfrm>
        </p:spPr>
        <p:txBody>
          <a:bodyPr>
            <a:normAutofit/>
          </a:bodyPr>
          <a:lstStyle/>
          <a:p>
            <a:r>
              <a:rPr lang="en-US" altLang="en-US" sz="3200" b="1" dirty="0"/>
              <a:t>Social Grants Trends </a:t>
            </a:r>
            <a:r>
              <a:rPr lang="en-US" altLang="en-US" sz="3200" b="1" dirty="0" err="1"/>
              <a:t>cont</a:t>
            </a:r>
            <a:r>
              <a:rPr lang="en-US" altLang="en-US" sz="3200" b="1" dirty="0"/>
              <a:t>…</a:t>
            </a:r>
            <a:br>
              <a:rPr lang="en-US" altLang="en-US" sz="3200" b="1" dirty="0"/>
            </a:b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142049049"/>
              </p:ext>
            </p:extLst>
          </p:nvPr>
        </p:nvGraphicFramePr>
        <p:xfrm>
          <a:off x="165097" y="2262388"/>
          <a:ext cx="9493261" cy="3686892"/>
        </p:xfrm>
        <a:graphic>
          <a:graphicData uri="http://schemas.openxmlformats.org/drawingml/2006/table">
            <a:tbl>
              <a:tblPr firstRow="1" firstCol="1" bandRow="1">
                <a:tableStyleId>{5C22544A-7EE6-4342-B048-85BDC9FD1C3A}</a:tableStyleId>
              </a:tblPr>
              <a:tblGrid>
                <a:gridCol w="683447"/>
                <a:gridCol w="1008112"/>
                <a:gridCol w="864096"/>
                <a:gridCol w="1008112"/>
                <a:gridCol w="936104"/>
                <a:gridCol w="1008112"/>
                <a:gridCol w="936104"/>
                <a:gridCol w="936104"/>
                <a:gridCol w="1152128"/>
                <a:gridCol w="960942"/>
              </a:tblGrid>
              <a:tr h="307241">
                <a:tc>
                  <a:txBody>
                    <a:bodyPr/>
                    <a:lstStyle/>
                    <a:p>
                      <a:pPr>
                        <a:spcAft>
                          <a:spcPts val="0"/>
                        </a:spcAft>
                      </a:pPr>
                      <a:r>
                        <a:rPr lang="en-US" sz="1000" dirty="0">
                          <a:solidFill>
                            <a:schemeClr val="tx1"/>
                          </a:solidFill>
                          <a:effectLst/>
                          <a:latin typeface="Arial" pitchFamily="34" charset="0"/>
                          <a:cs typeface="Arial" pitchFamily="34" charset="0"/>
                        </a:rPr>
                        <a:t>Region</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OAG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WVG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DG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GIA</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CDG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FCG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CSG</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Total</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solidFill>
                            <a:schemeClr val="tx1"/>
                          </a:solidFill>
                          <a:effectLst/>
                          <a:latin typeface="Arial" pitchFamily="34" charset="0"/>
                          <a:cs typeface="Arial" pitchFamily="34" charset="0"/>
                        </a:rPr>
                        <a:t>% of total</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EC</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537,250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181,263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18,671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19,671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110,007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1,875,603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2,742,505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16%</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FS</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187,887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73,915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2,777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6,759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35,426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669,854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976,620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6%</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GP</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514,733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66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111,438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4,358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16,916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51,568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1,727,620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2,426,699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14%</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KZN</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649,094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30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262,512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47,109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37,148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106,755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2,815,815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3,918,463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23%</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LP</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441,175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95,658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28,349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13,850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52,272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1,749,230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2,380,548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14%</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MP</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234,576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77,577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7,121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9,928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33,735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1,053,716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1,416,666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8%</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NW</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240,084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82,305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8,134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9,122</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36,001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817,437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1,193,089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7%</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NC</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81,241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8</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49,580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7,311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5,020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14,075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297,280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454,515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3%</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WC</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308,047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66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151,293</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13,976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12,626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30,176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a:effectLst/>
                          <a:latin typeface="Arial" pitchFamily="34" charset="0"/>
                          <a:cs typeface="Arial" pitchFamily="34" charset="0"/>
                        </a:rPr>
                        <a:t>966,345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1,482,529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smtClean="0">
                          <a:effectLst/>
                          <a:latin typeface="Arial" pitchFamily="34" charset="0"/>
                          <a:cs typeface="Arial" pitchFamily="34" charset="0"/>
                        </a:rPr>
                        <a:t>9%</a:t>
                      </a:r>
                      <a:endParaRPr lang="en-US" sz="1000" dirty="0">
                        <a:effectLst/>
                        <a:latin typeface="Arial" pitchFamily="34" charset="0"/>
                        <a:cs typeface="Arial" pitchFamily="34" charset="0"/>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Total</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dirty="0">
                          <a:effectLst/>
                          <a:latin typeface="Arial" pitchFamily="34" charset="0"/>
                          <a:cs typeface="Arial" pitchFamily="34" charset="0"/>
                        </a:rPr>
                        <a:t>3,194,087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245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1,085,541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137,806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131,040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470,015</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11,972,900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16,991,634</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100.00%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07241">
                <a:tc>
                  <a:txBody>
                    <a:bodyPr/>
                    <a:lstStyle/>
                    <a:p>
                      <a:pPr>
                        <a:spcAft>
                          <a:spcPts val="0"/>
                        </a:spcAft>
                      </a:pPr>
                      <a:r>
                        <a:rPr lang="en-US" sz="1000" dirty="0">
                          <a:solidFill>
                            <a:schemeClr val="tx1"/>
                          </a:solidFill>
                          <a:effectLst/>
                          <a:latin typeface="Arial" pitchFamily="34" charset="0"/>
                          <a:cs typeface="Arial" pitchFamily="34" charset="0"/>
                        </a:rPr>
                        <a:t>% total</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r">
                        <a:spcAft>
                          <a:spcPts val="0"/>
                        </a:spcAft>
                      </a:pPr>
                      <a:r>
                        <a:rPr lang="en-US" sz="1000">
                          <a:effectLst/>
                          <a:latin typeface="Arial" pitchFamily="34" charset="0"/>
                          <a:cs typeface="Arial" pitchFamily="34" charset="0"/>
                        </a:rPr>
                        <a:t>18.80%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0.00%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6.39%</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0.81%</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0.77%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2.77%</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70.46%</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spcAft>
                          <a:spcPts val="0"/>
                        </a:spcAft>
                      </a:pPr>
                      <a:r>
                        <a:rPr lang="en-US" sz="1000" dirty="0">
                          <a:effectLst/>
                          <a:latin typeface="Arial" pitchFamily="34" charset="0"/>
                          <a:cs typeface="Arial" pitchFamily="34" charset="0"/>
                        </a:rPr>
                        <a:t>100.00%</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000" dirty="0">
                          <a:effectLst/>
                          <a:latin typeface="Arial" pitchFamily="34" charset="0"/>
                          <a:cs typeface="Arial" pitchFamily="34" charset="0"/>
                        </a:rPr>
                        <a:t> </a:t>
                      </a: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Slide Number Placeholder 3"/>
          <p:cNvSpPr>
            <a:spLocks noGrp="1"/>
          </p:cNvSpPr>
          <p:nvPr>
            <p:ph type="sldNum" sz="quarter" idx="4294967295"/>
          </p:nvPr>
        </p:nvSpPr>
        <p:spPr>
          <a:xfrm>
            <a:off x="7099300" y="6356351"/>
            <a:ext cx="2311400" cy="365125"/>
          </a:xfrm>
          <a:prstGeom prst="rect">
            <a:avLst/>
          </a:prstGeom>
        </p:spPr>
        <p:txBody>
          <a:bodyPr/>
          <a:lstStyle/>
          <a:p>
            <a:fld id="{9D56938B-8917-4869-91D0-F9F507C443EE}" type="slidenum">
              <a:rPr lang="en-US" smtClean="0"/>
              <a:pPr/>
              <a:t>27</a:t>
            </a:fld>
            <a:endParaRPr lang="en-US" dirty="0"/>
          </a:p>
        </p:txBody>
      </p:sp>
      <p:sp>
        <p:nvSpPr>
          <p:cNvPr id="6" name="Rectangle 1"/>
          <p:cNvSpPr>
            <a:spLocks noChangeArrowheads="1"/>
          </p:cNvSpPr>
          <p:nvPr/>
        </p:nvSpPr>
        <p:spPr bwMode="auto">
          <a:xfrm>
            <a:off x="128464" y="1835532"/>
            <a:ext cx="8041497"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1800" b="1" i="0" u="none" strike="noStrike" cap="none" normalizeH="0" baseline="0" dirty="0" smtClean="0" bmk="_Toc452476958">
                <a:ln>
                  <a:noFill/>
                </a:ln>
                <a:solidFill>
                  <a:schemeClr val="tx1"/>
                </a:solidFill>
                <a:effectLst/>
                <a:latin typeface="Arial" pitchFamily="34" charset="0"/>
                <a:ea typeface="Times New Roman" pitchFamily="18" charset="0"/>
                <a:cs typeface="Times New Roman" pitchFamily="18" charset="0"/>
              </a:rPr>
              <a:t>Number of Social Grants by Grant Type and Region as at 31 March 2016</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128464" y="6165304"/>
            <a:ext cx="1446956" cy="246221"/>
          </a:xfrm>
          <a:prstGeom prst="rect">
            <a:avLst/>
          </a:prstGeom>
        </p:spPr>
        <p:txBody>
          <a:bodyPr wrap="square">
            <a:spAutoFit/>
          </a:bodyPr>
          <a:lstStyle/>
          <a:p>
            <a:pPr lvl="0" eaLnBrk="0" fontAlgn="base" hangingPunct="0">
              <a:spcBef>
                <a:spcPct val="0"/>
              </a:spcBef>
              <a:spcAft>
                <a:spcPct val="0"/>
              </a:spcAft>
            </a:pPr>
            <a:r>
              <a:rPr lang="en-US" sz="1000" b="1" dirty="0">
                <a:latin typeface="Arial Narrow" pitchFamily="34" charset="0"/>
                <a:ea typeface="Times New Roman" pitchFamily="18" charset="0"/>
                <a:cs typeface="Arial" pitchFamily="34" charset="0"/>
              </a:rPr>
              <a:t>Source: SOCPEN System</a:t>
            </a:r>
            <a:endParaRPr lang="en-US" sz="6000" b="1" dirty="0">
              <a:cs typeface="Arial" pitchFamily="34" charset="0"/>
            </a:endParaRPr>
          </a:p>
        </p:txBody>
      </p:sp>
    </p:spTree>
    <p:extLst>
      <p:ext uri="{BB962C8B-B14F-4D97-AF65-F5344CB8AC3E}">
        <p14:creationId xmlns:p14="http://schemas.microsoft.com/office/powerpoint/2010/main" xmlns="" val="3624732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052736"/>
            <a:ext cx="9145016" cy="720080"/>
          </a:xfrm>
        </p:spPr>
        <p:txBody>
          <a:bodyPr>
            <a:normAutofit/>
          </a:bodyPr>
          <a:lstStyle/>
          <a:p>
            <a:pPr algn="ctr"/>
            <a:r>
              <a:rPr lang="en-US" altLang="en-US" sz="3200" dirty="0"/>
              <a:t>Social Grants </a:t>
            </a:r>
            <a:r>
              <a:rPr lang="en-US" altLang="en-US" sz="3200" dirty="0" smtClean="0"/>
              <a:t>Trends: Growth rates</a:t>
            </a:r>
            <a:endParaRPr lang="en-US" sz="32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835196280"/>
              </p:ext>
            </p:extLst>
          </p:nvPr>
        </p:nvGraphicFramePr>
        <p:xfrm>
          <a:off x="200472" y="2204864"/>
          <a:ext cx="9577064" cy="4172696"/>
        </p:xfrm>
        <a:graphic>
          <a:graphicData uri="http://schemas.openxmlformats.org/drawingml/2006/table">
            <a:tbl>
              <a:tblPr firstRow="1" bandRow="1">
                <a:tableStyleId>{5C22544A-7EE6-4342-B048-85BDC9FD1C3A}</a:tableStyleId>
              </a:tblPr>
              <a:tblGrid>
                <a:gridCol w="1897901"/>
                <a:gridCol w="1897901"/>
                <a:gridCol w="1897901"/>
                <a:gridCol w="2083161"/>
                <a:gridCol w="1800200"/>
              </a:tblGrid>
              <a:tr h="505571">
                <a:tc>
                  <a:txBody>
                    <a:bodyPr/>
                    <a:lstStyle/>
                    <a:p>
                      <a:pPr marL="0" marR="0">
                        <a:spcBef>
                          <a:spcPts val="0"/>
                        </a:spcBef>
                        <a:spcAft>
                          <a:spcPts val="0"/>
                        </a:spcAft>
                      </a:pPr>
                      <a:r>
                        <a:rPr lang="en-GB" sz="1600" b="1" dirty="0">
                          <a:solidFill>
                            <a:srgbClr val="000000"/>
                          </a:solidFill>
                          <a:effectLst/>
                          <a:latin typeface="+mn-lt"/>
                          <a:ea typeface="Times New Roman"/>
                          <a:cs typeface="Calibri"/>
                        </a:rPr>
                        <a:t>Region</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b="1" dirty="0">
                          <a:solidFill>
                            <a:srgbClr val="000000"/>
                          </a:solidFill>
                          <a:effectLst/>
                          <a:latin typeface="+mn-lt"/>
                          <a:ea typeface="Times New Roman"/>
                          <a:cs typeface="Calibri"/>
                        </a:rPr>
                        <a:t>2014/15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b="1" dirty="0">
                          <a:solidFill>
                            <a:srgbClr val="000000"/>
                          </a:solidFill>
                          <a:effectLst/>
                          <a:latin typeface="+mn-lt"/>
                          <a:ea typeface="Times New Roman"/>
                          <a:cs typeface="Calibri"/>
                        </a:rPr>
                        <a:t>2015/16</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b="1">
                          <a:solidFill>
                            <a:srgbClr val="000000"/>
                          </a:solidFill>
                          <a:effectLst/>
                          <a:latin typeface="+mn-lt"/>
                          <a:ea typeface="Times New Roman"/>
                          <a:cs typeface="Calibri"/>
                        </a:rPr>
                        <a:t>Difference/Change</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b="1" dirty="0">
                          <a:solidFill>
                            <a:srgbClr val="000000"/>
                          </a:solidFill>
                          <a:effectLst/>
                          <a:latin typeface="+mn-lt"/>
                          <a:ea typeface="Times New Roman"/>
                          <a:cs typeface="Calibri"/>
                        </a:rPr>
                        <a:t>% Growth</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Eastern Cape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2 718 472</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2 742 505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24 033</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0.88%</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Free State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960 774</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976 620</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15 846</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1.65%</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Gauteng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i="1" dirty="0" smtClean="0">
                          <a:solidFill>
                            <a:srgbClr val="000000"/>
                          </a:solidFill>
                          <a:effectLst/>
                          <a:latin typeface="+mn-lt"/>
                          <a:ea typeface="Times New Roman"/>
                          <a:cs typeface="Calibri"/>
                        </a:rPr>
                        <a:t>2 317 903</a:t>
                      </a:r>
                      <a:endParaRPr lang="en-US" sz="1600" i="1"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i="1" dirty="0" smtClean="0">
                          <a:solidFill>
                            <a:srgbClr val="000000"/>
                          </a:solidFill>
                          <a:effectLst/>
                          <a:latin typeface="+mn-lt"/>
                          <a:ea typeface="Times New Roman"/>
                          <a:cs typeface="Calibri"/>
                        </a:rPr>
                        <a:t>2 426 699</a:t>
                      </a:r>
                      <a:endParaRPr lang="en-US" sz="1600" i="1"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i="1" dirty="0" smtClean="0">
                          <a:solidFill>
                            <a:srgbClr val="000000"/>
                          </a:solidFill>
                          <a:effectLst/>
                          <a:latin typeface="+mn-lt"/>
                          <a:ea typeface="Times New Roman"/>
                          <a:cs typeface="Calibri"/>
                        </a:rPr>
                        <a:t>108 796</a:t>
                      </a:r>
                      <a:endParaRPr lang="en-US" sz="1600" i="1"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i="1" dirty="0">
                          <a:solidFill>
                            <a:srgbClr val="000000"/>
                          </a:solidFill>
                          <a:effectLst/>
                          <a:latin typeface="+mn-lt"/>
                          <a:ea typeface="Times New Roman"/>
                          <a:cs typeface="Calibri"/>
                        </a:rPr>
                        <a:t>4.69%</a:t>
                      </a:r>
                      <a:endParaRPr lang="en-US" sz="1600" i="1"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52893">
                <a:tc>
                  <a:txBody>
                    <a:bodyPr/>
                    <a:lstStyle/>
                    <a:p>
                      <a:pPr marL="0" marR="0">
                        <a:spcBef>
                          <a:spcPts val="0"/>
                        </a:spcBef>
                        <a:spcAft>
                          <a:spcPts val="0"/>
                        </a:spcAft>
                      </a:pPr>
                      <a:r>
                        <a:rPr lang="en-GB" sz="1600" dirty="0">
                          <a:solidFill>
                            <a:srgbClr val="000000"/>
                          </a:solidFill>
                          <a:effectLst/>
                          <a:latin typeface="+mn-lt"/>
                          <a:ea typeface="Times New Roman"/>
                          <a:cs typeface="Calibri"/>
                        </a:rPr>
                        <a:t>Kwazulu-Natal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3 886 115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3 918 463</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32 348</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0.83%</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Limpopo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2 315 499</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2 380 548</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65 049</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2.81%</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Mpumalanga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1 389 054</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1 416 666</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27 612</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1.99%</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Northern Cape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446 260</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454 515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8 255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a:solidFill>
                            <a:srgbClr val="000000"/>
                          </a:solidFill>
                          <a:effectLst/>
                          <a:latin typeface="+mn-lt"/>
                          <a:ea typeface="Times New Roman"/>
                          <a:cs typeface="Calibri"/>
                        </a:rPr>
                        <a:t>1.85%</a:t>
                      </a:r>
                      <a:endParaRPr lang="en-US" sz="160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North West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1 170 505</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1 193 089</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22 584</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dirty="0">
                          <a:solidFill>
                            <a:srgbClr val="000000"/>
                          </a:solidFill>
                          <a:effectLst/>
                          <a:latin typeface="+mn-lt"/>
                          <a:ea typeface="Times New Roman"/>
                          <a:cs typeface="Calibri"/>
                        </a:rPr>
                        <a:t>1.93%</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68248">
                <a:tc>
                  <a:txBody>
                    <a:bodyPr/>
                    <a:lstStyle/>
                    <a:p>
                      <a:pPr marL="0" marR="0">
                        <a:spcBef>
                          <a:spcPts val="0"/>
                        </a:spcBef>
                        <a:spcAft>
                          <a:spcPts val="0"/>
                        </a:spcAft>
                      </a:pPr>
                      <a:r>
                        <a:rPr lang="en-GB" sz="1600" dirty="0">
                          <a:solidFill>
                            <a:srgbClr val="000000"/>
                          </a:solidFill>
                          <a:effectLst/>
                          <a:latin typeface="+mn-lt"/>
                          <a:ea typeface="Times New Roman"/>
                          <a:cs typeface="Calibri"/>
                        </a:rPr>
                        <a:t>Western Cape   </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1 438 061</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1 482 529</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dirty="0" smtClean="0">
                          <a:solidFill>
                            <a:srgbClr val="000000"/>
                          </a:solidFill>
                          <a:effectLst/>
                          <a:latin typeface="+mn-lt"/>
                          <a:ea typeface="Times New Roman"/>
                          <a:cs typeface="Calibri"/>
                        </a:rPr>
                        <a:t>44 468</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algn="r">
                        <a:spcBef>
                          <a:spcPts val="0"/>
                        </a:spcBef>
                        <a:spcAft>
                          <a:spcPts val="0"/>
                        </a:spcAft>
                      </a:pPr>
                      <a:r>
                        <a:rPr lang="en-GB" sz="1600" dirty="0">
                          <a:solidFill>
                            <a:srgbClr val="000000"/>
                          </a:solidFill>
                          <a:effectLst/>
                          <a:latin typeface="+mn-lt"/>
                          <a:ea typeface="Times New Roman"/>
                          <a:cs typeface="Calibri"/>
                        </a:rPr>
                        <a:t>3.09%</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368248">
                <a:tc>
                  <a:txBody>
                    <a:bodyPr/>
                    <a:lstStyle/>
                    <a:p>
                      <a:pPr marL="0" marR="0">
                        <a:spcBef>
                          <a:spcPts val="0"/>
                        </a:spcBef>
                        <a:spcAft>
                          <a:spcPts val="0"/>
                        </a:spcAft>
                      </a:pPr>
                      <a:r>
                        <a:rPr lang="en-GB" sz="1600" b="1" dirty="0">
                          <a:solidFill>
                            <a:srgbClr val="000000"/>
                          </a:solidFill>
                          <a:effectLst/>
                          <a:latin typeface="+mn-lt"/>
                          <a:ea typeface="Times New Roman"/>
                          <a:cs typeface="Calibri"/>
                        </a:rPr>
                        <a:t>Total</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marL="0" marR="0" algn="r">
                        <a:spcBef>
                          <a:spcPts val="0"/>
                        </a:spcBef>
                        <a:spcAft>
                          <a:spcPts val="0"/>
                        </a:spcAft>
                      </a:pPr>
                      <a:r>
                        <a:rPr lang="en-GB" sz="1600" b="1" dirty="0" smtClean="0">
                          <a:solidFill>
                            <a:srgbClr val="000000"/>
                          </a:solidFill>
                          <a:effectLst/>
                          <a:latin typeface="+mn-lt"/>
                          <a:ea typeface="Times New Roman"/>
                          <a:cs typeface="Calibri"/>
                        </a:rPr>
                        <a:t>16 642 643</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b="1" dirty="0" smtClean="0">
                          <a:solidFill>
                            <a:srgbClr val="000000"/>
                          </a:solidFill>
                          <a:effectLst/>
                          <a:latin typeface="+mn-lt"/>
                          <a:ea typeface="Times New Roman"/>
                          <a:cs typeface="Calibri"/>
                        </a:rPr>
                        <a:t>16 991 634</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b="1" dirty="0" smtClean="0">
                          <a:solidFill>
                            <a:srgbClr val="000000"/>
                          </a:solidFill>
                          <a:effectLst/>
                          <a:latin typeface="+mn-lt"/>
                          <a:ea typeface="Times New Roman"/>
                          <a:cs typeface="Calibri"/>
                        </a:rPr>
                        <a:t>348 991</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GB" sz="1600" b="1" dirty="0" smtClean="0">
                          <a:solidFill>
                            <a:srgbClr val="000000"/>
                          </a:solidFill>
                          <a:effectLst/>
                          <a:latin typeface="+mn-lt"/>
                          <a:ea typeface="Times New Roman"/>
                          <a:cs typeface="Calibri"/>
                        </a:rPr>
                        <a:t>2.10%</a:t>
                      </a:r>
                      <a:endParaRPr lang="en-US" sz="1600" dirty="0">
                        <a:effectLst/>
                        <a:latin typeface="+mn-lt"/>
                        <a:ea typeface="Times New Roman"/>
                      </a:endParaRPr>
                    </a:p>
                  </a:txBody>
                  <a:tcPr marL="74295" marR="7429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Text Placeholder 3"/>
          <p:cNvSpPr>
            <a:spLocks noGrp="1"/>
          </p:cNvSpPr>
          <p:nvPr>
            <p:ph type="body" sz="half" idx="2"/>
          </p:nvPr>
        </p:nvSpPr>
        <p:spPr>
          <a:xfrm>
            <a:off x="416496" y="1700808"/>
            <a:ext cx="8915400" cy="563563"/>
          </a:xfrm>
        </p:spPr>
        <p:txBody>
          <a:bodyPr>
            <a:normAutofit/>
          </a:bodyPr>
          <a:lstStyle/>
          <a:p>
            <a:pPr algn="ctr"/>
            <a:r>
              <a:rPr lang="en-GB" sz="2400" b="1" dirty="0" smtClean="0">
                <a:latin typeface="Arial Black" pitchFamily="34" charset="0"/>
                <a:cs typeface="Arial" pitchFamily="34" charset="0"/>
              </a:rPr>
              <a:t>2014/15 vs. 2015/16</a:t>
            </a:r>
            <a:endParaRPr lang="en-US" sz="2400" b="1" dirty="0">
              <a:latin typeface="Arial Black" pitchFamily="34" charset="0"/>
              <a:cs typeface="Arial" pitchFamily="34" charset="0"/>
            </a:endParaRPr>
          </a:p>
        </p:txBody>
      </p:sp>
      <p:sp>
        <p:nvSpPr>
          <p:cNvPr id="6" name="Slide Number Placeholder 2"/>
          <p:cNvSpPr>
            <a:spLocks noGrp="1"/>
          </p:cNvSpPr>
          <p:nvPr>
            <p:ph type="sldNum" sz="quarter" idx="10"/>
          </p:nvPr>
        </p:nvSpPr>
        <p:spPr>
          <a:xfrm>
            <a:off x="9201150" y="6381750"/>
            <a:ext cx="70485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15</a:t>
            </a:r>
          </a:p>
        </p:txBody>
      </p:sp>
    </p:spTree>
    <p:extLst>
      <p:ext uri="{BB962C8B-B14F-4D97-AF65-F5344CB8AC3E}">
        <p14:creationId xmlns:p14="http://schemas.microsoft.com/office/powerpoint/2010/main" xmlns="" val="27954652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4" y="260648"/>
            <a:ext cx="7660803" cy="1143000"/>
          </a:xfrm>
        </p:spPr>
        <p:txBody>
          <a:bodyPr>
            <a:normAutofit/>
          </a:bodyPr>
          <a:lstStyle/>
          <a:p>
            <a:pPr>
              <a:defRPr/>
            </a:pPr>
            <a:r>
              <a:rPr lang="en-US" altLang="en-US" sz="3200" dirty="0">
                <a:latin typeface="Arial Black" pitchFamily="34" charset="0"/>
                <a:cs typeface="Arial" pitchFamily="34" charset="0"/>
              </a:rPr>
              <a:t>P2: Benefits Administration and Support: Social </a:t>
            </a:r>
            <a:r>
              <a:rPr lang="en-US" altLang="en-US" sz="3200" dirty="0" smtClean="0">
                <a:latin typeface="Arial Black" pitchFamily="34" charset="0"/>
                <a:cs typeface="Arial" pitchFamily="34" charset="0"/>
              </a:rPr>
              <a:t>Relief of Distress</a:t>
            </a:r>
            <a:endParaRPr lang="en-GB"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77273109"/>
              </p:ext>
            </p:extLst>
          </p:nvPr>
        </p:nvGraphicFramePr>
        <p:xfrm>
          <a:off x="113407" y="1585088"/>
          <a:ext cx="9693796" cy="5083007"/>
        </p:xfrm>
        <a:graphic>
          <a:graphicData uri="http://schemas.openxmlformats.org/drawingml/2006/table">
            <a:tbl>
              <a:tblPr firstRow="1" bandRow="1">
                <a:tableStyleId>{5940675A-B579-460E-94D1-54222C63F5DA}</a:tableStyleId>
              </a:tblPr>
              <a:tblGrid>
                <a:gridCol w="1536530"/>
                <a:gridCol w="8157266"/>
              </a:tblGrid>
              <a:tr h="343632">
                <a:tc>
                  <a:txBody>
                    <a:bodyPr/>
                    <a:lstStyle/>
                    <a:p>
                      <a:pPr algn="just">
                        <a:spcBef>
                          <a:spcPts val="600"/>
                        </a:spcBef>
                        <a:spcAft>
                          <a:spcPts val="0"/>
                        </a:spcAft>
                      </a:pPr>
                      <a:r>
                        <a:rPr lang="en-US" sz="1800" b="1" dirty="0" smtClean="0">
                          <a:latin typeface="Arial" pitchFamily="34" charset="0"/>
                          <a:cs typeface="Arial" pitchFamily="34" charset="0"/>
                        </a:rPr>
                        <a:t>Objective</a:t>
                      </a:r>
                      <a:endParaRPr lang="en-GB" sz="1800" b="1" dirty="0">
                        <a:latin typeface="Arial" pitchFamily="34" charset="0"/>
                        <a:cs typeface="Arial" pitchFamily="34" charset="0"/>
                      </a:endParaRPr>
                    </a:p>
                  </a:txBody>
                  <a:tcPr marT="45702" marB="45702">
                    <a:solidFill>
                      <a:srgbClr val="FFC000"/>
                    </a:solidFill>
                  </a:tcPr>
                </a:tc>
                <a:tc>
                  <a:txBody>
                    <a:bodyPr/>
                    <a:lstStyle/>
                    <a:p>
                      <a:pPr marL="0" indent="0" algn="just">
                        <a:spcBef>
                          <a:spcPts val="600"/>
                        </a:spcBef>
                        <a:spcAft>
                          <a:spcPts val="0"/>
                        </a:spcAft>
                        <a:buFont typeface="Arial" pitchFamily="34" charset="0"/>
                        <a:buNone/>
                      </a:pPr>
                      <a:r>
                        <a:rPr lang="en-US" sz="1800" b="1" dirty="0" smtClean="0">
                          <a:latin typeface="Arial" pitchFamily="34" charset="0"/>
                          <a:cs typeface="Arial" pitchFamily="34" charset="0"/>
                        </a:rPr>
                        <a:t>Provide Social Relief of Distress to families</a:t>
                      </a:r>
                      <a:r>
                        <a:rPr lang="en-US" sz="1800" b="1" baseline="0" dirty="0" smtClean="0">
                          <a:latin typeface="Arial" pitchFamily="34" charset="0"/>
                          <a:cs typeface="Arial" pitchFamily="34" charset="0"/>
                        </a:rPr>
                        <a:t> experiencing hardship</a:t>
                      </a:r>
                      <a:endParaRPr lang="en-US" sz="1800" b="1" dirty="0" smtClean="0">
                        <a:latin typeface="Arial" pitchFamily="34" charset="0"/>
                        <a:cs typeface="Arial" pitchFamily="34" charset="0"/>
                      </a:endParaRPr>
                    </a:p>
                  </a:txBody>
                  <a:tcPr marT="45702" marB="45702">
                    <a:solidFill>
                      <a:srgbClr val="FFC000"/>
                    </a:solidFill>
                  </a:tcPr>
                </a:tc>
              </a:tr>
              <a:tr h="601381">
                <a:tc>
                  <a:txBody>
                    <a:bodyPr/>
                    <a:lstStyle/>
                    <a:p>
                      <a:pPr>
                        <a:spcBef>
                          <a:spcPts val="600"/>
                        </a:spcBef>
                        <a:spcAft>
                          <a:spcPts val="0"/>
                        </a:spcAft>
                      </a:pPr>
                      <a:r>
                        <a:rPr lang="en-US" sz="1800" b="1" dirty="0" smtClean="0">
                          <a:latin typeface="Arial" pitchFamily="34" charset="0"/>
                          <a:cs typeface="Arial" pitchFamily="34" charset="0"/>
                        </a:rPr>
                        <a:t>Planned</a:t>
                      </a:r>
                      <a:r>
                        <a:rPr lang="en-US" sz="1800" b="1" baseline="0" dirty="0" smtClean="0">
                          <a:latin typeface="Arial" pitchFamily="34" charset="0"/>
                          <a:cs typeface="Arial" pitchFamily="34" charset="0"/>
                        </a:rPr>
                        <a:t> Targets</a:t>
                      </a:r>
                      <a:endParaRPr lang="en-GB" sz="1800" b="1" dirty="0">
                        <a:latin typeface="Arial" pitchFamily="34" charset="0"/>
                        <a:cs typeface="Arial" pitchFamily="34" charset="0"/>
                      </a:endParaRPr>
                    </a:p>
                  </a:txBody>
                  <a:tcPr marT="45702" marB="45702">
                    <a:solidFill>
                      <a:srgbClr val="FFC000"/>
                    </a:solidFill>
                  </a:tcPr>
                </a:tc>
                <a:tc>
                  <a:txBody>
                    <a:bodyPr/>
                    <a:lstStyle/>
                    <a:p>
                      <a:pPr marL="0" marR="0" indent="0" algn="just" defTabSz="914400" rtl="0" eaLnBrk="1" fontAlgn="auto" latinLnBrk="0" hangingPunct="1">
                        <a:lnSpc>
                          <a:spcPct val="100000"/>
                        </a:lnSpc>
                        <a:spcBef>
                          <a:spcPts val="600"/>
                        </a:spcBef>
                        <a:spcAft>
                          <a:spcPts val="0"/>
                        </a:spcAft>
                        <a:buClrTx/>
                        <a:buSzTx/>
                        <a:buFont typeface="Arial" pitchFamily="34" charset="0"/>
                        <a:buNone/>
                        <a:tabLst/>
                        <a:defRPr/>
                      </a:pPr>
                      <a:r>
                        <a:rPr lang="en-GB" sz="1800" b="1" dirty="0" smtClean="0">
                          <a:latin typeface="Arial" pitchFamily="34" charset="0"/>
                          <a:cs typeface="Arial" pitchFamily="34" charset="0"/>
                        </a:rPr>
                        <a:t>Achieved</a:t>
                      </a:r>
                    </a:p>
                    <a:p>
                      <a:pPr marL="0" marR="0" indent="0" algn="just" defTabSz="914400" rtl="0" eaLnBrk="1" fontAlgn="auto" latinLnBrk="0" hangingPunct="1">
                        <a:lnSpc>
                          <a:spcPct val="100000"/>
                        </a:lnSpc>
                        <a:spcBef>
                          <a:spcPts val="600"/>
                        </a:spcBef>
                        <a:spcAft>
                          <a:spcPts val="0"/>
                        </a:spcAft>
                        <a:buClrTx/>
                        <a:buSzTx/>
                        <a:buFont typeface="Arial" pitchFamily="34" charset="0"/>
                        <a:buNone/>
                        <a:tabLst/>
                        <a:defRPr/>
                      </a:pPr>
                      <a:endParaRPr lang="en-US" sz="1800" b="1" dirty="0" smtClean="0">
                        <a:latin typeface="Arial" pitchFamily="34" charset="0"/>
                        <a:cs typeface="Arial" pitchFamily="34" charset="0"/>
                      </a:endParaRPr>
                    </a:p>
                  </a:txBody>
                  <a:tcPr marT="45702" marB="45702">
                    <a:solidFill>
                      <a:srgbClr val="FFC000"/>
                    </a:solidFill>
                  </a:tcPr>
                </a:tc>
              </a:tr>
              <a:tr h="1890128">
                <a:tc rowSpan="2">
                  <a:txBody>
                    <a:bodyPr/>
                    <a:lstStyle/>
                    <a:p>
                      <a:pPr marL="0" marR="0" indent="0" algn="just" defTabSz="914400" rtl="0" eaLnBrk="1" fontAlgn="auto" latinLnBrk="0" hangingPunct="1">
                        <a:lnSpc>
                          <a:spcPct val="100000"/>
                        </a:lnSpc>
                        <a:spcBef>
                          <a:spcPts val="600"/>
                        </a:spcBef>
                        <a:spcAft>
                          <a:spcPts val="0"/>
                        </a:spcAft>
                        <a:buClrTx/>
                        <a:buSzTx/>
                        <a:buFontTx/>
                        <a:buNone/>
                        <a:tabLst/>
                        <a:defRPr/>
                      </a:pPr>
                      <a:r>
                        <a:rPr lang="en-US" sz="1800" b="0" i="0" u="none" strike="noStrike" kern="1200" baseline="0" dirty="0" smtClean="0">
                          <a:solidFill>
                            <a:schemeClr val="tx1"/>
                          </a:solidFill>
                          <a:latin typeface="Arial" pitchFamily="34" charset="0"/>
                          <a:ea typeface="+mn-ea"/>
                          <a:cs typeface="Arial" pitchFamily="34" charset="0"/>
                        </a:rPr>
                        <a:t>400 000 </a:t>
                      </a:r>
                      <a:r>
                        <a:rPr lang="en-ZA" sz="1800" dirty="0" smtClean="0">
                          <a:solidFill>
                            <a:schemeClr val="tx1"/>
                          </a:solidFill>
                          <a:effectLst/>
                          <a:latin typeface="Arial" pitchFamily="34" charset="0"/>
                          <a:cs typeface="Arial" pitchFamily="34" charset="0"/>
                        </a:rPr>
                        <a:t>SRD applications awarded </a:t>
                      </a:r>
                      <a:endParaRPr lang="en-US" sz="1800" dirty="0" smtClean="0">
                        <a:latin typeface="Arial" pitchFamily="34" charset="0"/>
                        <a:cs typeface="Arial" pitchFamily="34" charset="0"/>
                      </a:endParaRPr>
                    </a:p>
                    <a:p>
                      <a:pPr algn="just">
                        <a:spcBef>
                          <a:spcPts val="600"/>
                        </a:spcBef>
                        <a:spcAft>
                          <a:spcPts val="0"/>
                        </a:spcAft>
                      </a:pPr>
                      <a:endParaRPr lang="en-GB" sz="1800" b="1" dirty="0">
                        <a:latin typeface="Arial" pitchFamily="34" charset="0"/>
                        <a:cs typeface="Arial" pitchFamily="34" charset="0"/>
                      </a:endParaRPr>
                    </a:p>
                  </a:txBody>
                  <a:tcPr marT="45702" marB="45702">
                    <a:solidFill>
                      <a:schemeClr val="bg1"/>
                    </a:solidFill>
                  </a:tcPr>
                </a:tc>
                <a:tc>
                  <a:txBody>
                    <a:bodyPr/>
                    <a:lstStyle/>
                    <a:p>
                      <a:pPr marL="285750" marR="0" lvl="1" indent="-285750" algn="just" defTabSz="914400" rtl="0" eaLnBrk="1" fontAlgn="auto" latinLnBrk="0" hangingPunct="1">
                        <a:lnSpc>
                          <a:spcPct val="100000"/>
                        </a:lnSpc>
                        <a:spcBef>
                          <a:spcPts val="600"/>
                        </a:spcBef>
                        <a:spcAft>
                          <a:spcPts val="0"/>
                        </a:spcAft>
                        <a:buClrTx/>
                        <a:buSzTx/>
                        <a:buFont typeface="Arial" pitchFamily="34" charset="0"/>
                        <a:buChar char="•"/>
                        <a:tabLst/>
                        <a:defRPr/>
                      </a:pPr>
                      <a:r>
                        <a:rPr lang="en-US" sz="1800" b="0" i="0" u="none" strike="noStrike" kern="1200" baseline="0" dirty="0" smtClean="0">
                          <a:solidFill>
                            <a:schemeClr val="tx1"/>
                          </a:solidFill>
                          <a:latin typeface="Arial" pitchFamily="34" charset="0"/>
                          <a:ea typeface="+mn-ea"/>
                          <a:cs typeface="Arial" pitchFamily="34" charset="0"/>
                        </a:rPr>
                        <a:t>479 238 </a:t>
                      </a:r>
                      <a:r>
                        <a:rPr lang="en-GB" sz="1800" kern="1200" dirty="0" smtClean="0">
                          <a:solidFill>
                            <a:schemeClr val="tx1"/>
                          </a:solidFill>
                          <a:effectLst/>
                          <a:latin typeface="Arial" pitchFamily="34" charset="0"/>
                          <a:ea typeface="+mn-ea"/>
                          <a:cs typeface="Arial" pitchFamily="34" charset="0"/>
                        </a:rPr>
                        <a:t>SRD applications were awarded representing </a:t>
                      </a:r>
                      <a:r>
                        <a:rPr lang="en-GB" sz="1800" b="1" i="1" kern="1200" dirty="0" smtClean="0">
                          <a:solidFill>
                            <a:schemeClr val="tx1"/>
                          </a:solidFill>
                          <a:effectLst/>
                          <a:latin typeface="Arial" pitchFamily="34" charset="0"/>
                          <a:ea typeface="+mn-ea"/>
                          <a:cs typeface="Arial" pitchFamily="34" charset="0"/>
                        </a:rPr>
                        <a:t>121% over achievement</a:t>
                      </a:r>
                      <a:r>
                        <a:rPr lang="en-GB" sz="1800" kern="1200" dirty="0" smtClean="0">
                          <a:solidFill>
                            <a:schemeClr val="tx1"/>
                          </a:solidFill>
                          <a:effectLst/>
                          <a:latin typeface="Arial" pitchFamily="34" charset="0"/>
                          <a:ea typeface="+mn-ea"/>
                          <a:cs typeface="Arial" pitchFamily="34" charset="0"/>
                        </a:rPr>
                        <a:t>. The</a:t>
                      </a:r>
                      <a:r>
                        <a:rPr lang="en-GB" sz="1800" kern="1200" baseline="0" dirty="0" smtClean="0">
                          <a:solidFill>
                            <a:schemeClr val="tx1"/>
                          </a:solidFill>
                          <a:effectLst/>
                          <a:latin typeface="Arial" pitchFamily="34" charset="0"/>
                          <a:ea typeface="+mn-ea"/>
                          <a:cs typeface="Arial" pitchFamily="34" charset="0"/>
                        </a:rPr>
                        <a:t> awards were in various forms, namely</a:t>
                      </a:r>
                    </a:p>
                    <a:p>
                      <a:pPr marL="8001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dirty="0" smtClean="0">
                          <a:solidFill>
                            <a:schemeClr val="tx1"/>
                          </a:solidFill>
                          <a:effectLst/>
                          <a:latin typeface="Arial" pitchFamily="34" charset="0"/>
                          <a:cs typeface="Arial" pitchFamily="34" charset="0"/>
                        </a:rPr>
                        <a:t>Cash  –        </a:t>
                      </a:r>
                      <a:r>
                        <a:rPr lang="en-US" sz="1800" b="0" i="0" u="none" strike="noStrike" kern="1200" baseline="0" dirty="0" smtClean="0">
                          <a:solidFill>
                            <a:schemeClr val="tx1"/>
                          </a:solidFill>
                          <a:latin typeface="Arial" pitchFamily="34" charset="0"/>
                          <a:ea typeface="+mn-ea"/>
                          <a:cs typeface="Arial" pitchFamily="34" charset="0"/>
                        </a:rPr>
                        <a:t>8 897</a:t>
                      </a:r>
                      <a:endParaRPr lang="en-US" sz="1800" b="0" dirty="0" smtClean="0">
                        <a:solidFill>
                          <a:schemeClr val="tx1"/>
                        </a:solidFill>
                        <a:effectLst/>
                        <a:latin typeface="Arial" pitchFamily="34" charset="0"/>
                        <a:cs typeface="Arial" pitchFamily="34" charset="0"/>
                      </a:endParaRPr>
                    </a:p>
                    <a:p>
                      <a:pPr marL="8001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dirty="0" smtClean="0">
                          <a:solidFill>
                            <a:schemeClr val="tx1"/>
                          </a:solidFill>
                          <a:effectLst/>
                          <a:latin typeface="Arial" pitchFamily="34" charset="0"/>
                          <a:cs typeface="Arial" pitchFamily="34" charset="0"/>
                        </a:rPr>
                        <a:t>Food</a:t>
                      </a:r>
                      <a:r>
                        <a:rPr lang="en-US" sz="1800" b="0" baseline="0" dirty="0" smtClean="0">
                          <a:solidFill>
                            <a:schemeClr val="tx1"/>
                          </a:solidFill>
                          <a:effectLst/>
                          <a:latin typeface="Arial" pitchFamily="34" charset="0"/>
                          <a:cs typeface="Arial" pitchFamily="34" charset="0"/>
                        </a:rPr>
                        <a:t> parcels – </a:t>
                      </a:r>
                      <a:r>
                        <a:rPr lang="en-US" sz="1800" b="0" i="0" u="none" strike="noStrike" kern="1200" baseline="0" dirty="0" smtClean="0">
                          <a:solidFill>
                            <a:schemeClr val="tx1"/>
                          </a:solidFill>
                          <a:latin typeface="Arial" pitchFamily="34" charset="0"/>
                          <a:ea typeface="+mn-ea"/>
                          <a:cs typeface="Arial" pitchFamily="34" charset="0"/>
                        </a:rPr>
                        <a:t>171 120</a:t>
                      </a:r>
                      <a:endParaRPr lang="en-US" sz="1800" b="0" baseline="0" dirty="0" smtClean="0">
                        <a:solidFill>
                          <a:schemeClr val="tx1"/>
                        </a:solidFill>
                        <a:effectLst/>
                        <a:latin typeface="Arial" pitchFamily="34" charset="0"/>
                        <a:cs typeface="Arial" pitchFamily="34" charset="0"/>
                      </a:endParaRPr>
                    </a:p>
                    <a:p>
                      <a:pPr marL="8001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baseline="0" dirty="0" smtClean="0">
                          <a:solidFill>
                            <a:schemeClr val="tx1"/>
                          </a:solidFill>
                          <a:effectLst/>
                          <a:latin typeface="Arial" pitchFamily="34" charset="0"/>
                          <a:cs typeface="Arial" pitchFamily="34" charset="0"/>
                        </a:rPr>
                        <a:t>Vouchers –       </a:t>
                      </a:r>
                      <a:r>
                        <a:rPr lang="en-US" sz="1800" b="0" i="0" u="none" strike="noStrike" kern="1200" baseline="0" dirty="0" smtClean="0">
                          <a:solidFill>
                            <a:schemeClr val="tx1"/>
                          </a:solidFill>
                          <a:latin typeface="Arial" pitchFamily="34" charset="0"/>
                          <a:ea typeface="+mn-ea"/>
                          <a:cs typeface="Arial" pitchFamily="34" charset="0"/>
                        </a:rPr>
                        <a:t>156 142</a:t>
                      </a:r>
                    </a:p>
                    <a:p>
                      <a:pPr marL="8001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kern="1200" baseline="0" dirty="0" smtClean="0">
                          <a:solidFill>
                            <a:schemeClr val="tx1"/>
                          </a:solidFill>
                          <a:latin typeface="Arial" pitchFamily="34" charset="0"/>
                          <a:ea typeface="+mn-ea"/>
                          <a:cs typeface="Arial" pitchFamily="34" charset="0"/>
                        </a:rPr>
                        <a:t>School uniform - 30 610</a:t>
                      </a:r>
                    </a:p>
                    <a:p>
                      <a:pPr marL="800100" marR="0" lvl="2"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baseline="0" dirty="0" smtClean="0">
                          <a:solidFill>
                            <a:schemeClr val="tx1"/>
                          </a:solidFill>
                          <a:effectLst/>
                          <a:latin typeface="Arial" pitchFamily="34" charset="0"/>
                          <a:cs typeface="Arial" pitchFamily="34" charset="0"/>
                        </a:rPr>
                        <a:t>Other –             </a:t>
                      </a:r>
                      <a:r>
                        <a:rPr lang="en-US" sz="1800" b="0" i="0" u="none" strike="noStrike" kern="1200" baseline="0" dirty="0" smtClean="0">
                          <a:solidFill>
                            <a:schemeClr val="tx1"/>
                          </a:solidFill>
                          <a:latin typeface="Arial" pitchFamily="34" charset="0"/>
                          <a:ea typeface="+mn-ea"/>
                          <a:cs typeface="Arial" pitchFamily="34" charset="0"/>
                        </a:rPr>
                        <a:t>112 469</a:t>
                      </a:r>
                    </a:p>
                  </a:txBody>
                  <a:tcPr marT="45702" marB="45702">
                    <a:solidFill>
                      <a:schemeClr val="bg1"/>
                    </a:solidFill>
                  </a:tcPr>
                </a:tc>
              </a:tr>
              <a:tr h="1989395">
                <a:tc vMerge="1">
                  <a:txBody>
                    <a:bodyPr/>
                    <a:lstStyle/>
                    <a:p>
                      <a:pPr algn="just">
                        <a:spcBef>
                          <a:spcPts val="600"/>
                        </a:spcBef>
                        <a:spcAft>
                          <a:spcPts val="0"/>
                        </a:spcAft>
                      </a:pPr>
                      <a:endParaRPr lang="en-GB" sz="1800" b="1" dirty="0">
                        <a:latin typeface="Arial" pitchFamily="34" charset="0"/>
                        <a:cs typeface="Arial" pitchFamily="34" charset="0"/>
                      </a:endParaRPr>
                    </a:p>
                  </a:txBody>
                  <a:tcPr marT="45702" marB="45702">
                    <a:solidFill>
                      <a:schemeClr val="bg1"/>
                    </a:solidFill>
                  </a:tcPr>
                </a:tc>
                <a:tc>
                  <a:txBody>
                    <a:bodyPr/>
                    <a:lstStyle/>
                    <a:p>
                      <a:pPr marL="0" marR="0" lvl="0"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Arial" pitchFamily="34" charset="0"/>
                          <a:ea typeface="+mn-ea"/>
                          <a:cs typeface="Arial" pitchFamily="34" charset="0"/>
                        </a:rPr>
                        <a:t>In addition, 112 469 SRD awards were issued in response to      Disasters.  </a:t>
                      </a:r>
                    </a:p>
                    <a:p>
                      <a:pPr marL="9144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kern="1200" baseline="0" dirty="0" smtClean="0">
                          <a:solidFill>
                            <a:schemeClr val="tx1"/>
                          </a:solidFill>
                          <a:latin typeface="Arial" pitchFamily="34" charset="0"/>
                          <a:ea typeface="+mn-ea"/>
                          <a:cs typeface="Arial" pitchFamily="34" charset="0"/>
                        </a:rPr>
                        <a:t>100 0084 - humanitarian relief (immediate relief)</a:t>
                      </a:r>
                    </a:p>
                    <a:p>
                      <a:pPr marL="9144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kern="1200" baseline="0" dirty="0" smtClean="0">
                          <a:solidFill>
                            <a:schemeClr val="tx1"/>
                          </a:solidFill>
                          <a:latin typeface="Arial" pitchFamily="34" charset="0"/>
                          <a:ea typeface="+mn-ea"/>
                          <a:cs typeface="Arial" pitchFamily="34" charset="0"/>
                        </a:rPr>
                        <a:t>1 922  - food parcels</a:t>
                      </a:r>
                    </a:p>
                    <a:p>
                      <a:pPr marL="9144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kern="1200" baseline="0" dirty="0" smtClean="0">
                          <a:solidFill>
                            <a:schemeClr val="tx1"/>
                          </a:solidFill>
                          <a:latin typeface="Arial" pitchFamily="34" charset="0"/>
                          <a:ea typeface="+mn-ea"/>
                          <a:cs typeface="Arial" pitchFamily="34" charset="0"/>
                        </a:rPr>
                        <a:t>2 781 – food vouchers</a:t>
                      </a:r>
                    </a:p>
                    <a:p>
                      <a:pPr marL="914400" marR="0" lvl="2"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800" b="0" i="0" u="none" strike="noStrike" kern="1200" baseline="0" dirty="0" smtClean="0">
                          <a:solidFill>
                            <a:schemeClr val="tx1"/>
                          </a:solidFill>
                          <a:latin typeface="Arial" pitchFamily="34" charset="0"/>
                          <a:ea typeface="+mn-ea"/>
                          <a:cs typeface="Arial" pitchFamily="34" charset="0"/>
                        </a:rPr>
                        <a:t>Cash  - 7 682</a:t>
                      </a:r>
                    </a:p>
                    <a:p>
                      <a:pPr marL="457200" marR="0" lvl="1" indent="-457200" algn="just"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800" b="0" i="0" u="none" strike="noStrike" kern="1200" baseline="0" dirty="0" smtClean="0">
                          <a:solidFill>
                            <a:schemeClr val="tx1"/>
                          </a:solidFill>
                          <a:latin typeface="Arial" pitchFamily="34" charset="0"/>
                          <a:ea typeface="+mn-ea"/>
                          <a:cs typeface="Arial" pitchFamily="34" charset="0"/>
                        </a:rPr>
                        <a:t>The disaster SRD awards were mainly in the Western Cape </a:t>
                      </a:r>
                      <a:r>
                        <a:rPr lang="en-US" sz="1800" b="1" i="1" u="none" strike="noStrike" kern="1200" baseline="0" dirty="0" smtClean="0">
                          <a:solidFill>
                            <a:schemeClr val="tx1"/>
                          </a:solidFill>
                          <a:latin typeface="Arial" pitchFamily="34" charset="0"/>
                          <a:ea typeface="+mn-ea"/>
                          <a:cs typeface="Arial" pitchFamily="34" charset="0"/>
                        </a:rPr>
                        <a:t>(103 242)</a:t>
                      </a:r>
                    </a:p>
                  </a:txBody>
                  <a:tcPr marT="45702" marB="45702">
                    <a:solidFill>
                      <a:schemeClr val="bg1"/>
                    </a:solidFill>
                  </a:tcPr>
                </a:tc>
              </a:tr>
            </a:tbl>
          </a:graphicData>
        </a:graphic>
      </p:graphicFrame>
      <p:sp>
        <p:nvSpPr>
          <p:cNvPr id="25617" name="Slide Number Placeholder 2"/>
          <p:cNvSpPr>
            <a:spLocks noGrp="1"/>
          </p:cNvSpPr>
          <p:nvPr>
            <p:ph type="sldNum" sz="quarter" idx="10"/>
          </p:nvPr>
        </p:nvSpPr>
        <p:spPr>
          <a:xfrm>
            <a:off x="9201150" y="6381750"/>
            <a:ext cx="70485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EA20A8-7F5C-4461-A69A-E1B5F3130326}" type="slidenum">
              <a:rPr lang="en-US" altLang="en-US" sz="1400" smtClean="0"/>
              <a:pPr>
                <a:spcBef>
                  <a:spcPct val="0"/>
                </a:spcBef>
                <a:buFontTx/>
                <a:buNone/>
              </a:pPr>
              <a:t>29</a:t>
            </a:fld>
            <a:endParaRPr lang="en-US" altLang="en-US" sz="1400" dirty="0" smtClean="0"/>
          </a:p>
        </p:txBody>
      </p:sp>
    </p:spTree>
    <p:extLst>
      <p:ext uri="{BB962C8B-B14F-4D97-AF65-F5344CB8AC3E}">
        <p14:creationId xmlns:p14="http://schemas.microsoft.com/office/powerpoint/2010/main" xmlns="" val="39920442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16496" y="908720"/>
            <a:ext cx="7913688" cy="1143000"/>
          </a:xfrm>
        </p:spPr>
        <p:txBody>
          <a:bodyPr>
            <a:normAutofit/>
          </a:bodyPr>
          <a:lstStyle/>
          <a:p>
            <a:r>
              <a:rPr lang="en-US" altLang="en-US" sz="3200" b="1" dirty="0" smtClean="0">
                <a:latin typeface="Arial Black" pitchFamily="34" charset="0"/>
                <a:cs typeface="Arial" pitchFamily="34" charset="0"/>
              </a:rPr>
              <a:t>Presentation Outline</a:t>
            </a:r>
            <a:endParaRPr lang="en-GB" altLang="en-US" sz="3200" b="1" dirty="0" smtClean="0">
              <a:latin typeface="Arial Black" pitchFamily="34" charset="0"/>
              <a:cs typeface="Arial" pitchFamily="34" charset="0"/>
            </a:endParaRPr>
          </a:p>
        </p:txBody>
      </p:sp>
      <p:sp>
        <p:nvSpPr>
          <p:cNvPr id="9219" name="Content Placeholder 2"/>
          <p:cNvSpPr>
            <a:spLocks noGrp="1"/>
          </p:cNvSpPr>
          <p:nvPr>
            <p:ph idx="1"/>
          </p:nvPr>
        </p:nvSpPr>
        <p:spPr>
          <a:xfrm>
            <a:off x="416496" y="1960835"/>
            <a:ext cx="8915400" cy="4708525"/>
          </a:xfrm>
        </p:spPr>
        <p:txBody>
          <a:bodyPr>
            <a:normAutofit/>
          </a:bodyPr>
          <a:lstStyle/>
          <a:p>
            <a:pPr>
              <a:spcAft>
                <a:spcPts val="2400"/>
              </a:spcAft>
            </a:pPr>
            <a:r>
              <a:rPr lang="en-US" altLang="en-US" dirty="0" smtClean="0"/>
              <a:t>Overview</a:t>
            </a:r>
          </a:p>
          <a:p>
            <a:pPr marL="342900" lvl="1" indent="-342900">
              <a:spcAft>
                <a:spcPts val="2400"/>
              </a:spcAft>
              <a:buFontTx/>
              <a:buChar char="•"/>
            </a:pPr>
            <a:r>
              <a:rPr lang="en-US" altLang="en-US" dirty="0" smtClean="0"/>
              <a:t>Programme Performance Information - Achievements against 2</a:t>
            </a:r>
            <a:r>
              <a:rPr lang="en-GB" altLang="en-US" dirty="0" smtClean="0"/>
              <a:t>015/16</a:t>
            </a:r>
            <a:r>
              <a:rPr lang="en-US" altLang="en-US" dirty="0" smtClean="0"/>
              <a:t> Strategic Priorities;</a:t>
            </a:r>
          </a:p>
          <a:p>
            <a:pPr marL="342900" lvl="1" indent="-342900">
              <a:spcAft>
                <a:spcPts val="2400"/>
              </a:spcAft>
              <a:buFontTx/>
              <a:buChar char="•"/>
            </a:pPr>
            <a:r>
              <a:rPr lang="en-US" altLang="en-US" dirty="0" smtClean="0"/>
              <a:t>Budget and Expenditure;</a:t>
            </a:r>
            <a:endParaRPr lang="en-GB" altLang="en-US" dirty="0" smtClean="0"/>
          </a:p>
          <a:p>
            <a:pPr marL="342900" lvl="1" indent="-342900">
              <a:spcAft>
                <a:spcPts val="2400"/>
              </a:spcAft>
              <a:buFontTx/>
              <a:buChar char="•"/>
            </a:pPr>
            <a:r>
              <a:rPr lang="en-US" altLang="en-US" dirty="0" smtClean="0"/>
              <a:t>Summary of Audit Outcomes; </a:t>
            </a:r>
            <a:r>
              <a:rPr lang="en-GB" altLang="en-US" dirty="0" smtClean="0"/>
              <a:t>and</a:t>
            </a:r>
            <a:r>
              <a:rPr lang="en-US" altLang="en-US" dirty="0" smtClean="0"/>
              <a:t> </a:t>
            </a:r>
          </a:p>
          <a:p>
            <a:pPr marL="342900" lvl="1" indent="-342900">
              <a:spcAft>
                <a:spcPts val="2400"/>
              </a:spcAft>
              <a:buFontTx/>
              <a:buChar char="•"/>
            </a:pPr>
            <a:r>
              <a:rPr lang="en-US" altLang="en-US" dirty="0" smtClean="0"/>
              <a:t>Recommendations.</a:t>
            </a:r>
            <a:endParaRPr lang="en-GB" altLang="en-US" dirty="0" smtClean="0"/>
          </a:p>
        </p:txBody>
      </p:sp>
      <p:sp>
        <p:nvSpPr>
          <p:cNvPr id="9220" name="Slide Number Placeholder 3"/>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B2025BF-8B88-428C-B30C-89BCF1FE49D2}" type="slidenum">
              <a:rPr lang="en-US" altLang="en-US" sz="1400" smtClean="0"/>
              <a:pPr>
                <a:spcBef>
                  <a:spcPct val="0"/>
                </a:spcBef>
                <a:buFontTx/>
                <a:buNone/>
              </a:pPr>
              <a:t>3</a:t>
            </a:fld>
            <a:endParaRPr lang="en-US" altLang="en-US" sz="1400" smtClean="0"/>
          </a:p>
        </p:txBody>
      </p:sp>
    </p:spTree>
    <p:extLst>
      <p:ext uri="{BB962C8B-B14F-4D97-AF65-F5344CB8AC3E}">
        <p14:creationId xmlns:p14="http://schemas.microsoft.com/office/powerpoint/2010/main" xmlns="" val="639624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472" y="188640"/>
            <a:ext cx="8928992" cy="1143000"/>
          </a:xfrm>
        </p:spPr>
        <p:txBody>
          <a:bodyPr>
            <a:normAutofit/>
          </a:bodyPr>
          <a:lstStyle/>
          <a:p>
            <a:pPr>
              <a:defRPr/>
            </a:pPr>
            <a:r>
              <a:rPr lang="en-US" altLang="en-US" sz="3200" dirty="0" smtClean="0">
                <a:latin typeface="Arial Black" pitchFamily="34" charset="0"/>
                <a:cs typeface="Arial" pitchFamily="34" charset="0"/>
              </a:rPr>
              <a:t>Benefits </a:t>
            </a:r>
            <a:r>
              <a:rPr lang="en-US" altLang="en-US" sz="3200" dirty="0">
                <a:latin typeface="Arial Black" pitchFamily="34" charset="0"/>
                <a:cs typeface="Arial" pitchFamily="34" charset="0"/>
              </a:rPr>
              <a:t>Administration and Support: Social Assistance </a:t>
            </a:r>
            <a:r>
              <a:rPr lang="en-US" altLang="en-US" sz="3200" dirty="0" smtClean="0">
                <a:latin typeface="Arial Black" pitchFamily="34" charset="0"/>
                <a:cs typeface="Arial" pitchFamily="34" charset="0"/>
              </a:rPr>
              <a:t>operations</a:t>
            </a:r>
            <a:endParaRPr lang="en-GB" sz="3200" b="1" dirty="0">
              <a:cs typeface="Arial"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428623735"/>
              </p:ext>
            </p:extLst>
          </p:nvPr>
        </p:nvGraphicFramePr>
        <p:xfrm>
          <a:off x="200472" y="1700808"/>
          <a:ext cx="9432925" cy="4330782"/>
        </p:xfrm>
        <a:graphic>
          <a:graphicData uri="http://schemas.openxmlformats.org/drawingml/2006/table">
            <a:tbl>
              <a:tblPr firstRow="1" bandRow="1">
                <a:tableStyleId>{5940675A-B579-460E-94D1-54222C63F5DA}</a:tableStyleId>
              </a:tblPr>
              <a:tblGrid>
                <a:gridCol w="2401589"/>
                <a:gridCol w="7031336"/>
              </a:tblGrid>
              <a:tr h="932915">
                <a:tc gridSpan="2">
                  <a:txBody>
                    <a:bodyPr/>
                    <a:lstStyle/>
                    <a:p>
                      <a:pPr algn="just">
                        <a:spcBef>
                          <a:spcPts val="600"/>
                        </a:spcBef>
                        <a:spcAft>
                          <a:spcPts val="600"/>
                        </a:spcAft>
                      </a:pPr>
                      <a:r>
                        <a:rPr lang="en-US" sz="2000" b="1" dirty="0" smtClean="0">
                          <a:latin typeface="+mn-lt"/>
                          <a:cs typeface="Arial" pitchFamily="34" charset="0"/>
                        </a:rPr>
                        <a:t>Objective: </a:t>
                      </a:r>
                      <a:r>
                        <a:rPr lang="en-GB" sz="2000" b="1" dirty="0" smtClean="0">
                          <a:effectLst/>
                          <a:latin typeface="+mn-lt"/>
                          <a:cs typeface="Arial" pitchFamily="34" charset="0"/>
                        </a:rPr>
                        <a:t>Reduction of  inclusion and exclusion errors in the social assistance programme</a:t>
                      </a:r>
                      <a:endParaRPr lang="en-GB" sz="2000" b="1" dirty="0">
                        <a:effectLst/>
                        <a:latin typeface="+mn-lt"/>
                        <a:ea typeface="Calibri"/>
                        <a:cs typeface="Arial" pitchFamily="34" charset="0"/>
                      </a:endParaRPr>
                    </a:p>
                  </a:txBody>
                  <a:tcPr marL="91439" marR="91439" marT="45731" marB="45731">
                    <a:solidFill>
                      <a:srgbClr val="FFC000"/>
                    </a:solidFill>
                  </a:tcPr>
                </a:tc>
                <a:tc hMerge="1">
                  <a:txBody>
                    <a:bodyPr/>
                    <a:lstStyle/>
                    <a:p>
                      <a:pPr marL="0" marR="0">
                        <a:lnSpc>
                          <a:spcPct val="115000"/>
                        </a:lnSpc>
                        <a:spcBef>
                          <a:spcPts val="600"/>
                        </a:spcBef>
                        <a:spcAft>
                          <a:spcPts val="600"/>
                        </a:spcAft>
                      </a:pPr>
                      <a:endParaRPr lang="en-GB" sz="2000" b="1" dirty="0">
                        <a:effectLst/>
                        <a:latin typeface="+mn-lt"/>
                        <a:ea typeface="Calibri"/>
                        <a:cs typeface="Arial" pitchFamily="34" charset="0"/>
                      </a:endParaRPr>
                    </a:p>
                  </a:txBody>
                  <a:tcPr marL="91439" marR="91439" marT="45731" marB="45731">
                    <a:solidFill>
                      <a:srgbClr val="FFC000"/>
                    </a:solidFill>
                  </a:tcPr>
                </a:tc>
              </a:tr>
              <a:tr h="868005">
                <a:tc>
                  <a:txBody>
                    <a:bodyPr/>
                    <a:lstStyle/>
                    <a:p>
                      <a:pPr algn="just">
                        <a:spcBef>
                          <a:spcPts val="600"/>
                        </a:spcBef>
                        <a:spcAft>
                          <a:spcPts val="600"/>
                        </a:spcAft>
                      </a:pPr>
                      <a:r>
                        <a:rPr lang="en-GB" sz="2000" b="1" dirty="0" smtClean="0">
                          <a:latin typeface="+mn-lt"/>
                          <a:cs typeface="Arial" pitchFamily="34" charset="0"/>
                        </a:rPr>
                        <a:t>Planned Activities</a:t>
                      </a:r>
                      <a:endParaRPr lang="en-GB" sz="2000" b="1" dirty="0">
                        <a:latin typeface="+mn-lt"/>
                        <a:cs typeface="Arial" pitchFamily="34" charset="0"/>
                      </a:endParaRPr>
                    </a:p>
                  </a:txBody>
                  <a:tcPr marL="91439" marR="91439" marT="45731" marB="45731">
                    <a:solidFill>
                      <a:srgbClr val="FFC000"/>
                    </a:solidFill>
                  </a:tcPr>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GB" sz="2000" b="1" dirty="0" smtClean="0">
                          <a:solidFill>
                            <a:schemeClr val="tx1"/>
                          </a:solidFill>
                          <a:latin typeface="+mn-lt"/>
                          <a:cs typeface="Arial" pitchFamily="34" charset="0"/>
                        </a:rPr>
                        <a:t>Achieved</a:t>
                      </a:r>
                    </a:p>
                  </a:txBody>
                  <a:tcPr marL="91439" marR="91439" marT="45731" marB="45731">
                    <a:solidFill>
                      <a:srgbClr val="FFC000"/>
                    </a:solidFill>
                  </a:tcPr>
                </a:tc>
              </a:tr>
              <a:tr h="2445757">
                <a:tc>
                  <a:txBody>
                    <a:bodyPr/>
                    <a:lstStyle/>
                    <a:p>
                      <a:pPr marL="0" marR="0" indent="0" algn="just" defTabSz="914400" rtl="0" eaLnBrk="1" fontAlgn="auto" latinLnBrk="0" hangingPunct="1">
                        <a:lnSpc>
                          <a:spcPct val="100000"/>
                        </a:lnSpc>
                        <a:spcBef>
                          <a:spcPts val="600"/>
                        </a:spcBef>
                        <a:spcAft>
                          <a:spcPts val="600"/>
                        </a:spcAft>
                        <a:buClrTx/>
                        <a:buSzTx/>
                        <a:buFontTx/>
                        <a:buNone/>
                        <a:tabLst/>
                        <a:defRPr/>
                      </a:pPr>
                      <a:r>
                        <a:rPr lang="en-US" sz="2000" dirty="0" smtClean="0">
                          <a:latin typeface="+mn-lt"/>
                          <a:cs typeface="Arial" pitchFamily="34" charset="0"/>
                        </a:rPr>
                        <a:t>To i</a:t>
                      </a:r>
                      <a:r>
                        <a:rPr lang="en-US" sz="2000" b="0" i="0" u="none" strike="noStrike" kern="1200" baseline="0" dirty="0" smtClean="0">
                          <a:solidFill>
                            <a:schemeClr val="tx1"/>
                          </a:solidFill>
                          <a:latin typeface="+mn-lt"/>
                          <a:ea typeface="+mn-ea"/>
                          <a:cs typeface="Arial" pitchFamily="34" charset="0"/>
                        </a:rPr>
                        <a:t>ncrease the number of children aged 0 to 1 years in receipt of CSG by 50 000</a:t>
                      </a:r>
                      <a:endParaRPr lang="en-US" sz="2000" dirty="0" smtClean="0">
                        <a:latin typeface="+mn-lt"/>
                        <a:cs typeface="Arial" pitchFamily="34" charset="0"/>
                      </a:endParaRPr>
                    </a:p>
                    <a:p>
                      <a:pPr algn="just">
                        <a:spcBef>
                          <a:spcPts val="600"/>
                        </a:spcBef>
                        <a:spcAft>
                          <a:spcPts val="600"/>
                        </a:spcAft>
                      </a:pPr>
                      <a:endParaRPr lang="en-GB" sz="2000" b="1" dirty="0">
                        <a:solidFill>
                          <a:schemeClr val="tx1"/>
                        </a:solidFill>
                        <a:latin typeface="+mn-lt"/>
                        <a:cs typeface="Arial" pitchFamily="34" charset="0"/>
                      </a:endParaRPr>
                    </a:p>
                  </a:txBody>
                  <a:tcPr marL="91439" marR="91439" marT="45731" marB="45731">
                    <a:noFill/>
                  </a:tcPr>
                </a:tc>
                <a:tc>
                  <a:txBody>
                    <a:bodyPr/>
                    <a:lstStyle/>
                    <a:p>
                      <a:pPr marL="285750" indent="-285750">
                        <a:spcBef>
                          <a:spcPts val="600"/>
                        </a:spcBef>
                        <a:spcAft>
                          <a:spcPts val="600"/>
                        </a:spcAft>
                        <a:buFont typeface="Arial" pitchFamily="34" charset="0"/>
                        <a:buChar char="•"/>
                      </a:pPr>
                      <a:r>
                        <a:rPr lang="en-US" sz="2000" b="0" i="0" u="none" strike="noStrike" kern="1200" baseline="0" dirty="0" smtClean="0">
                          <a:solidFill>
                            <a:schemeClr val="tx1"/>
                          </a:solidFill>
                          <a:latin typeface="+mn-lt"/>
                          <a:ea typeface="+mn-ea"/>
                          <a:cs typeface="Arial" pitchFamily="34" charset="0"/>
                        </a:rPr>
                        <a:t>There was a decrease from 596 920 to 499 257 children aged 0 – 1 in payment at the end of March 2016. </a:t>
                      </a:r>
                    </a:p>
                    <a:p>
                      <a:pPr marL="285750" indent="-285750">
                        <a:spcBef>
                          <a:spcPts val="600"/>
                        </a:spcBef>
                        <a:spcAft>
                          <a:spcPts val="600"/>
                        </a:spcAft>
                        <a:buFont typeface="Arial" pitchFamily="34" charset="0"/>
                        <a:buChar char="•"/>
                      </a:pPr>
                      <a:r>
                        <a:rPr lang="en-US" sz="2000" b="0" i="0" u="none" strike="noStrike" kern="1200" baseline="0" dirty="0" smtClean="0">
                          <a:solidFill>
                            <a:schemeClr val="tx1"/>
                          </a:solidFill>
                          <a:latin typeface="+mn-lt"/>
                          <a:ea typeface="+mn-ea"/>
                          <a:cs typeface="Arial" pitchFamily="34" charset="0"/>
                        </a:rPr>
                        <a:t>This represents a decrease of 97 663 from the previous financial year.</a:t>
                      </a:r>
                    </a:p>
                    <a:p>
                      <a:pPr marL="285750" indent="-285750">
                        <a:spcBef>
                          <a:spcPts val="600"/>
                        </a:spcBef>
                        <a:spcAft>
                          <a:spcPts val="600"/>
                        </a:spcAft>
                        <a:buFont typeface="Arial" pitchFamily="34" charset="0"/>
                        <a:buChar char="•"/>
                      </a:pPr>
                      <a:r>
                        <a:rPr lang="en-US" sz="2000" b="0" i="0" u="none" strike="noStrike" kern="1200" baseline="0" dirty="0" smtClean="0">
                          <a:solidFill>
                            <a:schemeClr val="tx1"/>
                          </a:solidFill>
                          <a:latin typeface="+mn-lt"/>
                          <a:ea typeface="+mn-ea"/>
                          <a:cs typeface="Arial" pitchFamily="34" charset="0"/>
                        </a:rPr>
                        <a:t>GP and WC registered increases in the take up rates for children in tis age category.  These are the regions were exclusion was previously recorded to be low</a:t>
                      </a:r>
                    </a:p>
                  </a:txBody>
                  <a:tcPr marL="91439" marR="91439" marT="45731" marB="45731"/>
                </a:tc>
              </a:tr>
            </a:tbl>
          </a:graphicData>
        </a:graphic>
      </p:graphicFrame>
      <p:sp>
        <p:nvSpPr>
          <p:cNvPr id="26641" name="Slide Number Placeholder 2"/>
          <p:cNvSpPr>
            <a:spLocks noGrp="1"/>
          </p:cNvSpPr>
          <p:nvPr>
            <p:ph type="sldNum" sz="quarter" idx="10"/>
          </p:nvPr>
        </p:nvSpPr>
        <p:spPr>
          <a:xfrm>
            <a:off x="9361735" y="6525344"/>
            <a:ext cx="631825" cy="339725"/>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32532F6-3072-40BC-B83A-750EC28BD8E9}" type="slidenum">
              <a:rPr lang="en-US" altLang="en-US" sz="1400" smtClean="0"/>
              <a:pPr>
                <a:spcBef>
                  <a:spcPct val="0"/>
                </a:spcBef>
                <a:buFontTx/>
                <a:buNone/>
              </a:pPr>
              <a:t>30</a:t>
            </a:fld>
            <a:endParaRPr lang="en-US" altLang="en-US" sz="1400" dirty="0" smtClean="0"/>
          </a:p>
        </p:txBody>
      </p:sp>
    </p:spTree>
    <p:extLst>
      <p:ext uri="{BB962C8B-B14F-4D97-AF65-F5344CB8AC3E}">
        <p14:creationId xmlns:p14="http://schemas.microsoft.com/office/powerpoint/2010/main" xmlns="" val="16466415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Slide Number Placeholder 1"/>
          <p:cNvSpPr>
            <a:spLocks noGrp="1"/>
          </p:cNvSpPr>
          <p:nvPr>
            <p:ph type="sldNum" sz="quarter" idx="4294967295"/>
          </p:nvPr>
        </p:nvSpPr>
        <p:spPr>
          <a:xfrm>
            <a:off x="7099300" y="6356351"/>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31</a:t>
            </a:fld>
            <a:endParaRPr lang="en-US" altLang="en-US" sz="1400" smtClean="0">
              <a:solidFill>
                <a:srgbClr val="000000"/>
              </a:solidFill>
              <a:ea typeface="ＭＳ Ｐゴシック" pitchFamily="34" charset="-128"/>
            </a:endParaRPr>
          </a:p>
        </p:txBody>
      </p:sp>
      <p:graphicFrame>
        <p:nvGraphicFramePr>
          <p:cNvPr id="5" name="Content Placeholder 3"/>
          <p:cNvGraphicFramePr>
            <a:graphicFrameLocks noGrp="1"/>
          </p:cNvGraphicFramePr>
          <p:nvPr>
            <p:ph idx="1"/>
            <p:extLst/>
          </p:nvPr>
        </p:nvGraphicFramePr>
        <p:xfrm>
          <a:off x="344488" y="1403648"/>
          <a:ext cx="9361040" cy="5273298"/>
        </p:xfrm>
        <a:graphic>
          <a:graphicData uri="http://schemas.openxmlformats.org/drawingml/2006/table">
            <a:tbl>
              <a:tblPr firstRow="1" bandRow="1">
                <a:tableStyleId>{5940675A-B579-460E-94D1-54222C63F5DA}</a:tableStyleId>
              </a:tblPr>
              <a:tblGrid>
                <a:gridCol w="2874650"/>
                <a:gridCol w="6486390"/>
              </a:tblGrid>
              <a:tr h="647434">
                <a:tc>
                  <a:txBody>
                    <a:bodyPr/>
                    <a:lstStyle/>
                    <a:p>
                      <a:pPr>
                        <a:spcBef>
                          <a:spcPts val="600"/>
                        </a:spcBef>
                        <a:spcAft>
                          <a:spcPts val="600"/>
                        </a:spcAft>
                      </a:pPr>
                      <a:r>
                        <a:rPr lang="en-US" sz="2000" b="1" dirty="0" smtClean="0">
                          <a:solidFill>
                            <a:schemeClr val="tx1"/>
                          </a:solidFill>
                          <a:latin typeface="Arial" pitchFamily="34" charset="0"/>
                          <a:cs typeface="Arial" pitchFamily="34" charset="0"/>
                        </a:rPr>
                        <a:t>Planned</a:t>
                      </a:r>
                      <a:r>
                        <a:rPr lang="en-US" sz="2000" b="1" baseline="0" dirty="0" smtClean="0">
                          <a:solidFill>
                            <a:schemeClr val="tx1"/>
                          </a:solidFill>
                          <a:latin typeface="Arial" pitchFamily="34" charset="0"/>
                          <a:cs typeface="Arial" pitchFamily="34" charset="0"/>
                        </a:rPr>
                        <a:t> Target</a:t>
                      </a:r>
                      <a:endParaRPr lang="en-GB" sz="2000" b="1" dirty="0">
                        <a:solidFill>
                          <a:schemeClr val="tx1"/>
                        </a:solidFill>
                        <a:latin typeface="Arial" pitchFamily="34" charset="0"/>
                        <a:cs typeface="Arial" pitchFamily="34" charset="0"/>
                      </a:endParaRPr>
                    </a:p>
                  </a:txBody>
                  <a:tcPr marL="99063" marR="99063" marT="45729" marB="45729">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Arial" pitchFamily="34" charset="0"/>
                          <a:cs typeface="Arial" pitchFamily="34" charset="0"/>
                        </a:rPr>
                        <a:t> Actual achievement</a:t>
                      </a:r>
                    </a:p>
                  </a:txBody>
                  <a:tcPr marL="99063" marR="99063" marT="45729" marB="45729">
                    <a:solidFill>
                      <a:srgbClr val="FFD03B"/>
                    </a:solidFill>
                  </a:tcPr>
                </a:tc>
              </a:tr>
              <a:tr h="28188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Arial" pitchFamily="34" charset="0"/>
                          <a:ea typeface="+mn-ea"/>
                          <a:cs typeface="Arial" pitchFamily="34" charset="0"/>
                        </a:rPr>
                        <a:t>125 214 foster child grant  reviews</a:t>
                      </a:r>
                      <a:r>
                        <a:rPr lang="en-US" sz="2000" kern="1200" baseline="0" dirty="0" smtClean="0">
                          <a:solidFill>
                            <a:schemeClr val="tx1"/>
                          </a:solidFill>
                          <a:effectLst/>
                          <a:latin typeface="Arial" pitchFamily="34" charset="0"/>
                          <a:ea typeface="+mn-ea"/>
                          <a:cs typeface="Arial" pitchFamily="34" charset="0"/>
                        </a:rPr>
                        <a:t> processed </a:t>
                      </a:r>
                      <a:r>
                        <a:rPr lang="en-US" sz="2000" kern="1200" dirty="0" smtClean="0">
                          <a:solidFill>
                            <a:schemeClr val="tx1"/>
                          </a:solidFill>
                          <a:effectLst/>
                          <a:latin typeface="Arial" pitchFamily="34" charset="0"/>
                          <a:ea typeface="+mn-ea"/>
                          <a:cs typeface="Arial" pitchFamily="34" charset="0"/>
                        </a:rPr>
                        <a:t>(</a:t>
                      </a:r>
                      <a:r>
                        <a:rPr lang="en-US" sz="2000" b="1" kern="1200" dirty="0" smtClean="0">
                          <a:solidFill>
                            <a:schemeClr val="tx1"/>
                          </a:solidFill>
                          <a:effectLst/>
                          <a:latin typeface="Arial" pitchFamily="34" charset="0"/>
                          <a:ea typeface="+mn-ea"/>
                          <a:cs typeface="Arial" pitchFamily="34" charset="0"/>
                        </a:rPr>
                        <a:t>Backlog</a:t>
                      </a:r>
                      <a:r>
                        <a:rPr lang="en-US" sz="2000" kern="1200" dirty="0" smtClean="0">
                          <a:solidFill>
                            <a:schemeClr val="tx1"/>
                          </a:solidFill>
                          <a:effectLst/>
                          <a:latin typeface="Arial" pitchFamily="34" charset="0"/>
                          <a:ea typeface="+mn-ea"/>
                          <a:cs typeface="Arial" pitchFamily="34" charset="0"/>
                        </a:rPr>
                        <a:t>)</a:t>
                      </a:r>
                      <a:endParaRPr lang="en-US" sz="2000" b="0" dirty="0" smtClean="0">
                        <a:solidFill>
                          <a:schemeClr val="tx1"/>
                        </a:solidFill>
                        <a:latin typeface="Arial" pitchFamily="34" charset="0"/>
                        <a:cs typeface="Arial" pitchFamily="34" charset="0"/>
                      </a:endParaRPr>
                    </a:p>
                  </a:txBody>
                  <a:tcPr marL="99063" marR="99063" marT="45729" marB="45729"/>
                </a:tc>
                <a:tc>
                  <a:txBody>
                    <a:bodyPr/>
                    <a:lstStyle/>
                    <a:p>
                      <a:r>
                        <a:rPr lang="en-US" sz="2000" kern="1200" dirty="0" smtClean="0">
                          <a:solidFill>
                            <a:schemeClr val="tx1"/>
                          </a:solidFill>
                          <a:effectLst/>
                          <a:latin typeface="Arial" pitchFamily="34" charset="0"/>
                          <a:ea typeface="+mn-ea"/>
                          <a:cs typeface="Arial" pitchFamily="34" charset="0"/>
                        </a:rPr>
                        <a:t>70 634 </a:t>
                      </a:r>
                      <a:r>
                        <a:rPr lang="en-ZA" sz="2000" kern="1200" dirty="0" smtClean="0">
                          <a:solidFill>
                            <a:schemeClr val="tx1"/>
                          </a:solidFill>
                          <a:effectLst/>
                          <a:latin typeface="Arial" pitchFamily="34" charset="0"/>
                          <a:ea typeface="+mn-ea"/>
                          <a:cs typeface="Arial" pitchFamily="34" charset="0"/>
                        </a:rPr>
                        <a:t>foster child grant reviews were processed.</a:t>
                      </a:r>
                      <a:endParaRPr lang="en-US" sz="2000" kern="1200" dirty="0" smtClean="0">
                        <a:solidFill>
                          <a:schemeClr val="tx1"/>
                        </a:solidFill>
                        <a:effectLst/>
                        <a:latin typeface="Arial" pitchFamily="34" charset="0"/>
                        <a:ea typeface="+mn-ea"/>
                        <a:cs typeface="Arial" pitchFamily="34" charset="0"/>
                      </a:endParaRPr>
                    </a:p>
                    <a:p>
                      <a:r>
                        <a:rPr lang="en-ZA" sz="2000" kern="1200" dirty="0" smtClean="0">
                          <a:solidFill>
                            <a:schemeClr val="tx1"/>
                          </a:solidFill>
                          <a:effectLst/>
                          <a:latin typeface="Arial" pitchFamily="34" charset="0"/>
                          <a:ea typeface="+mn-ea"/>
                          <a:cs typeface="Arial" pitchFamily="34" charset="0"/>
                        </a:rPr>
                        <a:t>This represents 56% achievement against the annual target.</a:t>
                      </a:r>
                    </a:p>
                    <a:p>
                      <a:endParaRPr lang="en-ZA" sz="2000" kern="1200" dirty="0" smtClean="0">
                        <a:solidFill>
                          <a:schemeClr val="tx1"/>
                        </a:solidFill>
                        <a:effectLst/>
                        <a:latin typeface="Arial" pitchFamily="34" charset="0"/>
                        <a:ea typeface="+mn-ea"/>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Arial" pitchFamily="34" charset="0"/>
                          <a:ea typeface="+mn-ea"/>
                          <a:cs typeface="Arial" pitchFamily="34" charset="0"/>
                        </a:rPr>
                        <a:t>The updating of FCG orders has a dependency on social workers in the Department of Social Development.  As much as SASSA can provide support, the provision of the order remains a DSD responsibility.</a:t>
                      </a:r>
                      <a:endParaRPr lang="en-US" sz="2000" dirty="0" smtClean="0">
                        <a:effectLst/>
                        <a:latin typeface="Arial" pitchFamily="34" charset="0"/>
                        <a:cs typeface="Arial" pitchFamily="34" charset="0"/>
                      </a:endParaRPr>
                    </a:p>
                    <a:p>
                      <a:endParaRPr lang="en-US" sz="2000" kern="1200" dirty="0">
                        <a:solidFill>
                          <a:srgbClr val="FF0000"/>
                        </a:solidFill>
                        <a:effectLst/>
                        <a:latin typeface="Arial" pitchFamily="34" charset="0"/>
                        <a:ea typeface="+mn-ea"/>
                        <a:cs typeface="Arial" pitchFamily="34" charset="0"/>
                      </a:endParaRPr>
                    </a:p>
                  </a:txBody>
                  <a:tcPr marL="99063" marR="99063" marT="45729" marB="45729"/>
                </a:tc>
              </a:tr>
              <a:tr h="14864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aseline="0" dirty="0" smtClean="0">
                          <a:latin typeface="Arial" pitchFamily="34" charset="0"/>
                          <a:cs typeface="Arial" pitchFamily="34" charset="0"/>
                        </a:rPr>
                        <a:t>170 869 </a:t>
                      </a:r>
                      <a:r>
                        <a:rPr lang="en-US" sz="2000" kern="1200" dirty="0" smtClean="0">
                          <a:solidFill>
                            <a:schemeClr val="tx1"/>
                          </a:solidFill>
                          <a:effectLst/>
                          <a:latin typeface="Arial" pitchFamily="34" charset="0"/>
                          <a:ea typeface="+mn-ea"/>
                          <a:cs typeface="Arial" pitchFamily="34" charset="0"/>
                        </a:rPr>
                        <a:t>foster child grant  reviews</a:t>
                      </a:r>
                      <a:r>
                        <a:rPr lang="en-US" sz="2000" kern="1200" baseline="0" dirty="0" smtClean="0">
                          <a:solidFill>
                            <a:schemeClr val="tx1"/>
                          </a:solidFill>
                          <a:effectLst/>
                          <a:latin typeface="Arial" pitchFamily="34" charset="0"/>
                          <a:ea typeface="+mn-ea"/>
                          <a:cs typeface="Arial" pitchFamily="34" charset="0"/>
                        </a:rPr>
                        <a:t> processed </a:t>
                      </a:r>
                      <a:r>
                        <a:rPr lang="en-US" sz="2000" b="1" kern="1200" baseline="0" dirty="0" smtClean="0">
                          <a:solidFill>
                            <a:schemeClr val="tx1"/>
                          </a:solidFill>
                          <a:effectLst/>
                          <a:latin typeface="Arial" pitchFamily="34" charset="0"/>
                          <a:ea typeface="+mn-ea"/>
                          <a:cs typeface="Arial" pitchFamily="34" charset="0"/>
                        </a:rPr>
                        <a:t>(C</a:t>
                      </a:r>
                      <a:r>
                        <a:rPr lang="en-US" sz="2000" b="1" baseline="0" dirty="0" smtClean="0">
                          <a:latin typeface="Arial" pitchFamily="34" charset="0"/>
                          <a:cs typeface="Arial" pitchFamily="34" charset="0"/>
                        </a:rPr>
                        <a:t>urrent)</a:t>
                      </a:r>
                      <a:endParaRPr lang="en-US" sz="2000" b="1" dirty="0" smtClean="0">
                        <a:latin typeface="Arial" pitchFamily="34" charset="0"/>
                        <a:cs typeface="Arial" pitchFamily="34" charset="0"/>
                      </a:endParaRPr>
                    </a:p>
                  </a:txBody>
                  <a:tcPr marL="99063" marR="99063" marT="45729" marB="45729"/>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Arial" pitchFamily="34" charset="0"/>
                          <a:ea typeface="+mn-ea"/>
                          <a:cs typeface="Arial" pitchFamily="34" charset="0"/>
                        </a:rPr>
                        <a:t>180 009 </a:t>
                      </a:r>
                      <a:r>
                        <a:rPr lang="en-US" sz="2000" b="1" i="0" u="none" strike="noStrike" kern="1200" baseline="0" dirty="0" smtClean="0">
                          <a:solidFill>
                            <a:schemeClr val="tx1"/>
                          </a:solidFill>
                          <a:latin typeface="Arial" pitchFamily="34" charset="0"/>
                          <a:ea typeface="+mn-ea"/>
                          <a:cs typeface="Arial" pitchFamily="34" charset="0"/>
                        </a:rPr>
                        <a:t>current</a:t>
                      </a:r>
                      <a:r>
                        <a:rPr lang="en-US" sz="2000" b="0" i="0" u="none" strike="noStrike" kern="1200" baseline="0" dirty="0" smtClean="0">
                          <a:solidFill>
                            <a:schemeClr val="tx1"/>
                          </a:solidFill>
                          <a:latin typeface="Arial" pitchFamily="34" charset="0"/>
                          <a:ea typeface="+mn-ea"/>
                          <a:cs typeface="Arial" pitchFamily="34" charset="0"/>
                        </a:rPr>
                        <a:t> FCG reviews were processed. </a:t>
                      </a:r>
                    </a:p>
                    <a:p>
                      <a:endParaRPr lang="en-US" sz="2000" kern="1200" dirty="0">
                        <a:solidFill>
                          <a:srgbClr val="FF0000"/>
                        </a:solidFill>
                        <a:effectLst/>
                        <a:latin typeface="Arial" pitchFamily="34" charset="0"/>
                        <a:ea typeface="+mn-ea"/>
                        <a:cs typeface="Arial" pitchFamily="34" charset="0"/>
                      </a:endParaRPr>
                    </a:p>
                  </a:txBody>
                  <a:tcPr marL="99063" marR="99063" marT="45729" marB="45729"/>
                </a:tc>
              </a:tr>
            </a:tbl>
          </a:graphicData>
        </a:graphic>
      </p:graphicFrame>
      <p:sp>
        <p:nvSpPr>
          <p:cNvPr id="6" name="Title 1"/>
          <p:cNvSpPr>
            <a:spLocks noGrp="1"/>
          </p:cNvSpPr>
          <p:nvPr>
            <p:ph type="title"/>
          </p:nvPr>
        </p:nvSpPr>
        <p:spPr>
          <a:xfrm>
            <a:off x="192088" y="260648"/>
            <a:ext cx="7713240" cy="1143000"/>
          </a:xfrm>
        </p:spPr>
        <p:txBody>
          <a:bodyPr>
            <a:normAutofit/>
          </a:bodyPr>
          <a:lstStyle/>
          <a:p>
            <a:r>
              <a:rPr lang="en-US" altLang="en-US" sz="2800" dirty="0" smtClean="0">
                <a:latin typeface="+mn-lt"/>
              </a:rPr>
              <a:t>PROGRAMME 2 BENEFITS ADMINISTRATION AND SUPPORT</a:t>
            </a:r>
            <a:endParaRPr lang="en-GB" altLang="en-US" sz="2800" dirty="0" smtClean="0">
              <a:latin typeface="+mn-lt"/>
            </a:endParaRPr>
          </a:p>
        </p:txBody>
      </p:sp>
    </p:spTree>
    <p:extLst>
      <p:ext uri="{BB962C8B-B14F-4D97-AF65-F5344CB8AC3E}">
        <p14:creationId xmlns:p14="http://schemas.microsoft.com/office/powerpoint/2010/main" xmlns="" val="18813762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28464" y="476672"/>
            <a:ext cx="9280651" cy="1143000"/>
          </a:xfrm>
        </p:spPr>
        <p:txBody>
          <a:bodyPr>
            <a:normAutofit/>
          </a:bodyPr>
          <a:lstStyle/>
          <a:p>
            <a:pPr algn="ctr"/>
            <a:r>
              <a:rPr lang="en-US" altLang="en-US" sz="3200" dirty="0" smtClean="0"/>
              <a:t>Service Delivery Improvement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986464721"/>
              </p:ext>
            </p:extLst>
          </p:nvPr>
        </p:nvGraphicFramePr>
        <p:xfrm>
          <a:off x="344488" y="1988840"/>
          <a:ext cx="9288464" cy="3982317"/>
        </p:xfrm>
        <a:graphic>
          <a:graphicData uri="http://schemas.openxmlformats.org/drawingml/2006/table">
            <a:tbl>
              <a:tblPr firstRow="1" bandRow="1">
                <a:tableStyleId>{5940675A-B579-460E-94D1-54222C63F5DA}</a:tableStyleId>
              </a:tblPr>
              <a:tblGrid>
                <a:gridCol w="2311846"/>
                <a:gridCol w="6976618"/>
              </a:tblGrid>
              <a:tr h="679129">
                <a:tc gridSpan="2">
                  <a:txBody>
                    <a:bodyPr/>
                    <a:lstStyle/>
                    <a:p>
                      <a:r>
                        <a:rPr lang="en-US" sz="2000" b="1" dirty="0" smtClean="0">
                          <a:latin typeface="+mn-lt"/>
                          <a:cs typeface="Arial" pitchFamily="34" charset="0"/>
                        </a:rPr>
                        <a:t>Objective: Improve</a:t>
                      </a:r>
                      <a:r>
                        <a:rPr lang="en-US" sz="2000" b="1" baseline="0" dirty="0" smtClean="0">
                          <a:latin typeface="+mn-lt"/>
                          <a:cs typeface="Arial" pitchFamily="34" charset="0"/>
                        </a:rPr>
                        <a:t> turn around time for processing grants applications</a:t>
                      </a:r>
                      <a:endParaRPr lang="en-US" sz="2000" b="1" dirty="0">
                        <a:latin typeface="+mn-lt"/>
                        <a:cs typeface="Arial" pitchFamily="34" charset="0"/>
                      </a:endParaRPr>
                    </a:p>
                  </a:txBody>
                  <a:tcPr marL="91434" marR="91434" marT="45703" marB="45703">
                    <a:solidFill>
                      <a:srgbClr val="FFC000"/>
                    </a:solidFill>
                  </a:tcPr>
                </a:tc>
                <a:tc hMerge="1">
                  <a:txBody>
                    <a:bodyPr/>
                    <a:lstStyle/>
                    <a:p>
                      <a:endParaRPr lang="en-US" sz="2000" dirty="0">
                        <a:latin typeface="+mn-lt"/>
                        <a:cs typeface="Arial" pitchFamily="34" charset="0"/>
                      </a:endParaRPr>
                    </a:p>
                  </a:txBody>
                  <a:tcPr marL="91434" marR="91434" marT="45703" marB="45703">
                    <a:solidFill>
                      <a:srgbClr val="FFC000"/>
                    </a:solidFill>
                  </a:tcPr>
                </a:tc>
              </a:tr>
              <a:tr h="679129">
                <a:tc>
                  <a:txBody>
                    <a:bodyPr/>
                    <a:lstStyle/>
                    <a:p>
                      <a:r>
                        <a:rPr lang="en-US" sz="2000" b="1" dirty="0" smtClean="0">
                          <a:latin typeface="+mn-lt"/>
                          <a:cs typeface="Arial" pitchFamily="34" charset="0"/>
                        </a:rPr>
                        <a:t>Annual Targets</a:t>
                      </a:r>
                      <a:endParaRPr lang="en-US" sz="2000" b="1" dirty="0">
                        <a:latin typeface="+mn-lt"/>
                        <a:cs typeface="Arial" pitchFamily="34" charset="0"/>
                      </a:endParaRPr>
                    </a:p>
                  </a:txBody>
                  <a:tcPr marL="91434" marR="91434" marT="45703" marB="45703">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mn-lt"/>
                          <a:cs typeface="Arial" pitchFamily="34" charset="0"/>
                        </a:rPr>
                        <a:t>Achieved</a:t>
                      </a:r>
                    </a:p>
                    <a:p>
                      <a:endParaRPr lang="en-US" sz="2000" dirty="0">
                        <a:solidFill>
                          <a:schemeClr val="tx1"/>
                        </a:solidFill>
                        <a:latin typeface="+mn-lt"/>
                        <a:cs typeface="Arial" pitchFamily="34" charset="0"/>
                      </a:endParaRPr>
                    </a:p>
                  </a:txBody>
                  <a:tcPr marL="91434" marR="91434" marT="45703" marB="45703">
                    <a:solidFill>
                      <a:srgbClr val="FFC000"/>
                    </a:solidFill>
                  </a:tcPr>
                </a:tc>
              </a:tr>
              <a:tr h="26021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tx1"/>
                          </a:solidFill>
                          <a:latin typeface="+mn-lt"/>
                          <a:ea typeface="+mn-ea"/>
                          <a:cs typeface="Arial" pitchFamily="34" charset="0"/>
                        </a:rPr>
                        <a:t>95% of new grant applications processed within 15 working days</a:t>
                      </a:r>
                      <a:endParaRPr lang="en-US" sz="2000" dirty="0" smtClean="0">
                        <a:solidFill>
                          <a:schemeClr val="tx1"/>
                        </a:solidFill>
                        <a:latin typeface="+mn-lt"/>
                        <a:cs typeface="Arial" pitchFamily="34" charset="0"/>
                      </a:endParaRPr>
                    </a:p>
                  </a:txBody>
                  <a:tcPr marL="91434" marR="91434" marT="45703" marB="45703">
                    <a:solidFill>
                      <a:schemeClr val="bg1"/>
                    </a:solidFill>
                  </a:tcPr>
                </a:tc>
                <a:tc>
                  <a:txBody>
                    <a:bodyPr/>
                    <a:lstStyle/>
                    <a:p>
                      <a:pPr marL="285750" indent="-285750">
                        <a:buFont typeface="Arial" pitchFamily="34" charset="0"/>
                        <a:buChar char="•"/>
                      </a:pPr>
                      <a:r>
                        <a:rPr lang="en-US" sz="2000" b="0" i="0" u="none" strike="noStrike" kern="1200" baseline="0" dirty="0" smtClean="0">
                          <a:solidFill>
                            <a:schemeClr val="tx1"/>
                          </a:solidFill>
                          <a:latin typeface="+mn-lt"/>
                          <a:ea typeface="+mn-ea"/>
                          <a:cs typeface="Arial" pitchFamily="34" charset="0"/>
                        </a:rPr>
                        <a:t>97% (1 717 011 of 1 767 639) of new grant applications were processed within 15 working days.</a:t>
                      </a:r>
                    </a:p>
                    <a:p>
                      <a:pPr marL="285750" indent="-285750">
                        <a:buFont typeface="Arial" pitchFamily="34" charset="0"/>
                        <a:buChar char="•"/>
                      </a:pPr>
                      <a:r>
                        <a:rPr lang="en-US" sz="2000" b="0" i="0" u="none" strike="noStrike" kern="1200" baseline="0" dirty="0" smtClean="0">
                          <a:solidFill>
                            <a:schemeClr val="tx1"/>
                          </a:solidFill>
                          <a:latin typeface="+mn-lt"/>
                          <a:ea typeface="+mn-ea"/>
                          <a:cs typeface="Arial" pitchFamily="34" charset="0"/>
                        </a:rPr>
                        <a:t>83% of these grant applications were processed within 1 working day.</a:t>
                      </a:r>
                    </a:p>
                    <a:p>
                      <a:pPr marL="285750" indent="-285750">
                        <a:buFont typeface="Arial" pitchFamily="34" charset="0"/>
                        <a:buChar char="•"/>
                      </a:pPr>
                      <a:r>
                        <a:rPr lang="en-US" sz="2000" b="0" i="0" u="none" strike="noStrike" kern="1200" baseline="0" dirty="0" smtClean="0">
                          <a:solidFill>
                            <a:schemeClr val="tx1"/>
                          </a:solidFill>
                          <a:latin typeface="+mn-lt"/>
                          <a:ea typeface="+mn-ea"/>
                          <a:cs typeface="Arial" pitchFamily="34" charset="0"/>
                        </a:rPr>
                        <a:t>Majority of social grants processed outside the 15 working days are Disability grants</a:t>
                      </a:r>
                      <a:r>
                        <a:rPr lang="en-US" sz="2000" baseline="0" dirty="0" smtClean="0">
                          <a:latin typeface="+mn-lt"/>
                          <a:cs typeface="Arial" pitchFamily="34" charset="0"/>
                        </a:rPr>
                        <a:t>.</a:t>
                      </a:r>
                      <a:endParaRPr lang="en-US" sz="2000" dirty="0" smtClean="0">
                        <a:latin typeface="+mn-lt"/>
                        <a:cs typeface="Arial" pitchFamily="34" charset="0"/>
                      </a:endParaRPr>
                    </a:p>
                  </a:txBody>
                  <a:tcPr marL="91434" marR="91434" marT="45703" marB="45703">
                    <a:solidFill>
                      <a:schemeClr val="bg1"/>
                    </a:solidFill>
                  </a:tcPr>
                </a:tc>
              </a:tr>
            </a:tbl>
          </a:graphicData>
        </a:graphic>
      </p:graphicFrame>
      <p:sp>
        <p:nvSpPr>
          <p:cNvPr id="28689" name="Slide Number Placeholder 3"/>
          <p:cNvSpPr>
            <a:spLocks noGrp="1"/>
          </p:cNvSpPr>
          <p:nvPr>
            <p:ph type="sldNum" sz="quarter" idx="10"/>
          </p:nvPr>
        </p:nvSpPr>
        <p:spPr>
          <a:xfrm>
            <a:off x="9409115" y="6381750"/>
            <a:ext cx="496887"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43F6DAF-A0EA-40DA-9AD9-973A180DC12C}" type="slidenum">
              <a:rPr lang="en-US" altLang="en-US" sz="1400" smtClean="0"/>
              <a:pPr>
                <a:spcBef>
                  <a:spcPct val="0"/>
                </a:spcBef>
                <a:buFontTx/>
                <a:buNone/>
              </a:pPr>
              <a:t>32</a:t>
            </a:fld>
            <a:endParaRPr lang="en-US" altLang="en-US" sz="1400" smtClean="0"/>
          </a:p>
        </p:txBody>
      </p:sp>
    </p:spTree>
    <p:extLst>
      <p:ext uri="{BB962C8B-B14F-4D97-AF65-F5344CB8AC3E}">
        <p14:creationId xmlns:p14="http://schemas.microsoft.com/office/powerpoint/2010/main" xmlns="" val="19789070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260648"/>
            <a:ext cx="8265368" cy="1143000"/>
          </a:xfrm>
        </p:spPr>
        <p:txBody>
          <a:bodyPr>
            <a:normAutofit/>
          </a:bodyPr>
          <a:lstStyle/>
          <a:p>
            <a:r>
              <a:rPr lang="en-US" altLang="en-US" sz="3200" dirty="0"/>
              <a:t>Service Delivery Improvement</a:t>
            </a:r>
            <a:endParaRPr lang="en-GB" altLang="en-US" sz="32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351648409"/>
              </p:ext>
            </p:extLst>
          </p:nvPr>
        </p:nvGraphicFramePr>
        <p:xfrm>
          <a:off x="128464" y="1492846"/>
          <a:ext cx="9577389" cy="4930750"/>
        </p:xfrm>
        <a:graphic>
          <a:graphicData uri="http://schemas.openxmlformats.org/drawingml/2006/table">
            <a:tbl>
              <a:tblPr firstRow="1" bandRow="1">
                <a:tableStyleId>{5940675A-B579-460E-94D1-54222C63F5DA}</a:tableStyleId>
              </a:tblPr>
              <a:tblGrid>
                <a:gridCol w="2088232"/>
                <a:gridCol w="7489157"/>
              </a:tblGrid>
              <a:tr h="498396">
                <a:tc gridSpan="2">
                  <a:txBody>
                    <a:bodyPr/>
                    <a:lstStyle/>
                    <a:p>
                      <a:pPr>
                        <a:spcBef>
                          <a:spcPts val="600"/>
                        </a:spcBef>
                        <a:spcAft>
                          <a:spcPts val="600"/>
                        </a:spcAft>
                      </a:pPr>
                      <a:r>
                        <a:rPr lang="en-GB" sz="2000" b="1" dirty="0" smtClean="0">
                          <a:solidFill>
                            <a:schemeClr val="tx1"/>
                          </a:solidFill>
                          <a:latin typeface="+mn-lt"/>
                          <a:cs typeface="Arial" pitchFamily="34" charset="0"/>
                        </a:rPr>
                        <a:t>Objective : </a:t>
                      </a:r>
                      <a:r>
                        <a:rPr lang="en-US" sz="2000" b="1" dirty="0" smtClean="0">
                          <a:solidFill>
                            <a:schemeClr val="tx1"/>
                          </a:solidFill>
                          <a:latin typeface="+mn-lt"/>
                          <a:cs typeface="Arial" pitchFamily="34" charset="0"/>
                        </a:rPr>
                        <a:t>Taking</a:t>
                      </a:r>
                      <a:r>
                        <a:rPr lang="en-US" sz="2000" b="1" baseline="0" dirty="0" smtClean="0">
                          <a:solidFill>
                            <a:schemeClr val="tx1"/>
                          </a:solidFill>
                          <a:latin typeface="+mn-lt"/>
                          <a:cs typeface="Arial" pitchFamily="34" charset="0"/>
                        </a:rPr>
                        <a:t> service delivery to the people</a:t>
                      </a:r>
                      <a:endParaRPr lang="en-US" sz="2000" b="1" dirty="0" smtClean="0">
                        <a:solidFill>
                          <a:schemeClr val="tx1"/>
                        </a:solidFill>
                        <a:latin typeface="+mn-lt"/>
                        <a:cs typeface="Arial" pitchFamily="34" charset="0"/>
                      </a:endParaRPr>
                    </a:p>
                  </a:txBody>
                  <a:tcPr marL="99063" marR="99063">
                    <a:solidFill>
                      <a:srgbClr val="FFC000"/>
                    </a:solidFill>
                  </a:tcPr>
                </a:tc>
                <a:tc hMerge="1">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endParaRPr lang="en-US" sz="2000" b="1" dirty="0" smtClean="0">
                        <a:solidFill>
                          <a:schemeClr val="tx1"/>
                        </a:solidFill>
                        <a:latin typeface="+mn-lt"/>
                        <a:cs typeface="Arial" pitchFamily="34" charset="0"/>
                      </a:endParaRPr>
                    </a:p>
                  </a:txBody>
                  <a:tcPr marL="99063" marR="99063">
                    <a:solidFill>
                      <a:srgbClr val="FFC000"/>
                    </a:solidFill>
                  </a:tcPr>
                </a:tc>
              </a:tr>
              <a:tr h="6883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Planned</a:t>
                      </a:r>
                      <a:r>
                        <a:rPr lang="en-US" sz="2000" b="1" baseline="0" dirty="0" smtClean="0">
                          <a:solidFill>
                            <a:schemeClr val="tx1"/>
                          </a:solidFill>
                          <a:latin typeface="+mn-lt"/>
                          <a:cs typeface="Arial" pitchFamily="34" charset="0"/>
                        </a:rPr>
                        <a:t> Target</a:t>
                      </a:r>
                      <a:endParaRPr lang="en-GB" sz="2000" b="1" dirty="0" smtClean="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mn-lt"/>
                        <a:cs typeface="Arial" pitchFamily="34" charset="0"/>
                      </a:endParaRPr>
                    </a:p>
                  </a:txBody>
                  <a:tcPr marL="99063" marR="99063">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Achieved</a:t>
                      </a:r>
                    </a:p>
                  </a:txBody>
                  <a:tcPr marL="99063" marR="99063">
                    <a:solidFill>
                      <a:srgbClr val="FFC000"/>
                    </a:solidFill>
                  </a:tcPr>
                </a:tc>
              </a:tr>
              <a:tr h="1586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Mikondzo</a:t>
                      </a:r>
                      <a:r>
                        <a:rPr lang="en-US" sz="2000" b="0" dirty="0" smtClean="0">
                          <a:solidFill>
                            <a:schemeClr val="tx1"/>
                          </a:solidFill>
                          <a:latin typeface="+mn-lt"/>
                          <a:cs typeface="Arial" pitchFamily="34" charset="0"/>
                        </a:rPr>
                        <a:t>: </a:t>
                      </a:r>
                      <a:r>
                        <a:rPr lang="en-US" sz="2000" b="0" i="0" u="none" strike="noStrike" kern="1200" baseline="0" dirty="0" smtClean="0">
                          <a:solidFill>
                            <a:schemeClr val="tx1"/>
                          </a:solidFill>
                          <a:latin typeface="+mn-lt"/>
                          <a:ea typeface="+mn-ea"/>
                          <a:cs typeface="Arial" pitchFamily="34" charset="0"/>
                        </a:rPr>
                        <a:t>36 Mikondzo service delivery interventions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mn-lt"/>
                        <a:cs typeface="Arial" pitchFamily="34" charset="0"/>
                      </a:endParaRPr>
                    </a:p>
                  </a:txBody>
                  <a:tcPr marL="99063" marR="99063">
                    <a:solidFill>
                      <a:schemeClr val="bg1"/>
                    </a:solidFill>
                  </a:tcPr>
                </a:tc>
                <a:tc>
                  <a:txBody>
                    <a:bodyPr/>
                    <a:lstStyle/>
                    <a:p>
                      <a:pPr marL="342900" indent="-342900">
                        <a:buFont typeface="Arial" pitchFamily="34" charset="0"/>
                        <a:buChar char="•"/>
                      </a:pPr>
                      <a:r>
                        <a:rPr lang="en-US" sz="2000" b="1" i="0" u="none" strike="noStrike" kern="1200" baseline="0" dirty="0" smtClean="0">
                          <a:solidFill>
                            <a:schemeClr val="tx1"/>
                          </a:solidFill>
                          <a:latin typeface="+mn-lt"/>
                          <a:ea typeface="+mn-ea"/>
                          <a:cs typeface="Arial" pitchFamily="34" charset="0"/>
                        </a:rPr>
                        <a:t>78 Mikondzo</a:t>
                      </a:r>
                      <a:r>
                        <a:rPr lang="en-US" sz="2000" b="0" i="0" u="none" strike="noStrike" kern="1200" baseline="0" dirty="0" smtClean="0">
                          <a:solidFill>
                            <a:schemeClr val="tx1"/>
                          </a:solidFill>
                          <a:latin typeface="+mn-lt"/>
                          <a:ea typeface="+mn-ea"/>
                          <a:cs typeface="Arial" pitchFamily="34" charset="0"/>
                        </a:rPr>
                        <a:t> interventions were conducted, </a:t>
                      </a:r>
                    </a:p>
                    <a:p>
                      <a:pPr marL="800100" lvl="1" indent="-342900">
                        <a:buFont typeface="Wingdings" panose="05000000000000000000" pitchFamily="2" charset="2"/>
                        <a:buChar char="ü"/>
                      </a:pPr>
                      <a:r>
                        <a:rPr lang="en-US" sz="2000" b="0" i="0" u="none" strike="noStrike" kern="1200" baseline="0" dirty="0" smtClean="0">
                          <a:solidFill>
                            <a:schemeClr val="tx1"/>
                          </a:solidFill>
                          <a:latin typeface="+mn-lt"/>
                          <a:ea typeface="+mn-ea"/>
                          <a:cs typeface="Arial" pitchFamily="34" charset="0"/>
                        </a:rPr>
                        <a:t>34 major events, and </a:t>
                      </a:r>
                    </a:p>
                    <a:p>
                      <a:pPr marL="800100" lvl="1" indent="-342900">
                        <a:buFont typeface="Wingdings" panose="05000000000000000000" pitchFamily="2" charset="2"/>
                        <a:buChar char="ü"/>
                      </a:pPr>
                      <a:r>
                        <a:rPr lang="en-US" sz="2000" b="0" i="0" u="none" strike="noStrike" kern="1200" baseline="0" dirty="0" smtClean="0">
                          <a:solidFill>
                            <a:schemeClr val="tx1"/>
                          </a:solidFill>
                          <a:latin typeface="+mn-lt"/>
                          <a:ea typeface="+mn-ea"/>
                          <a:cs typeface="Arial" pitchFamily="34" charset="0"/>
                        </a:rPr>
                        <a:t>44 build-up community engagements</a:t>
                      </a:r>
                    </a:p>
                    <a:p>
                      <a:pPr marL="342900" indent="-342900">
                        <a:buFont typeface="Arial" pitchFamily="34" charset="0"/>
                        <a:buChar char="•"/>
                      </a:pPr>
                      <a:r>
                        <a:rPr lang="en-US" sz="2000" b="0" i="0" u="none" strike="noStrike" kern="1200" baseline="0" dirty="0" smtClean="0">
                          <a:solidFill>
                            <a:schemeClr val="tx1"/>
                          </a:solidFill>
                          <a:latin typeface="+mn-lt"/>
                          <a:ea typeface="+mn-ea"/>
                          <a:cs typeface="Arial" pitchFamily="34" charset="0"/>
                        </a:rPr>
                        <a:t>This represents 217% achievement against the annual target.</a:t>
                      </a:r>
                    </a:p>
                    <a:p>
                      <a:pPr marL="342900" indent="-342900">
                        <a:buFont typeface="Arial" pitchFamily="34" charset="0"/>
                        <a:buChar char="•"/>
                      </a:pPr>
                      <a:endParaRPr lang="en-US" sz="2000" b="0" i="0" u="none" strike="noStrike" kern="1200" baseline="0" dirty="0" smtClean="0">
                        <a:solidFill>
                          <a:schemeClr val="tx1"/>
                        </a:solidFill>
                        <a:latin typeface="+mn-lt"/>
                        <a:ea typeface="+mn-ea"/>
                        <a:cs typeface="Arial" pitchFamily="34" charset="0"/>
                      </a:endParaRPr>
                    </a:p>
                  </a:txBody>
                  <a:tcPr marL="99063" marR="99063"/>
                </a:tc>
              </a:tr>
              <a:tr h="21158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ICROP</a:t>
                      </a:r>
                      <a:r>
                        <a:rPr lang="en-US" sz="2000" b="0" dirty="0" smtClean="0">
                          <a:solidFill>
                            <a:schemeClr val="tx1"/>
                          </a:solidFill>
                          <a:latin typeface="+mn-lt"/>
                          <a:cs typeface="Arial" pitchFamily="34" charset="0"/>
                        </a:rPr>
                        <a:t>: Target was to conduct 420 outreach programmes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mn-lt"/>
                        <a:cs typeface="Arial" pitchFamily="34" charset="0"/>
                      </a:endParaRPr>
                    </a:p>
                  </a:txBody>
                  <a:tcPr marL="99063" marR="99063">
                    <a:solidFill>
                      <a:schemeClr val="bg1"/>
                    </a:solidFill>
                  </a:tcPr>
                </a:tc>
                <a:tc>
                  <a:txBody>
                    <a:bodyPr/>
                    <a:lstStyle/>
                    <a:p>
                      <a:pPr marL="342900" indent="-342900">
                        <a:buFont typeface="Arial" pitchFamily="34" charset="0"/>
                        <a:buChar char="•"/>
                      </a:pPr>
                      <a:r>
                        <a:rPr lang="en-US" sz="2000" b="1" i="0" u="none" strike="noStrike" kern="1200" baseline="0" dirty="0" smtClean="0">
                          <a:solidFill>
                            <a:schemeClr val="tx1"/>
                          </a:solidFill>
                          <a:latin typeface="+mn-lt"/>
                          <a:ea typeface="+mn-ea"/>
                          <a:cs typeface="Arial" pitchFamily="34" charset="0"/>
                        </a:rPr>
                        <a:t>570 ICROP</a:t>
                      </a:r>
                      <a:r>
                        <a:rPr lang="en-US" sz="2000" b="0" i="0" u="none" strike="noStrike" kern="1200" baseline="0" dirty="0" smtClean="0">
                          <a:solidFill>
                            <a:schemeClr val="tx1"/>
                          </a:solidFill>
                          <a:latin typeface="+mn-lt"/>
                          <a:ea typeface="+mn-ea"/>
                          <a:cs typeface="Arial" pitchFamily="34" charset="0"/>
                        </a:rPr>
                        <a:t> programmes conducted.</a:t>
                      </a:r>
                    </a:p>
                    <a:p>
                      <a:pPr marL="342900" indent="-342900">
                        <a:buFont typeface="Arial" pitchFamily="34" charset="0"/>
                        <a:buChar char="•"/>
                      </a:pPr>
                      <a:r>
                        <a:rPr lang="en-US" sz="2000" b="0" i="0" u="none" strike="noStrike" kern="1200" baseline="0" dirty="0" smtClean="0">
                          <a:solidFill>
                            <a:schemeClr val="tx1"/>
                          </a:solidFill>
                          <a:latin typeface="+mn-lt"/>
                          <a:ea typeface="+mn-ea"/>
                          <a:cs typeface="Arial" pitchFamily="34" charset="0"/>
                        </a:rPr>
                        <a:t>This represents 136% achievement against the annual target</a:t>
                      </a:r>
                      <a:endParaRPr lang="en-US" sz="2000" kern="1200" dirty="0" smtClean="0">
                        <a:solidFill>
                          <a:schemeClr val="tx1"/>
                        </a:solidFill>
                        <a:latin typeface="+mn-lt"/>
                        <a:ea typeface="+mn-ea"/>
                        <a:cs typeface="Arial" pitchFamily="34" charset="0"/>
                      </a:endParaRPr>
                    </a:p>
                  </a:txBody>
                  <a:tcPr marL="99063" marR="99063"/>
                </a:tc>
              </a:tr>
            </a:tbl>
          </a:graphicData>
        </a:graphic>
      </p:graphicFrame>
      <p:sp>
        <p:nvSpPr>
          <p:cNvPr id="30737" name="Slide Number Placeholder 1"/>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897EF0-F894-419C-9B27-F7C99EC5AB43}" type="slidenum">
              <a:rPr lang="en-US" altLang="en-US" sz="1400" smtClean="0"/>
              <a:pPr>
                <a:spcBef>
                  <a:spcPct val="0"/>
                </a:spcBef>
                <a:buFontTx/>
                <a:buNone/>
              </a:pPr>
              <a:t>33</a:t>
            </a:fld>
            <a:endParaRPr lang="en-US" altLang="en-US" sz="1400" smtClean="0"/>
          </a:p>
        </p:txBody>
      </p:sp>
    </p:spTree>
    <p:extLst>
      <p:ext uri="{BB962C8B-B14F-4D97-AF65-F5344CB8AC3E}">
        <p14:creationId xmlns:p14="http://schemas.microsoft.com/office/powerpoint/2010/main" xmlns="" val="3216525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0" y="332656"/>
            <a:ext cx="9505056" cy="1143000"/>
          </a:xfrm>
        </p:spPr>
        <p:txBody>
          <a:bodyPr>
            <a:normAutofit/>
          </a:bodyPr>
          <a:lstStyle/>
          <a:p>
            <a:pPr algn="ctr"/>
            <a:r>
              <a:rPr lang="en-US" altLang="en-US" sz="3200" dirty="0"/>
              <a:t>Service Delivery Improvement</a:t>
            </a:r>
            <a:endParaRPr lang="en-GB" altLang="en-US" sz="3200"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97013239"/>
              </p:ext>
            </p:extLst>
          </p:nvPr>
        </p:nvGraphicFramePr>
        <p:xfrm>
          <a:off x="128464" y="1628800"/>
          <a:ext cx="9577388" cy="4632358"/>
        </p:xfrm>
        <a:graphic>
          <a:graphicData uri="http://schemas.openxmlformats.org/drawingml/2006/table">
            <a:tbl>
              <a:tblPr firstRow="1" bandRow="1">
                <a:tableStyleId>{5940675A-B579-460E-94D1-54222C63F5DA}</a:tableStyleId>
              </a:tblPr>
              <a:tblGrid>
                <a:gridCol w="1899071"/>
                <a:gridCol w="7678317"/>
              </a:tblGrid>
              <a:tr h="457233">
                <a:tc gridSpan="2">
                  <a:txBody>
                    <a:bodyPr/>
                    <a:lstStyle/>
                    <a:p>
                      <a:pPr>
                        <a:spcBef>
                          <a:spcPts val="600"/>
                        </a:spcBef>
                        <a:spcAft>
                          <a:spcPts val="600"/>
                        </a:spcAft>
                      </a:pPr>
                      <a:r>
                        <a:rPr lang="en-GB" sz="2000" b="1" dirty="0" smtClean="0">
                          <a:solidFill>
                            <a:schemeClr val="tx1"/>
                          </a:solidFill>
                          <a:latin typeface="+mn-lt"/>
                          <a:cs typeface="Arial" pitchFamily="34" charset="0"/>
                        </a:rPr>
                        <a:t>Objective:</a:t>
                      </a:r>
                      <a:r>
                        <a:rPr lang="en-GB" sz="2000" b="1" baseline="0" dirty="0" smtClean="0">
                          <a:solidFill>
                            <a:schemeClr val="tx1"/>
                          </a:solidFill>
                          <a:latin typeface="+mn-lt"/>
                          <a:cs typeface="Arial" pitchFamily="34" charset="0"/>
                        </a:rPr>
                        <a:t> </a:t>
                      </a:r>
                      <a:r>
                        <a:rPr lang="en-US" altLang="en-US" sz="2000" b="1" dirty="0" smtClean="0">
                          <a:latin typeface="+mn-lt"/>
                          <a:cs typeface="Arial" pitchFamily="34" charset="0"/>
                        </a:rPr>
                        <a:t>Public participation</a:t>
                      </a:r>
                      <a:endParaRPr lang="en-US" sz="2000" b="1" dirty="0" smtClean="0">
                        <a:solidFill>
                          <a:schemeClr val="tx1"/>
                        </a:solidFill>
                        <a:latin typeface="+mn-lt"/>
                        <a:cs typeface="Arial" pitchFamily="34" charset="0"/>
                      </a:endParaRPr>
                    </a:p>
                  </a:txBody>
                  <a:tcPr marL="99063" marR="99063">
                    <a:solidFill>
                      <a:srgbClr val="FFC000"/>
                    </a:solidFill>
                  </a:tcPr>
                </a:tc>
                <a:tc hMerge="1">
                  <a:txBody>
                    <a:bodyPr/>
                    <a:lstStyle/>
                    <a:p>
                      <a:endParaRPr lang="en-US" sz="2000" b="1" dirty="0" smtClean="0">
                        <a:solidFill>
                          <a:schemeClr val="tx1"/>
                        </a:solidFill>
                        <a:latin typeface="+mn-lt"/>
                        <a:cs typeface="Arial" pitchFamily="34" charset="0"/>
                      </a:endParaRPr>
                    </a:p>
                  </a:txBody>
                  <a:tcPr marL="99063" marR="99063">
                    <a:solidFill>
                      <a:srgbClr val="FFC000"/>
                    </a:solidFill>
                  </a:tcPr>
                </a:tc>
              </a:tr>
              <a:tr h="8832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Planned</a:t>
                      </a:r>
                      <a:r>
                        <a:rPr lang="en-US" sz="2000" b="1" baseline="0" dirty="0" smtClean="0">
                          <a:solidFill>
                            <a:schemeClr val="tx1"/>
                          </a:solidFill>
                          <a:latin typeface="+mn-lt"/>
                          <a:cs typeface="Arial" pitchFamily="34" charset="0"/>
                        </a:rPr>
                        <a:t> Target</a:t>
                      </a:r>
                      <a:endParaRPr lang="en-GB" sz="2000" b="1" dirty="0" smtClean="0">
                        <a:solidFill>
                          <a:schemeClr val="tx1"/>
                        </a:solidFill>
                        <a:latin typeface="+mn-lt"/>
                        <a:cs typeface="Arial" pitchFamily="34" charset="0"/>
                      </a:endParaRPr>
                    </a:p>
                  </a:txBody>
                  <a:tcPr marL="99063" marR="99063">
                    <a:solidFill>
                      <a:srgbClr val="FFC000"/>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latin typeface="+mn-lt"/>
                          <a:cs typeface="Arial" pitchFamily="34" charset="0"/>
                        </a:rPr>
                        <a:t>Achieved</a:t>
                      </a:r>
                    </a:p>
                  </a:txBody>
                  <a:tcPr marL="99063" marR="99063">
                    <a:solidFill>
                      <a:srgbClr val="FFC000"/>
                    </a:solidFill>
                  </a:tcPr>
                </a:tc>
              </a:tr>
              <a:tr h="25909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kern="1200" dirty="0" smtClean="0">
                          <a:solidFill>
                            <a:schemeClr val="tx1"/>
                          </a:solidFill>
                          <a:effectLst/>
                          <a:latin typeface="+mn-lt"/>
                          <a:ea typeface="+mn-ea"/>
                          <a:cs typeface="Arial" pitchFamily="34" charset="0"/>
                        </a:rPr>
                        <a:t>200 public and beneficiary education awareness programmes conducted</a:t>
                      </a:r>
                      <a:endParaRPr lang="en-US" sz="2000" b="0" dirty="0" smtClean="0">
                        <a:solidFill>
                          <a:schemeClr val="tx1"/>
                        </a:solidFill>
                        <a:latin typeface="+mn-lt"/>
                        <a:cs typeface="Arial"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dirty="0" smtClean="0">
                        <a:solidFill>
                          <a:schemeClr val="tx1"/>
                        </a:solidFill>
                        <a:latin typeface="+mn-lt"/>
                        <a:cs typeface="Arial" pitchFamily="34" charset="0"/>
                      </a:endParaRPr>
                    </a:p>
                  </a:txBody>
                  <a:tcPr marL="99063" marR="99063">
                    <a:solidFill>
                      <a:schemeClr val="bg1"/>
                    </a:solidFill>
                  </a:tcPr>
                </a:tc>
                <a:tc>
                  <a:txBody>
                    <a:bodyPr/>
                    <a:lstStyle/>
                    <a:p>
                      <a:pPr marL="342900" marR="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Arial" pitchFamily="34" charset="0"/>
                        </a:rPr>
                        <a:t>759 public and beneficiary education awareness programmes conducted focusing on </a:t>
                      </a:r>
                    </a:p>
                    <a:p>
                      <a:pPr marL="800100" marR="0" lvl="1"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000" kern="1200" dirty="0" smtClean="0">
                          <a:solidFill>
                            <a:schemeClr val="tx1"/>
                          </a:solidFill>
                          <a:effectLst/>
                          <a:latin typeface="+mn-lt"/>
                          <a:ea typeface="+mn-ea"/>
                          <a:cs typeface="Arial" pitchFamily="34" charset="0"/>
                        </a:rPr>
                        <a:t>fraud, theft and corruption awareness,</a:t>
                      </a:r>
                      <a:r>
                        <a:rPr lang="en-US" sz="2000" kern="1200" baseline="0" dirty="0" smtClean="0">
                          <a:solidFill>
                            <a:schemeClr val="tx1"/>
                          </a:solidFill>
                          <a:effectLst/>
                          <a:latin typeface="+mn-lt"/>
                          <a:ea typeface="+mn-ea"/>
                          <a:cs typeface="Arial" pitchFamily="34" charset="0"/>
                        </a:rPr>
                        <a:t> </a:t>
                      </a:r>
                    </a:p>
                    <a:p>
                      <a:pPr marL="800100" marR="0" lvl="1"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000" kern="1200" baseline="0" dirty="0" smtClean="0">
                          <a:solidFill>
                            <a:schemeClr val="tx1"/>
                          </a:solidFill>
                          <a:effectLst/>
                          <a:latin typeface="+mn-lt"/>
                          <a:ea typeface="+mn-ea"/>
                          <a:cs typeface="Arial" pitchFamily="34" charset="0"/>
                        </a:rPr>
                        <a:t>protection of SASSA cards, </a:t>
                      </a:r>
                    </a:p>
                    <a:p>
                      <a:pPr marL="800100" marR="0" lvl="1"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000" kern="1200" baseline="0" dirty="0" smtClean="0">
                          <a:solidFill>
                            <a:schemeClr val="tx1"/>
                          </a:solidFill>
                          <a:effectLst/>
                          <a:latin typeface="+mn-lt"/>
                          <a:ea typeface="+mn-ea"/>
                          <a:cs typeface="Arial" pitchFamily="34" charset="0"/>
                        </a:rPr>
                        <a:t>Regulation 26A mandates, </a:t>
                      </a:r>
                    </a:p>
                    <a:p>
                      <a:pPr marL="800100" marR="0" lvl="1"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lang="en-US" sz="2000" kern="1200" baseline="0" dirty="0" smtClean="0">
                          <a:solidFill>
                            <a:schemeClr val="tx1"/>
                          </a:solidFill>
                          <a:effectLst/>
                          <a:latin typeface="+mn-lt"/>
                          <a:ea typeface="+mn-ea"/>
                          <a:cs typeface="Arial" pitchFamily="34" charset="0"/>
                        </a:rPr>
                        <a:t>Grants awareness focusing on SRD, grant-in- aid, and CSG (0-1)</a:t>
                      </a:r>
                      <a:endParaRPr lang="en-US" sz="2000" kern="1200" dirty="0" smtClean="0">
                        <a:solidFill>
                          <a:schemeClr val="tx1"/>
                        </a:solidFill>
                        <a:effectLst/>
                        <a:latin typeface="+mn-lt"/>
                        <a:ea typeface="+mn-ea"/>
                        <a:cs typeface="Arial" pitchFamily="34" charset="0"/>
                      </a:endParaRPr>
                    </a:p>
                    <a:p>
                      <a:pPr marL="342900" marR="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GB" sz="2000" kern="1200" dirty="0" smtClean="0">
                          <a:solidFill>
                            <a:schemeClr val="tx1"/>
                          </a:solidFill>
                          <a:effectLst/>
                          <a:latin typeface="+mn-lt"/>
                          <a:ea typeface="+mn-ea"/>
                          <a:cs typeface="Arial" pitchFamily="34" charset="0"/>
                        </a:rPr>
                        <a:t>This represents 380% achievement against  the annual target</a:t>
                      </a:r>
                      <a:endParaRPr lang="en-US" sz="2000" kern="1200" dirty="0" smtClean="0">
                        <a:solidFill>
                          <a:schemeClr val="tx1"/>
                        </a:solidFill>
                        <a:latin typeface="+mn-lt"/>
                        <a:ea typeface="+mn-ea"/>
                        <a:cs typeface="Arial" pitchFamily="34" charset="0"/>
                      </a:endParaRPr>
                    </a:p>
                  </a:txBody>
                  <a:tcPr marL="99063" marR="99063">
                    <a:solidFill>
                      <a:schemeClr val="bg1"/>
                    </a:solidFill>
                  </a:tcPr>
                </a:tc>
              </a:tr>
            </a:tbl>
          </a:graphicData>
        </a:graphic>
      </p:graphicFrame>
      <p:sp>
        <p:nvSpPr>
          <p:cNvPr id="30737" name="Slide Number Placeholder 1"/>
          <p:cNvSpPr>
            <a:spLocks noGrp="1"/>
          </p:cNvSpPr>
          <p:nvPr>
            <p:ph type="sldNum" sz="quarter" idx="10"/>
          </p:nvPr>
        </p:nvSpPr>
        <p:spPr>
          <a:xfrm>
            <a:off x="9186217" y="6524624"/>
            <a:ext cx="720725" cy="404813"/>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C897EF0-F894-419C-9B27-F7C99EC5AB43}" type="slidenum">
              <a:rPr lang="en-US" altLang="en-US" sz="1400" smtClean="0"/>
              <a:pPr>
                <a:spcBef>
                  <a:spcPct val="0"/>
                </a:spcBef>
                <a:buFontTx/>
                <a:buNone/>
              </a:pPr>
              <a:t>34</a:t>
            </a:fld>
            <a:endParaRPr lang="en-US" altLang="en-US" sz="1400" dirty="0" smtClean="0"/>
          </a:p>
        </p:txBody>
      </p:sp>
    </p:spTree>
    <p:extLst>
      <p:ext uri="{BB962C8B-B14F-4D97-AF65-F5344CB8AC3E}">
        <p14:creationId xmlns:p14="http://schemas.microsoft.com/office/powerpoint/2010/main" xmlns="" val="26331248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Slide Number Placeholder 1"/>
          <p:cNvSpPr>
            <a:spLocks noGrp="1"/>
          </p:cNvSpPr>
          <p:nvPr>
            <p:ph type="sldNum" sz="quarter" idx="4294967295"/>
          </p:nvPr>
        </p:nvSpPr>
        <p:spPr>
          <a:xfrm>
            <a:off x="8333804" y="6504830"/>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35</a:t>
            </a:fld>
            <a:endParaRPr lang="en-US" altLang="en-US" sz="1400" dirty="0" smtClean="0">
              <a:solidFill>
                <a:srgbClr val="000000"/>
              </a:solidFill>
              <a:ea typeface="ＭＳ Ｐゴシック" pitchFamily="34" charset="-12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3903173854"/>
              </p:ext>
            </p:extLst>
          </p:nvPr>
        </p:nvGraphicFramePr>
        <p:xfrm>
          <a:off x="416496" y="1196752"/>
          <a:ext cx="9361040" cy="5574712"/>
        </p:xfrm>
        <a:graphic>
          <a:graphicData uri="http://schemas.openxmlformats.org/drawingml/2006/table">
            <a:tbl>
              <a:tblPr firstRow="1" bandRow="1">
                <a:tableStyleId>{5940675A-B579-460E-94D1-54222C63F5DA}</a:tableStyleId>
              </a:tblPr>
              <a:tblGrid>
                <a:gridCol w="3169485"/>
                <a:gridCol w="6191555"/>
              </a:tblGrid>
              <a:tr h="576064">
                <a:tc>
                  <a:txBody>
                    <a:bodyPr/>
                    <a:lstStyle/>
                    <a:p>
                      <a:pPr>
                        <a:spcBef>
                          <a:spcPts val="600"/>
                        </a:spcBef>
                        <a:spcAft>
                          <a:spcPts val="600"/>
                        </a:spcAft>
                      </a:pPr>
                      <a:r>
                        <a:rPr lang="en-US" sz="2000" b="1" dirty="0" smtClean="0">
                          <a:solidFill>
                            <a:schemeClr val="tx1"/>
                          </a:solidFill>
                          <a:latin typeface="+mn-lt"/>
                          <a:cs typeface="Arial" pitchFamily="34" charset="0"/>
                        </a:rPr>
                        <a:t>Planned</a:t>
                      </a:r>
                      <a:r>
                        <a:rPr lang="en-US" sz="2000" b="1" baseline="0" dirty="0" smtClean="0">
                          <a:solidFill>
                            <a:schemeClr val="tx1"/>
                          </a:solidFill>
                          <a:latin typeface="+mn-lt"/>
                          <a:cs typeface="Arial" pitchFamily="34" charset="0"/>
                        </a:rPr>
                        <a:t> Target</a:t>
                      </a:r>
                      <a:endParaRPr lang="en-GB" sz="2000" b="1" dirty="0">
                        <a:solidFill>
                          <a:schemeClr val="tx1"/>
                        </a:solidFill>
                        <a:latin typeface="+mn-lt"/>
                        <a:cs typeface="Arial" pitchFamily="34" charset="0"/>
                      </a:endParaRPr>
                    </a:p>
                  </a:txBody>
                  <a:tcPr marL="99063" marR="99063" marT="45729" marB="45729">
                    <a:solidFill>
                      <a:srgbClr val="FFC000"/>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mn-lt"/>
                          <a:cs typeface="Arial" pitchFamily="34" charset="0"/>
                        </a:rPr>
                        <a:t> Actual achievement</a:t>
                      </a:r>
                    </a:p>
                  </a:txBody>
                  <a:tcPr marL="99063" marR="99063" marT="45729" marB="45729">
                    <a:solidFill>
                      <a:srgbClr val="FFC000"/>
                    </a:solidFill>
                  </a:tcPr>
                </a:tc>
              </a:tr>
              <a:tr h="1296144">
                <a:tc>
                  <a:txBody>
                    <a:bodyPr/>
                    <a:lstStyle/>
                    <a:p>
                      <a:pPr>
                        <a:spcBef>
                          <a:spcPts val="600"/>
                        </a:spcBef>
                        <a:spcAft>
                          <a:spcPts val="600"/>
                        </a:spcAft>
                      </a:pPr>
                      <a:r>
                        <a:rPr lang="en-US" sz="2000" kern="1200" dirty="0" smtClean="0">
                          <a:solidFill>
                            <a:schemeClr val="tx1"/>
                          </a:solidFill>
                          <a:effectLst/>
                          <a:latin typeface="+mn-lt"/>
                          <a:ea typeface="+mn-ea"/>
                          <a:cs typeface="+mn-cs"/>
                        </a:rPr>
                        <a:t>Biometric enrolment and identification system developed and implemented</a:t>
                      </a:r>
                      <a:endParaRPr lang="en-US" sz="2000" b="0" dirty="0" smtClean="0">
                        <a:solidFill>
                          <a:schemeClr val="tx1"/>
                        </a:solidFill>
                        <a:latin typeface="+mn-lt"/>
                      </a:endParaRPr>
                    </a:p>
                  </a:txBody>
                  <a:tcPr marL="99063" marR="99063" marT="45712" marB="45712"/>
                </a:tc>
                <a:tc>
                  <a:txBody>
                    <a:bodyPr/>
                    <a:lstStyle/>
                    <a:p>
                      <a:pPr>
                        <a:spcBef>
                          <a:spcPts val="600"/>
                        </a:spcBef>
                        <a:spcAft>
                          <a:spcPts val="600"/>
                        </a:spcAft>
                      </a:pPr>
                      <a:r>
                        <a:rPr lang="en-ZA" sz="2000" kern="1200" dirty="0" smtClean="0">
                          <a:solidFill>
                            <a:schemeClr val="tx1"/>
                          </a:solidFill>
                          <a:effectLst/>
                          <a:latin typeface="+mn-lt"/>
                          <a:ea typeface="+mn-ea"/>
                          <a:cs typeface="+mn-cs"/>
                        </a:rPr>
                        <a:t>Biometric enrolment and identification system specification were adopted by the Agency. </a:t>
                      </a:r>
                      <a:endParaRPr lang="en-US" sz="2000" dirty="0">
                        <a:effectLst/>
                        <a:latin typeface="+mn-lt"/>
                      </a:endParaRPr>
                    </a:p>
                  </a:txBody>
                  <a:tcPr marL="99063" marR="99063" marT="45712" marB="45712"/>
                </a:tc>
              </a:tr>
              <a:tr h="1943791">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kern="1200" dirty="0" smtClean="0">
                          <a:solidFill>
                            <a:schemeClr val="tx1"/>
                          </a:solidFill>
                          <a:effectLst/>
                          <a:latin typeface="+mn-lt"/>
                          <a:ea typeface="+mn-ea"/>
                          <a:cs typeface="Arial" pitchFamily="34" charset="0"/>
                        </a:rPr>
                        <a:t>81 981 </a:t>
                      </a:r>
                      <a:r>
                        <a:rPr lang="en-US" sz="2000" kern="1200" dirty="0" smtClean="0">
                          <a:solidFill>
                            <a:schemeClr val="tx1"/>
                          </a:solidFill>
                          <a:effectLst/>
                          <a:latin typeface="+mn-lt"/>
                          <a:ea typeface="+mn-ea"/>
                          <a:cs typeface="Arial" pitchFamily="34" charset="0"/>
                        </a:rPr>
                        <a:t>duplicates of fingerprints for adults and children</a:t>
                      </a:r>
                      <a:r>
                        <a:rPr lang="en-US" sz="2000" kern="1200" baseline="0" dirty="0" smtClean="0">
                          <a:solidFill>
                            <a:schemeClr val="tx1"/>
                          </a:solidFill>
                          <a:effectLst/>
                          <a:latin typeface="+mn-lt"/>
                          <a:ea typeface="+mn-ea"/>
                          <a:cs typeface="Arial" pitchFamily="34" charset="0"/>
                        </a:rPr>
                        <a:t> </a:t>
                      </a:r>
                      <a:r>
                        <a:rPr lang="en-US" sz="2000" kern="1200" dirty="0" smtClean="0">
                          <a:solidFill>
                            <a:schemeClr val="tx1"/>
                          </a:solidFill>
                          <a:effectLst/>
                          <a:latin typeface="+mn-lt"/>
                          <a:ea typeface="+mn-ea"/>
                          <a:cs typeface="Arial" pitchFamily="34" charset="0"/>
                        </a:rPr>
                        <a:t>cleaned up </a:t>
                      </a:r>
                    </a:p>
                  </a:txBody>
                  <a:tcPr marL="99063" marR="99063" marT="45706" marB="45706"/>
                </a:tc>
                <a:tc>
                  <a:txBody>
                    <a:bodyPr/>
                    <a:lstStyle/>
                    <a:p>
                      <a:pPr marL="285750" indent="-285750">
                        <a:spcBef>
                          <a:spcPts val="600"/>
                        </a:spcBef>
                        <a:spcAft>
                          <a:spcPts val="600"/>
                        </a:spcAft>
                        <a:buFont typeface="Arial" panose="020B0604020202020204" pitchFamily="34" charset="0"/>
                        <a:buChar char="•"/>
                      </a:pPr>
                      <a:r>
                        <a:rPr lang="en-ZA" sz="2000" kern="1200" dirty="0" smtClean="0">
                          <a:solidFill>
                            <a:schemeClr val="tx1"/>
                          </a:solidFill>
                          <a:effectLst/>
                          <a:latin typeface="+mn-lt"/>
                          <a:ea typeface="+mn-ea"/>
                          <a:cs typeface="Arial" pitchFamily="34" charset="0"/>
                        </a:rPr>
                        <a:t>72 fingerprints for children were re-captured.</a:t>
                      </a:r>
                    </a:p>
                    <a:p>
                      <a:pPr marL="285750" lvl="0" indent="-285750">
                        <a:spcBef>
                          <a:spcPts val="600"/>
                        </a:spcBef>
                        <a:spcAft>
                          <a:spcPts val="600"/>
                        </a:spcAft>
                        <a:buFont typeface="Arial" panose="020B0604020202020204" pitchFamily="34" charset="0"/>
                        <a:buChar char="•"/>
                      </a:pPr>
                      <a:r>
                        <a:rPr lang="en-ZA" sz="2000" kern="1200" dirty="0" smtClean="0">
                          <a:solidFill>
                            <a:schemeClr val="tx1"/>
                          </a:solidFill>
                          <a:effectLst/>
                          <a:latin typeface="+mn-lt"/>
                          <a:ea typeface="+mn-ea"/>
                          <a:cs typeface="+mn-cs"/>
                        </a:rPr>
                        <a:t>A decision was taken to conduct a full clean-up of the records through a review process. </a:t>
                      </a:r>
                      <a:endParaRPr lang="en-US" sz="2000" dirty="0" smtClean="0">
                        <a:effectLst/>
                        <a:latin typeface="+mn-lt"/>
                      </a:endParaRPr>
                    </a:p>
                    <a:p>
                      <a:pPr marL="285750" lvl="0" indent="-285750">
                        <a:spcBef>
                          <a:spcPts val="600"/>
                        </a:spcBef>
                        <a:spcAft>
                          <a:spcPts val="600"/>
                        </a:spcAft>
                        <a:buFont typeface="Arial" panose="020B0604020202020204" pitchFamily="34" charset="0"/>
                        <a:buChar char="•"/>
                      </a:pPr>
                      <a:r>
                        <a:rPr lang="en-ZA" sz="2000" kern="1200" dirty="0" smtClean="0">
                          <a:solidFill>
                            <a:schemeClr val="tx1"/>
                          </a:solidFill>
                          <a:effectLst/>
                          <a:latin typeface="+mn-lt"/>
                          <a:ea typeface="+mn-ea"/>
                          <a:cs typeface="+mn-cs"/>
                        </a:rPr>
                        <a:t>System changes were effected to SOCPEN to accommodate review/re-enrolment of duplicates/matching fingerprints.</a:t>
                      </a:r>
                      <a:endParaRPr lang="en-US" sz="2000" dirty="0" smtClean="0">
                        <a:effectLst/>
                        <a:latin typeface="+mn-lt"/>
                      </a:endParaRPr>
                    </a:p>
                  </a:txBody>
                  <a:tcPr marL="99063" marR="99063" marT="45706" marB="45706"/>
                </a:tc>
              </a:tr>
              <a:tr h="1124800">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b="0" kern="1200" dirty="0" smtClean="0">
                          <a:solidFill>
                            <a:schemeClr val="tx1"/>
                          </a:solidFill>
                          <a:effectLst/>
                          <a:latin typeface="+mn-lt"/>
                          <a:ea typeface="+mn-ea"/>
                          <a:cs typeface="Arial" pitchFamily="34" charset="0"/>
                        </a:rPr>
                        <a:t>723 415</a:t>
                      </a:r>
                      <a:r>
                        <a:rPr lang="en-US" sz="2000" b="0" kern="1200" baseline="0" dirty="0" smtClean="0">
                          <a:solidFill>
                            <a:schemeClr val="tx1"/>
                          </a:solidFill>
                          <a:effectLst/>
                          <a:latin typeface="+mn-lt"/>
                          <a:ea typeface="+mn-ea"/>
                          <a:cs typeface="Arial" pitchFamily="34" charset="0"/>
                        </a:rPr>
                        <a:t> </a:t>
                      </a:r>
                      <a:r>
                        <a:rPr lang="en-US" sz="2000" kern="1200" dirty="0" smtClean="0">
                          <a:solidFill>
                            <a:schemeClr val="tx1"/>
                          </a:solidFill>
                          <a:effectLst/>
                          <a:latin typeface="+mn-lt"/>
                          <a:ea typeface="+mn-ea"/>
                          <a:cs typeface="Arial" pitchFamily="34" charset="0"/>
                        </a:rPr>
                        <a:t>fingerprint exceptions from DHA (Red &amp; Amber) cleaned</a:t>
                      </a:r>
                      <a:r>
                        <a:rPr lang="en-US" sz="2000" kern="1200" baseline="0" dirty="0" smtClean="0">
                          <a:solidFill>
                            <a:schemeClr val="tx1"/>
                          </a:solidFill>
                          <a:effectLst/>
                          <a:latin typeface="+mn-lt"/>
                          <a:ea typeface="+mn-ea"/>
                          <a:cs typeface="Arial" pitchFamily="34" charset="0"/>
                        </a:rPr>
                        <a:t> </a:t>
                      </a:r>
                      <a:r>
                        <a:rPr lang="en-US" sz="2000" kern="1200" dirty="0" smtClean="0">
                          <a:solidFill>
                            <a:schemeClr val="tx1"/>
                          </a:solidFill>
                          <a:effectLst/>
                          <a:latin typeface="+mn-lt"/>
                          <a:ea typeface="+mn-ea"/>
                          <a:cs typeface="Arial" pitchFamily="34" charset="0"/>
                        </a:rPr>
                        <a:t>up</a:t>
                      </a:r>
                      <a:endParaRPr lang="en-US" sz="2000" b="0" dirty="0" smtClean="0">
                        <a:solidFill>
                          <a:schemeClr val="tx1"/>
                        </a:solidFill>
                        <a:latin typeface="+mn-lt"/>
                        <a:cs typeface="Arial" pitchFamily="34" charset="0"/>
                      </a:endParaRPr>
                    </a:p>
                  </a:txBody>
                  <a:tcPr marL="99063" marR="99063" marT="45706" marB="45706"/>
                </a:tc>
                <a:tc>
                  <a:txBody>
                    <a:bodyPr/>
                    <a:lstStyle/>
                    <a:p>
                      <a:pPr>
                        <a:spcBef>
                          <a:spcPts val="600"/>
                        </a:spcBef>
                        <a:spcAft>
                          <a:spcPts val="600"/>
                        </a:spcAft>
                      </a:pPr>
                      <a:r>
                        <a:rPr lang="en-ZA" sz="2000" kern="1200" dirty="0" smtClean="0">
                          <a:solidFill>
                            <a:schemeClr val="tx1"/>
                          </a:solidFill>
                          <a:effectLst/>
                          <a:latin typeface="+mn-lt"/>
                          <a:ea typeface="+mn-ea"/>
                          <a:cs typeface="Arial" pitchFamily="34" charset="0"/>
                        </a:rPr>
                        <a:t>Not achieved </a:t>
                      </a:r>
                    </a:p>
                    <a:p>
                      <a:pPr marL="0" marR="0" indent="0" algn="l" defTabSz="914400" rtl="0" eaLnBrk="1" fontAlgn="auto" latinLnBrk="0" hangingPunct="1">
                        <a:lnSpc>
                          <a:spcPct val="100000"/>
                        </a:lnSpc>
                        <a:spcBef>
                          <a:spcPts val="600"/>
                        </a:spcBef>
                        <a:spcAft>
                          <a:spcPts val="600"/>
                        </a:spcAft>
                        <a:buClrTx/>
                        <a:buSzTx/>
                        <a:buFontTx/>
                        <a:buNone/>
                        <a:tabLst/>
                        <a:defRPr/>
                      </a:pPr>
                      <a:r>
                        <a:rPr lang="en-ZA" sz="2000" kern="1200" dirty="0" smtClean="0">
                          <a:solidFill>
                            <a:schemeClr val="tx1"/>
                          </a:solidFill>
                          <a:effectLst/>
                          <a:latin typeface="+mn-lt"/>
                          <a:ea typeface="+mn-ea"/>
                          <a:cs typeface="+mn-cs"/>
                        </a:rPr>
                        <a:t>Development of specification took longer than expected as it had to be interfaced with planned biometric access and Home Affairs systems (DNA)</a:t>
                      </a:r>
                      <a:endParaRPr lang="en-US" sz="2000" kern="1200" dirty="0" smtClean="0">
                        <a:solidFill>
                          <a:schemeClr val="tx1"/>
                        </a:solidFill>
                        <a:latin typeface="+mn-lt"/>
                        <a:ea typeface="+mn-ea"/>
                        <a:cs typeface="+mn-cs"/>
                      </a:endParaRPr>
                    </a:p>
                  </a:txBody>
                  <a:tcPr marL="99063" marR="99063" marT="45706" marB="45706"/>
                </a:tc>
              </a:tr>
            </a:tbl>
          </a:graphicData>
        </a:graphic>
      </p:graphicFrame>
      <p:sp>
        <p:nvSpPr>
          <p:cNvPr id="6" name="Title 1"/>
          <p:cNvSpPr>
            <a:spLocks noGrp="1"/>
          </p:cNvSpPr>
          <p:nvPr>
            <p:ph type="title"/>
          </p:nvPr>
        </p:nvSpPr>
        <p:spPr>
          <a:xfrm>
            <a:off x="272480" y="188640"/>
            <a:ext cx="7416824" cy="936104"/>
          </a:xfrm>
        </p:spPr>
        <p:txBody>
          <a:bodyPr>
            <a:normAutofit fontScale="90000"/>
          </a:bodyPr>
          <a:lstStyle/>
          <a:p>
            <a:r>
              <a:rPr lang="en-US" altLang="en-US" sz="2800" dirty="0"/>
              <a:t>PROGRAMME 2 BENEFITS ADMINISTRATION AND </a:t>
            </a:r>
            <a:r>
              <a:rPr lang="en-US" altLang="en-US" sz="2800" dirty="0" smtClean="0"/>
              <a:t>SUPPORT – PAYMENTS </a:t>
            </a:r>
            <a:endParaRPr lang="en-GB" altLang="en-US" sz="2800" dirty="0" smtClean="0">
              <a:latin typeface="+mn-lt"/>
            </a:endParaRPr>
          </a:p>
        </p:txBody>
      </p:sp>
    </p:spTree>
    <p:extLst>
      <p:ext uri="{BB962C8B-B14F-4D97-AF65-F5344CB8AC3E}">
        <p14:creationId xmlns:p14="http://schemas.microsoft.com/office/powerpoint/2010/main" xmlns="" val="25773283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3" name="Slide Number Placeholder 1"/>
          <p:cNvSpPr>
            <a:spLocks noGrp="1"/>
          </p:cNvSpPr>
          <p:nvPr>
            <p:ph type="sldNum" sz="quarter" idx="4294967295"/>
          </p:nvPr>
        </p:nvSpPr>
        <p:spPr>
          <a:xfrm>
            <a:off x="8333804" y="6504830"/>
            <a:ext cx="2311400" cy="365125"/>
          </a:xfrm>
          <a:prstGeom prst="rect">
            <a:avLst/>
          </a:prstGeom>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8A86B70-B76C-4393-8D1B-B5926A545F49}" type="slidenum">
              <a:rPr lang="en-US" altLang="en-US" sz="1400" smtClean="0">
                <a:solidFill>
                  <a:srgbClr val="000000"/>
                </a:solidFill>
                <a:ea typeface="ＭＳ Ｐゴシック" pitchFamily="34" charset="-128"/>
              </a:rPr>
              <a:pPr>
                <a:spcBef>
                  <a:spcPct val="0"/>
                </a:spcBef>
                <a:buFontTx/>
                <a:buNone/>
              </a:pPr>
              <a:t>36</a:t>
            </a:fld>
            <a:endParaRPr lang="en-US" altLang="en-US" sz="1400" dirty="0" smtClean="0">
              <a:solidFill>
                <a:srgbClr val="000000"/>
              </a:solidFill>
              <a:ea typeface="ＭＳ Ｐゴシック" pitchFamily="34" charset="-128"/>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xmlns="" val="1054828210"/>
              </p:ext>
            </p:extLst>
          </p:nvPr>
        </p:nvGraphicFramePr>
        <p:xfrm>
          <a:off x="416496" y="1196752"/>
          <a:ext cx="9145017" cy="5178500"/>
        </p:xfrm>
        <a:graphic>
          <a:graphicData uri="http://schemas.openxmlformats.org/drawingml/2006/table">
            <a:tbl>
              <a:tblPr firstRow="1" bandRow="1">
                <a:tableStyleId>{5940675A-B579-460E-94D1-54222C63F5DA}</a:tableStyleId>
              </a:tblPr>
              <a:tblGrid>
                <a:gridCol w="3456384"/>
                <a:gridCol w="5688633"/>
              </a:tblGrid>
              <a:tr h="576064">
                <a:tc>
                  <a:txBody>
                    <a:bodyPr/>
                    <a:lstStyle/>
                    <a:p>
                      <a:pPr>
                        <a:spcBef>
                          <a:spcPts val="600"/>
                        </a:spcBef>
                        <a:spcAft>
                          <a:spcPts val="600"/>
                        </a:spcAft>
                      </a:pPr>
                      <a:r>
                        <a:rPr lang="en-US" sz="2000" b="1" dirty="0" smtClean="0">
                          <a:solidFill>
                            <a:schemeClr val="tx1"/>
                          </a:solidFill>
                          <a:latin typeface="+mn-lt"/>
                          <a:cs typeface="Arial" pitchFamily="34" charset="0"/>
                        </a:rPr>
                        <a:t>Planned</a:t>
                      </a:r>
                      <a:r>
                        <a:rPr lang="en-US" sz="2000" b="1" baseline="0" dirty="0" smtClean="0">
                          <a:solidFill>
                            <a:schemeClr val="tx1"/>
                          </a:solidFill>
                          <a:latin typeface="+mn-lt"/>
                          <a:cs typeface="Arial" pitchFamily="34" charset="0"/>
                        </a:rPr>
                        <a:t> Target</a:t>
                      </a:r>
                      <a:endParaRPr lang="en-GB" sz="2000" b="1" dirty="0">
                        <a:solidFill>
                          <a:schemeClr val="tx1"/>
                        </a:solidFill>
                        <a:latin typeface="+mn-lt"/>
                        <a:cs typeface="Arial" pitchFamily="34" charset="0"/>
                      </a:endParaRPr>
                    </a:p>
                  </a:txBody>
                  <a:tcPr marL="99063" marR="99063" marT="45729" marB="45729">
                    <a:solidFill>
                      <a:srgbClr val="FFD03B"/>
                    </a:solidFill>
                  </a:tcPr>
                </a:tc>
                <a:tc>
                  <a:txBody>
                    <a:bodyPr/>
                    <a:lstStyle/>
                    <a:p>
                      <a:pPr marL="0" marR="0" lvl="1" indent="0" algn="l" defTabSz="914400" rtl="0" eaLnBrk="1" fontAlgn="auto" latinLnBrk="0" hangingPunct="1">
                        <a:lnSpc>
                          <a:spcPct val="100000"/>
                        </a:lnSpc>
                        <a:spcBef>
                          <a:spcPts val="600"/>
                        </a:spcBef>
                        <a:spcAft>
                          <a:spcPts val="600"/>
                        </a:spcAft>
                        <a:buClrTx/>
                        <a:buSzTx/>
                        <a:buFont typeface="Arial" pitchFamily="34" charset="0"/>
                        <a:buNone/>
                        <a:tabLst/>
                        <a:defRPr/>
                      </a:pPr>
                      <a:r>
                        <a:rPr lang="en-US" sz="2000" b="1" dirty="0" smtClean="0">
                          <a:solidFill>
                            <a:schemeClr val="tx1"/>
                          </a:solidFill>
                          <a:latin typeface="+mn-lt"/>
                          <a:cs typeface="Arial" pitchFamily="34" charset="0"/>
                        </a:rPr>
                        <a:t> Actual achievement</a:t>
                      </a:r>
                    </a:p>
                  </a:txBody>
                  <a:tcPr marL="99063" marR="99063" marT="45729" marB="45729">
                    <a:solidFill>
                      <a:srgbClr val="FFD03B"/>
                    </a:solidFill>
                  </a:tcPr>
                </a:tc>
              </a:tr>
              <a:tr h="1065103">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kern="1200" dirty="0" smtClean="0">
                          <a:solidFill>
                            <a:schemeClr val="tx1"/>
                          </a:solidFill>
                          <a:effectLst/>
                          <a:latin typeface="+mn-lt"/>
                          <a:ea typeface="+mn-ea"/>
                          <a:cs typeface="Arial" pitchFamily="34" charset="0"/>
                        </a:rPr>
                        <a:t>100% of new Regulation 26A mandates received and dealt with</a:t>
                      </a:r>
                    </a:p>
                  </a:txBody>
                  <a:tcPr marL="99063" marR="99063" marT="45706" marB="45706"/>
                </a:tc>
                <a:tc>
                  <a:txBody>
                    <a:bodyPr/>
                    <a:lstStyle/>
                    <a:p>
                      <a:pPr marL="0" marR="0" indent="0" algn="l" defTabSz="914400" rtl="0" eaLnBrk="1" fontAlgn="auto" latinLnBrk="0" hangingPunct="1">
                        <a:lnSpc>
                          <a:spcPct val="100000"/>
                        </a:lnSpc>
                        <a:spcBef>
                          <a:spcPts val="600"/>
                        </a:spcBef>
                        <a:spcAft>
                          <a:spcPts val="600"/>
                        </a:spcAft>
                        <a:buClrTx/>
                        <a:buSzTx/>
                        <a:buFontTx/>
                        <a:buNone/>
                        <a:tabLst/>
                        <a:defRPr/>
                      </a:pPr>
                      <a:r>
                        <a:rPr lang="en-US" sz="2000" kern="1200" dirty="0" smtClean="0">
                          <a:solidFill>
                            <a:schemeClr val="tx1"/>
                          </a:solidFill>
                          <a:effectLst/>
                          <a:latin typeface="+mn-lt"/>
                          <a:ea typeface="+mn-ea"/>
                          <a:cs typeface="Arial" pitchFamily="34" charset="0"/>
                        </a:rPr>
                        <a:t>100% (416 of 416) mandates were received and accordingly dealt with.</a:t>
                      </a:r>
                      <a:endParaRPr lang="en-US" sz="2000" kern="1200" dirty="0" smtClean="0">
                        <a:solidFill>
                          <a:schemeClr val="tx1"/>
                        </a:solidFill>
                        <a:latin typeface="+mn-lt"/>
                        <a:ea typeface="+mn-ea"/>
                        <a:cs typeface="Arial" pitchFamily="34" charset="0"/>
                      </a:endParaRPr>
                    </a:p>
                    <a:p>
                      <a:pPr>
                        <a:spcBef>
                          <a:spcPts val="600"/>
                        </a:spcBef>
                        <a:spcAft>
                          <a:spcPts val="600"/>
                        </a:spcAft>
                      </a:pPr>
                      <a:endParaRPr lang="en-US" sz="2000" kern="1200" dirty="0" smtClean="0">
                        <a:solidFill>
                          <a:schemeClr val="tx1"/>
                        </a:solidFill>
                        <a:effectLst/>
                        <a:latin typeface="+mn-lt"/>
                        <a:ea typeface="+mn-ea"/>
                        <a:cs typeface="Arial" pitchFamily="34" charset="0"/>
                      </a:endParaRPr>
                    </a:p>
                  </a:txBody>
                  <a:tcPr marL="99063" marR="99063" marT="45706" marB="45706"/>
                </a:tc>
              </a:tr>
              <a:tr h="1065103">
                <a:tc>
                  <a:txBody>
                    <a:bodyPr/>
                    <a:lstStyle/>
                    <a:p>
                      <a:pPr>
                        <a:spcBef>
                          <a:spcPts val="600"/>
                        </a:spcBef>
                        <a:spcAft>
                          <a:spcPts val="600"/>
                        </a:spcAft>
                      </a:pPr>
                      <a:r>
                        <a:rPr lang="en-US" sz="2000" kern="1200" dirty="0" smtClean="0">
                          <a:solidFill>
                            <a:schemeClr val="tx1"/>
                          </a:solidFill>
                          <a:effectLst/>
                          <a:latin typeface="+mn-lt"/>
                          <a:ea typeface="+mn-ea"/>
                          <a:cs typeface="+mn-cs"/>
                        </a:rPr>
                        <a:t>585 981 mandates with regard to the management of Regulation 26A (direct deductions) obtained </a:t>
                      </a:r>
                    </a:p>
                    <a:p>
                      <a:pPr>
                        <a:spcBef>
                          <a:spcPts val="600"/>
                        </a:spcBef>
                        <a:spcAft>
                          <a:spcPts val="600"/>
                        </a:spcAft>
                      </a:pPr>
                      <a:r>
                        <a:rPr lang="en-US" sz="2000" kern="1200" dirty="0" smtClean="0">
                          <a:solidFill>
                            <a:schemeClr val="tx1"/>
                          </a:solidFill>
                          <a:effectLst/>
                          <a:latin typeface="+mn-lt"/>
                          <a:ea typeface="+mn-ea"/>
                          <a:cs typeface="+mn-cs"/>
                        </a:rPr>
                        <a:t>(current cases)</a:t>
                      </a:r>
                      <a:endParaRPr lang="en-US" sz="2000" b="0" dirty="0" smtClean="0">
                        <a:solidFill>
                          <a:schemeClr val="tx1"/>
                        </a:solidFill>
                        <a:latin typeface="+mn-lt"/>
                      </a:endParaRPr>
                    </a:p>
                  </a:txBody>
                  <a:tcPr marL="99063" marR="99063" marT="45712" marB="45712"/>
                </a:tc>
                <a:tc>
                  <a:txBody>
                    <a:bodyPr/>
                    <a:lstStyle/>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US" sz="2000" kern="1200" dirty="0" smtClean="0">
                          <a:solidFill>
                            <a:schemeClr val="tx1"/>
                          </a:solidFill>
                          <a:effectLst/>
                          <a:latin typeface="+mn-lt"/>
                          <a:ea typeface="+mn-ea"/>
                          <a:cs typeface="+mn-cs"/>
                        </a:rPr>
                        <a:t>55 232</a:t>
                      </a:r>
                      <a:r>
                        <a:rPr lang="en-US" sz="2000" b="1" kern="1200" dirty="0" smtClean="0">
                          <a:solidFill>
                            <a:schemeClr val="tx1"/>
                          </a:solidFill>
                          <a:effectLst/>
                          <a:latin typeface="+mn-lt"/>
                          <a:ea typeface="+mn-ea"/>
                          <a:cs typeface="+mn-cs"/>
                        </a:rPr>
                        <a:t> </a:t>
                      </a:r>
                      <a:r>
                        <a:rPr lang="en-US" sz="2000" kern="1200" dirty="0" smtClean="0">
                          <a:solidFill>
                            <a:schemeClr val="tx1"/>
                          </a:solidFill>
                          <a:effectLst/>
                          <a:latin typeface="+mn-lt"/>
                          <a:ea typeface="+mn-ea"/>
                          <a:cs typeface="+mn-cs"/>
                        </a:rPr>
                        <a:t>mandates with regard to the management of Regulation 26A (direct deductions) obtained.</a:t>
                      </a:r>
                    </a:p>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2000" kern="1200" dirty="0" smtClean="0">
                          <a:solidFill>
                            <a:schemeClr val="tx1"/>
                          </a:solidFill>
                          <a:effectLst/>
                          <a:latin typeface="+mn-lt"/>
                          <a:ea typeface="+mn-ea"/>
                          <a:cs typeface="+mn-cs"/>
                        </a:rPr>
                        <a:t>The Agency received 551 disputes against funeral policy deductions which remained under investigation at the end of the financial year.</a:t>
                      </a:r>
                    </a:p>
                    <a:p>
                      <a:pPr marL="285750" marR="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ZA" sz="2000" kern="1200" dirty="0" smtClean="0">
                          <a:solidFill>
                            <a:schemeClr val="tx1"/>
                          </a:solidFill>
                          <a:effectLst/>
                          <a:latin typeface="+mn-lt"/>
                          <a:ea typeface="+mn-ea"/>
                          <a:cs typeface="+mn-cs"/>
                        </a:rPr>
                        <a:t>The Agency developed a dispute resolution mechanism to address the challenges of unauthorised deductions.</a:t>
                      </a:r>
                      <a:endParaRPr lang="en-US" sz="2000" kern="1200" dirty="0" smtClean="0">
                        <a:solidFill>
                          <a:schemeClr val="tx1"/>
                        </a:solidFill>
                        <a:effectLst/>
                        <a:latin typeface="+mn-lt"/>
                        <a:ea typeface="+mn-ea"/>
                        <a:cs typeface="+mn-cs"/>
                      </a:endParaRPr>
                    </a:p>
                  </a:txBody>
                  <a:tcPr marL="99063" marR="99063" marT="45712" marB="45712"/>
                </a:tc>
              </a:tr>
            </a:tbl>
          </a:graphicData>
        </a:graphic>
      </p:graphicFrame>
      <p:sp>
        <p:nvSpPr>
          <p:cNvPr id="6" name="Title 1"/>
          <p:cNvSpPr>
            <a:spLocks noGrp="1"/>
          </p:cNvSpPr>
          <p:nvPr>
            <p:ph type="title"/>
          </p:nvPr>
        </p:nvSpPr>
        <p:spPr>
          <a:xfrm>
            <a:off x="272480" y="260648"/>
            <a:ext cx="7416824" cy="936104"/>
          </a:xfrm>
        </p:spPr>
        <p:txBody>
          <a:bodyPr>
            <a:normAutofit fontScale="90000"/>
          </a:bodyPr>
          <a:lstStyle/>
          <a:p>
            <a:r>
              <a:rPr lang="en-US" altLang="en-US" sz="2800" dirty="0"/>
              <a:t>PROGRAMME 2 BENEFITS ADMINISTRATION AND </a:t>
            </a:r>
            <a:r>
              <a:rPr lang="en-US" altLang="en-US" sz="2800" dirty="0" smtClean="0"/>
              <a:t>SUPPORT – PAYMENTS </a:t>
            </a:r>
            <a:endParaRPr lang="en-GB" altLang="en-US" sz="2800" dirty="0" smtClean="0">
              <a:latin typeface="+mn-lt"/>
            </a:endParaRPr>
          </a:p>
        </p:txBody>
      </p:sp>
    </p:spTree>
    <p:extLst>
      <p:ext uri="{BB962C8B-B14F-4D97-AF65-F5344CB8AC3E}">
        <p14:creationId xmlns:p14="http://schemas.microsoft.com/office/powerpoint/2010/main" xmlns="" val="11732920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8544" y="3068960"/>
            <a:ext cx="8420100" cy="1872208"/>
          </a:xfrm>
        </p:spPr>
        <p:txBody>
          <a:bodyPr/>
          <a:lstStyle/>
          <a:p>
            <a:r>
              <a:rPr lang="en-ZA" dirty="0" smtClean="0"/>
              <a:t>Implementation of the Dispute resolution mechanism for deductions</a:t>
            </a:r>
            <a:endParaRPr lang="en-ZA" dirty="0"/>
          </a:p>
        </p:txBody>
      </p:sp>
    </p:spTree>
    <p:extLst>
      <p:ext uri="{BB962C8B-B14F-4D97-AF65-F5344CB8AC3E}">
        <p14:creationId xmlns:p14="http://schemas.microsoft.com/office/powerpoint/2010/main" xmlns="" val="3764767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792" y="428402"/>
            <a:ext cx="8229600" cy="768350"/>
          </a:xfrm>
        </p:spPr>
        <p:txBody>
          <a:bodyPr/>
          <a:lstStyle/>
          <a:p>
            <a:pPr marL="342900" lvl="1" indent="-342900">
              <a:lnSpc>
                <a:spcPct val="90000"/>
              </a:lnSpc>
            </a:pPr>
            <a:r>
              <a:rPr lang="en-US" sz="3200" b="1" dirty="0">
                <a:solidFill>
                  <a:schemeClr val="tx1"/>
                </a:solidFill>
              </a:rPr>
              <a:t/>
            </a:r>
            <a:br>
              <a:rPr lang="en-US" sz="3200" b="1" dirty="0">
                <a:solidFill>
                  <a:schemeClr val="tx1"/>
                </a:solidFill>
              </a:rPr>
            </a:br>
            <a:r>
              <a:rPr lang="en-US" sz="3200" b="1" dirty="0">
                <a:solidFill>
                  <a:schemeClr val="tx1"/>
                </a:solidFill>
              </a:rPr>
              <a:t>TREND ANALYSIS 2015 </a:t>
            </a:r>
            <a:br>
              <a:rPr lang="en-US" sz="3200" b="1" dirty="0">
                <a:solidFill>
                  <a:schemeClr val="tx1"/>
                </a:solidFill>
              </a:rPr>
            </a:br>
            <a:endParaRPr lang="en-US" sz="2000" b="1" dirty="0">
              <a:solidFill>
                <a:schemeClr val="tx1"/>
              </a:solidFill>
            </a:endParaRPr>
          </a:p>
        </p:txBody>
      </p:sp>
      <p:sp>
        <p:nvSpPr>
          <p:cNvPr id="8195" name="Rectangle 3"/>
          <p:cNvSpPr>
            <a:spLocks noGrp="1" noChangeArrowheads="1"/>
          </p:cNvSpPr>
          <p:nvPr>
            <p:ph idx="1"/>
          </p:nvPr>
        </p:nvSpPr>
        <p:spPr>
          <a:xfrm>
            <a:off x="609600" y="1616075"/>
            <a:ext cx="8610600" cy="5105400"/>
          </a:xfrm>
        </p:spPr>
        <p:txBody>
          <a:bodyPr/>
          <a:lstStyle/>
          <a:p>
            <a:pPr algn="just" eaLnBrk="1" hangingPunct="1">
              <a:lnSpc>
                <a:spcPct val="90000"/>
              </a:lnSpc>
            </a:pPr>
            <a:r>
              <a:rPr lang="en-ZA" sz="1800" dirty="0"/>
              <a:t>This is an indication of the breakdown of logged queries for the past period starting from January 2015 to December 2015</a:t>
            </a:r>
          </a:p>
          <a:p>
            <a:pPr algn="just" eaLnBrk="1" hangingPunct="1">
              <a:lnSpc>
                <a:spcPct val="90000"/>
              </a:lnSpc>
            </a:pPr>
            <a:r>
              <a:rPr lang="en-ZA" sz="1800" dirty="0"/>
              <a:t>Total number of queries attended equals 13342, of which 2860 required further investigation and 10279 finalised.</a:t>
            </a:r>
          </a:p>
          <a:p>
            <a:pPr algn="just" eaLnBrk="1" hangingPunct="1">
              <a:lnSpc>
                <a:spcPct val="90000"/>
              </a:lnSpc>
            </a:pPr>
            <a:r>
              <a:rPr lang="en-ZA" sz="1800" dirty="0"/>
              <a:t>Gauteng, Western Cape, KZN and Limpopo have got the highest queries </a:t>
            </a:r>
          </a:p>
          <a:p>
            <a:pPr algn="just" eaLnBrk="1" hangingPunct="1">
              <a:lnSpc>
                <a:spcPct val="90000"/>
              </a:lnSpc>
            </a:pPr>
            <a:r>
              <a:rPr lang="en-ZA" sz="1800" dirty="0"/>
              <a:t>The airtime queries has been leading all throughout</a:t>
            </a:r>
          </a:p>
          <a:p>
            <a:pPr algn="just" eaLnBrk="1" hangingPunct="1">
              <a:lnSpc>
                <a:spcPct val="90000"/>
              </a:lnSpc>
            </a:pPr>
            <a:endParaRPr lang="en-ZA" sz="1800" dirty="0"/>
          </a:p>
          <a:p>
            <a:pPr algn="just" eaLnBrk="1" hangingPunct="1">
              <a:lnSpc>
                <a:spcPct val="90000"/>
              </a:lnSpc>
            </a:pPr>
            <a:endParaRPr lang="en-US" sz="1800" dirty="0">
              <a:latin typeface="+mj-lt"/>
            </a:endParaRPr>
          </a:p>
          <a:p>
            <a:pPr marL="0" indent="0" algn="just" eaLnBrk="1" hangingPunct="1">
              <a:lnSpc>
                <a:spcPct val="90000"/>
              </a:lnSpc>
              <a:buNone/>
            </a:pPr>
            <a:r>
              <a:rPr lang="en-US" sz="1800" dirty="0">
                <a:latin typeface="+mj-lt"/>
              </a:rPr>
              <a:t> </a:t>
            </a:r>
          </a:p>
          <a:p>
            <a:pPr algn="just"/>
            <a:endParaRPr lang="en-US" dirty="0"/>
          </a:p>
          <a:p>
            <a:endParaRPr lang="en-US" dirty="0"/>
          </a:p>
          <a:p>
            <a:pPr marL="0" indent="0" algn="just" eaLnBrk="1" hangingPunct="1">
              <a:buNone/>
            </a:pPr>
            <a:endParaRPr lang="en-US" dirty="0"/>
          </a:p>
          <a:p>
            <a:pPr algn="just" eaLnBrk="1" hangingPunct="1"/>
            <a:endParaRPr lang="en-US" sz="2000" dirty="0"/>
          </a:p>
          <a:p>
            <a:pPr algn="just" eaLnBrk="1" hangingPunct="1"/>
            <a:endParaRPr lang="en-US" sz="2000" dirty="0"/>
          </a:p>
        </p:txBody>
      </p:sp>
      <p:pic>
        <p:nvPicPr>
          <p:cNvPr id="3" name="Picture 2"/>
          <p:cNvPicPr>
            <a:picLocks noChangeAspect="1"/>
          </p:cNvPicPr>
          <p:nvPr/>
        </p:nvPicPr>
        <p:blipFill>
          <a:blip r:embed="rId2" cstate="print"/>
          <a:stretch>
            <a:fillRect/>
          </a:stretch>
        </p:blipFill>
        <p:spPr>
          <a:xfrm>
            <a:off x="838200" y="3352800"/>
            <a:ext cx="8153400" cy="3429000"/>
          </a:xfrm>
          <a:prstGeom prst="rect">
            <a:avLst/>
          </a:prstGeom>
        </p:spPr>
      </p:pic>
    </p:spTree>
    <p:extLst>
      <p:ext uri="{BB962C8B-B14F-4D97-AF65-F5344CB8AC3E}">
        <p14:creationId xmlns:p14="http://schemas.microsoft.com/office/powerpoint/2010/main" xmlns="" val="4256702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61" y="167544"/>
            <a:ext cx="7914084" cy="1143000"/>
          </a:xfrm>
        </p:spPr>
        <p:txBody>
          <a:bodyPr/>
          <a:lstStyle/>
          <a:p>
            <a:r>
              <a:rPr lang="en-US" dirty="0">
                <a:solidFill>
                  <a:schemeClr val="tx1"/>
                </a:solidFill>
              </a:rPr>
              <a:t>Logged Disputes </a:t>
            </a:r>
            <a:r>
              <a:rPr lang="en-US" dirty="0" smtClean="0">
                <a:solidFill>
                  <a:schemeClr val="tx1"/>
                </a:solidFill>
              </a:rPr>
              <a:t>-</a:t>
            </a:r>
            <a:r>
              <a:rPr lang="en-US" dirty="0">
                <a:solidFill>
                  <a:schemeClr val="tx1"/>
                </a:solidFill>
              </a:rPr>
              <a:t/>
            </a:r>
            <a:br>
              <a:rPr lang="en-US" dirty="0">
                <a:solidFill>
                  <a:schemeClr val="tx1"/>
                </a:solidFill>
              </a:rPr>
            </a:br>
            <a:r>
              <a:rPr lang="en-US" dirty="0" smtClean="0">
                <a:solidFill>
                  <a:schemeClr val="tx1"/>
                </a:solidFill>
              </a:rPr>
              <a:t>Jan 2016 to May 2016</a:t>
            </a:r>
            <a:endParaRPr lang="en-US" dirty="0">
              <a:solidFill>
                <a:schemeClr val="tx1"/>
              </a:solidFill>
            </a:endParaRPr>
          </a:p>
        </p:txBody>
      </p:sp>
      <p:sp>
        <p:nvSpPr>
          <p:cNvPr id="3" name="Content Placeholder 2"/>
          <p:cNvSpPr>
            <a:spLocks noGrp="1"/>
          </p:cNvSpPr>
          <p:nvPr>
            <p:ph idx="1"/>
          </p:nvPr>
        </p:nvSpPr>
        <p:spPr>
          <a:xfrm>
            <a:off x="609601" y="2852936"/>
            <a:ext cx="8915400" cy="4709120"/>
          </a:xfrm>
        </p:spPr>
        <p:txBody>
          <a:bodyPr/>
          <a:lstStyle/>
          <a:p>
            <a:endParaRPr lang="en-US" dirty="0"/>
          </a:p>
        </p:txBody>
      </p:sp>
      <p:pic>
        <p:nvPicPr>
          <p:cNvPr id="6" name="Picture 5"/>
          <p:cNvPicPr>
            <a:picLocks noChangeAspect="1"/>
          </p:cNvPicPr>
          <p:nvPr/>
        </p:nvPicPr>
        <p:blipFill>
          <a:blip r:embed="rId2" cstate="print"/>
          <a:stretch>
            <a:fillRect/>
          </a:stretch>
        </p:blipFill>
        <p:spPr>
          <a:xfrm>
            <a:off x="685801" y="3323529"/>
            <a:ext cx="8534400" cy="3397945"/>
          </a:xfrm>
          <a:prstGeom prst="rect">
            <a:avLst/>
          </a:prstGeom>
        </p:spPr>
      </p:pic>
      <p:sp>
        <p:nvSpPr>
          <p:cNvPr id="8" name="Rectangle 3"/>
          <p:cNvSpPr txBox="1">
            <a:spLocks noChangeArrowheads="1"/>
          </p:cNvSpPr>
          <p:nvPr/>
        </p:nvSpPr>
        <p:spPr bwMode="auto">
          <a:xfrm>
            <a:off x="524643" y="1380527"/>
            <a:ext cx="8763000" cy="1540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600"/>
              </a:spcBef>
              <a:spcAft>
                <a:spcPts val="600"/>
              </a:spcAft>
              <a:buChar char="•"/>
              <a:defRPr sz="2400">
                <a:solidFill>
                  <a:schemeClr val="tx1"/>
                </a:solidFill>
                <a:latin typeface="+mn-lt"/>
                <a:ea typeface="+mn-ea"/>
                <a:cs typeface="+mn-cs"/>
              </a:defRPr>
            </a:lvl1pPr>
            <a:lvl2pPr marL="742950" indent="-285750" algn="l" rtl="0" eaLnBrk="0" fontAlgn="base" hangingPunct="0">
              <a:spcBef>
                <a:spcPts val="600"/>
              </a:spcBef>
              <a:spcAft>
                <a:spcPts val="600"/>
              </a:spcAft>
              <a:buChar char="–"/>
              <a:defRPr sz="2400">
                <a:solidFill>
                  <a:schemeClr val="tx1"/>
                </a:solidFill>
                <a:latin typeface="+mn-lt"/>
              </a:defRPr>
            </a:lvl2pPr>
            <a:lvl3pPr marL="1143000" indent="-228600" algn="l" rtl="0" eaLnBrk="0" fontAlgn="base" hangingPunct="0">
              <a:spcBef>
                <a:spcPts val="600"/>
              </a:spcBef>
              <a:spcAft>
                <a:spcPts val="600"/>
              </a:spcAft>
              <a:buChar char="•"/>
              <a:defRPr sz="2400">
                <a:solidFill>
                  <a:schemeClr val="tx1"/>
                </a:solidFill>
                <a:latin typeface="+mn-lt"/>
              </a:defRPr>
            </a:lvl3pPr>
            <a:lvl4pPr marL="1600200" indent="-228600" algn="l" rtl="0" eaLnBrk="0" fontAlgn="base" hangingPunct="0">
              <a:spcBef>
                <a:spcPts val="600"/>
              </a:spcBef>
              <a:spcAft>
                <a:spcPts val="600"/>
              </a:spcAft>
              <a:buChar char="–"/>
              <a:defRPr sz="2000">
                <a:solidFill>
                  <a:schemeClr val="tx1"/>
                </a:solidFill>
                <a:latin typeface="+mn-lt"/>
              </a:defRPr>
            </a:lvl4pPr>
            <a:lvl5pPr marL="2057400" indent="-228600" algn="l" rtl="0" eaLnBrk="0" fontAlgn="base" hangingPunct="0">
              <a:spcBef>
                <a:spcPts val="600"/>
              </a:spcBef>
              <a:spcAft>
                <a:spcPts val="60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lvl="1" indent="-342900" algn="just">
              <a:buFontTx/>
              <a:buChar char="•"/>
            </a:pPr>
            <a:r>
              <a:rPr lang="en-ZA" sz="1800" kern="0" dirty="0" smtClean="0"/>
              <a:t>Total number of disputes attended equals 19172, of which 7285 cases  customers were finalised and 11887 required further investigation.</a:t>
            </a:r>
          </a:p>
          <a:p>
            <a:pPr algn="just" eaLnBrk="1" hangingPunct="1">
              <a:lnSpc>
                <a:spcPct val="90000"/>
              </a:lnSpc>
            </a:pPr>
            <a:r>
              <a:rPr lang="en-ZA" sz="1800" kern="0" dirty="0" smtClean="0"/>
              <a:t>KZN, Eastern Cape, Gauteng and Mpumalanga record the highest queries </a:t>
            </a:r>
          </a:p>
          <a:p>
            <a:pPr algn="just" eaLnBrk="1" hangingPunct="1">
              <a:lnSpc>
                <a:spcPct val="90000"/>
              </a:lnSpc>
            </a:pPr>
            <a:r>
              <a:rPr lang="en-ZA" sz="1800" kern="0" dirty="0" smtClean="0"/>
              <a:t>Airtime disputes is the highest to the disputes</a:t>
            </a:r>
          </a:p>
          <a:p>
            <a:pPr marL="342900" lvl="1" indent="-342900" algn="just">
              <a:buFontTx/>
              <a:buChar char="•"/>
            </a:pPr>
            <a:endParaRPr lang="en-ZA" sz="1800" kern="0" dirty="0" smtClean="0"/>
          </a:p>
          <a:p>
            <a:pPr algn="just"/>
            <a:endParaRPr lang="en-US" kern="0" dirty="0" smtClean="0"/>
          </a:p>
          <a:p>
            <a:endParaRPr lang="en-US" kern="0" dirty="0" smtClean="0"/>
          </a:p>
          <a:p>
            <a:pPr marL="0" indent="0" algn="just" eaLnBrk="1" hangingPunct="1">
              <a:buFontTx/>
              <a:buNone/>
            </a:pPr>
            <a:endParaRPr lang="en-US" kern="0" dirty="0" smtClean="0"/>
          </a:p>
          <a:p>
            <a:pPr algn="just" eaLnBrk="1" hangingPunct="1"/>
            <a:endParaRPr lang="en-US" sz="2000" kern="0" dirty="0" smtClean="0"/>
          </a:p>
          <a:p>
            <a:pPr algn="just" eaLnBrk="1" hangingPunct="1"/>
            <a:endParaRPr lang="en-US" sz="2000" kern="0" dirty="0"/>
          </a:p>
        </p:txBody>
      </p:sp>
    </p:spTree>
    <p:extLst>
      <p:ext uri="{BB962C8B-B14F-4D97-AF65-F5344CB8AC3E}">
        <p14:creationId xmlns:p14="http://schemas.microsoft.com/office/powerpoint/2010/main" xmlns="" val="1057827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95300" y="1295400"/>
            <a:ext cx="8915400" cy="1143000"/>
          </a:xfrm>
        </p:spPr>
        <p:txBody>
          <a:bodyPr/>
          <a:lstStyle/>
          <a:p>
            <a:pPr eaLnBrk="1" hangingPunct="1"/>
            <a:r>
              <a:rPr lang="en-US" altLang="en-US" sz="3600" smtClean="0"/>
              <a:t/>
            </a:r>
            <a:br>
              <a:rPr lang="en-US" altLang="en-US" sz="3600" smtClean="0"/>
            </a:br>
            <a:endParaRPr lang="en-US" altLang="en-US" sz="3000" smtClean="0"/>
          </a:p>
        </p:txBody>
      </p:sp>
      <p:sp>
        <p:nvSpPr>
          <p:cNvPr id="10243" name="Rectangle 4"/>
          <p:cNvSpPr>
            <a:spLocks noChangeArrowheads="1"/>
          </p:cNvSpPr>
          <p:nvPr/>
        </p:nvSpPr>
        <p:spPr bwMode="auto">
          <a:xfrm>
            <a:off x="990600" y="2926685"/>
            <a:ext cx="7677150" cy="646331"/>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3600" b="1" dirty="0">
                <a:latin typeface="Arial Black" pitchFamily="34" charset="0"/>
              </a:rPr>
              <a:t>Overview</a:t>
            </a:r>
          </a:p>
        </p:txBody>
      </p:sp>
      <p:sp>
        <p:nvSpPr>
          <p:cNvPr id="10244" name="Slide Number Placeholder 1"/>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0FC211-DA48-4C6D-9667-902F18580661}" type="slidenum">
              <a:rPr lang="en-US" altLang="en-US" sz="1400" smtClean="0"/>
              <a:pPr>
                <a:spcBef>
                  <a:spcPct val="0"/>
                </a:spcBef>
                <a:buFontTx/>
                <a:buNone/>
              </a:pPr>
              <a:t>4</a:t>
            </a:fld>
            <a:endParaRPr lang="en-US" altLang="en-US" sz="1400" smtClean="0"/>
          </a:p>
        </p:txBody>
      </p:sp>
    </p:spTree>
    <p:extLst>
      <p:ext uri="{BB962C8B-B14F-4D97-AF65-F5344CB8AC3E}">
        <p14:creationId xmlns:p14="http://schemas.microsoft.com/office/powerpoint/2010/main" xmlns="" val="2003979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sz="1800" b="1" dirty="0">
                <a:solidFill>
                  <a:srgbClr val="333399"/>
                </a:solidFill>
                <a:ea typeface="+mj-ea"/>
                <a:cs typeface="+mj-cs"/>
              </a:rPr>
              <a:t>INCREASE IN LODGED DISPUTES</a:t>
            </a:r>
          </a:p>
          <a:p>
            <a:pPr marL="0" indent="0">
              <a:buNone/>
            </a:pPr>
            <a:endParaRPr lang="en-US" dirty="0"/>
          </a:p>
        </p:txBody>
      </p:sp>
      <p:sp>
        <p:nvSpPr>
          <p:cNvPr id="4" name="Slide Number Placeholder 3"/>
          <p:cNvSpPr>
            <a:spLocks noGrp="1"/>
          </p:cNvSpPr>
          <p:nvPr>
            <p:ph type="sldNum" sz="quarter" idx="4294967295"/>
          </p:nvPr>
        </p:nvSpPr>
        <p:spPr>
          <a:xfrm>
            <a:off x="6934200" y="6245225"/>
            <a:ext cx="2133600" cy="476250"/>
          </a:xfrm>
          <a:prstGeom prst="rect">
            <a:avLst/>
          </a:prstGeom>
        </p:spPr>
        <p:txBody>
          <a:bodyPr/>
          <a:lstStyle/>
          <a:p>
            <a:pPr>
              <a:defRPr/>
            </a:pPr>
            <a:fld id="{2CC70C49-10A0-418E-8D48-EB84244C126F}" type="slidenum">
              <a:rPr lang="en-US" smtClean="0"/>
              <a:pPr>
                <a:defRPr/>
              </a:pPr>
              <a:t>40</a:t>
            </a:fld>
            <a:endParaRPr lang="en-US"/>
          </a:p>
        </p:txBody>
      </p:sp>
      <p:pic>
        <p:nvPicPr>
          <p:cNvPr id="5" name="Picture 4"/>
          <p:cNvPicPr>
            <a:picLocks noChangeAspect="1"/>
          </p:cNvPicPr>
          <p:nvPr/>
        </p:nvPicPr>
        <p:blipFill>
          <a:blip r:embed="rId2" cstate="print"/>
          <a:stretch>
            <a:fillRect/>
          </a:stretch>
        </p:blipFill>
        <p:spPr>
          <a:xfrm>
            <a:off x="838200" y="2057401"/>
            <a:ext cx="8229600" cy="4251325"/>
          </a:xfrm>
          <a:prstGeom prst="rect">
            <a:avLst/>
          </a:prstGeom>
        </p:spPr>
      </p:pic>
    </p:spTree>
    <p:extLst>
      <p:ext uri="{BB962C8B-B14F-4D97-AF65-F5344CB8AC3E}">
        <p14:creationId xmlns:p14="http://schemas.microsoft.com/office/powerpoint/2010/main" xmlns="" val="33624906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82638" y="4149727"/>
            <a:ext cx="8420100" cy="1362075"/>
          </a:xfrm>
        </p:spPr>
        <p:txBody>
          <a:bodyPr>
            <a:normAutofit fontScale="90000"/>
          </a:bodyPr>
          <a:lstStyle/>
          <a:p>
            <a:pPr algn="ctr">
              <a:defRPr/>
            </a:pPr>
            <a:r>
              <a:rPr lang="en-ZA" altLang="en-US" sz="3600" dirty="0" smtClean="0"/>
              <a:t>2015/16 Audited </a:t>
            </a:r>
            <a:r>
              <a:rPr lang="en-ZA" altLang="en-US" sz="3600" dirty="0"/>
              <a:t>financial </a:t>
            </a:r>
            <a:r>
              <a:rPr lang="en-ZA" altLang="en-US" sz="3600" dirty="0" smtClean="0"/>
              <a:t>outcomes</a:t>
            </a:r>
            <a:r>
              <a:rPr lang="en-US" altLang="en-US" sz="3600" dirty="0"/>
              <a:t/>
            </a:r>
            <a:br>
              <a:rPr lang="en-US" altLang="en-US" sz="3600" dirty="0"/>
            </a:br>
            <a:endParaRPr lang="en-ZA" sz="3600" dirty="0"/>
          </a:p>
        </p:txBody>
      </p:sp>
      <p:sp>
        <p:nvSpPr>
          <p:cNvPr id="43011" name="Text Placeholder 3"/>
          <p:cNvSpPr>
            <a:spLocks noGrp="1"/>
          </p:cNvSpPr>
          <p:nvPr>
            <p:ph type="body" idx="1"/>
          </p:nvPr>
        </p:nvSpPr>
        <p:spPr>
          <a:xfrm>
            <a:off x="782638" y="2906715"/>
            <a:ext cx="8420100" cy="1023937"/>
          </a:xfrm>
        </p:spPr>
        <p:txBody>
          <a:bodyPr/>
          <a:lstStyle/>
          <a:p>
            <a:pPr algn="ctr">
              <a:spcBef>
                <a:spcPct val="0"/>
              </a:spcBef>
            </a:pPr>
            <a:r>
              <a:rPr lang="en-ZA" altLang="en-US" sz="3200" b="1" dirty="0" smtClean="0">
                <a:latin typeface="+mj-lt"/>
              </a:rPr>
              <a:t>FINANCIAL INFORMATION</a:t>
            </a:r>
          </a:p>
        </p:txBody>
      </p:sp>
      <p:sp>
        <p:nvSpPr>
          <p:cNvPr id="43012"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D805CFB-1EF3-44A3-AB14-12E717382A1B}" type="slidenum">
              <a:rPr lang="en-US" altLang="en-US" sz="1400" smtClean="0"/>
              <a:pPr>
                <a:spcBef>
                  <a:spcPct val="0"/>
                </a:spcBef>
                <a:buFontTx/>
                <a:buNone/>
              </a:pPr>
              <a:t>41</a:t>
            </a:fld>
            <a:endParaRPr lang="en-US" altLang="en-US" sz="1400" smtClean="0"/>
          </a:p>
        </p:txBody>
      </p:sp>
    </p:spTree>
    <p:extLst>
      <p:ext uri="{BB962C8B-B14F-4D97-AF65-F5344CB8AC3E}">
        <p14:creationId xmlns:p14="http://schemas.microsoft.com/office/powerpoint/2010/main" xmlns="" val="120017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88" y="1387624"/>
            <a:ext cx="8508242" cy="457200"/>
          </a:xfrm>
        </p:spPr>
        <p:txBody>
          <a:bodyPr/>
          <a:lstStyle/>
          <a:p>
            <a:pPr algn="l"/>
            <a:r>
              <a:rPr lang="en-US" sz="2800" dirty="0"/>
              <a:t>2015/16 Expenditure – Economic Classification</a:t>
            </a:r>
          </a:p>
        </p:txBody>
      </p:sp>
      <p:sp>
        <p:nvSpPr>
          <p:cNvPr id="4" name="Slide Number Placeholder 3"/>
          <p:cNvSpPr>
            <a:spLocks noGrp="1"/>
          </p:cNvSpPr>
          <p:nvPr>
            <p:ph type="sldNum" sz="quarter" idx="4294967295"/>
          </p:nvPr>
        </p:nvSpPr>
        <p:spPr>
          <a:xfrm>
            <a:off x="8508032" y="6245225"/>
            <a:ext cx="2133600" cy="476250"/>
          </a:xfrm>
          <a:prstGeom prst="rect">
            <a:avLst/>
          </a:prstGeom>
        </p:spPr>
        <p:txBody>
          <a:bodyPr/>
          <a:lstStyle/>
          <a:p>
            <a:pPr>
              <a:defRPr/>
            </a:pPr>
            <a:fld id="{1CBD9FF5-4F38-4FC5-9C36-E6933442765B}" type="slidenum">
              <a:rPr lang="en-US" smtClean="0"/>
              <a:pPr>
                <a:defRPr/>
              </a:pPr>
              <a:t>42</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3225973362"/>
              </p:ext>
            </p:extLst>
          </p:nvPr>
        </p:nvGraphicFramePr>
        <p:xfrm>
          <a:off x="200472" y="1895666"/>
          <a:ext cx="9073008" cy="4773694"/>
        </p:xfrm>
        <a:graphic>
          <a:graphicData uri="http://schemas.openxmlformats.org/presentationml/2006/ole">
            <p:oleObj spid="_x0000_s1050" name="Worksheet" r:id="rId4" imgW="6219708" imgH="1562106" progId="Excel.Sheet.12">
              <p:embed/>
            </p:oleObj>
          </a:graphicData>
        </a:graphic>
      </p:graphicFrame>
    </p:spTree>
    <p:extLst>
      <p:ext uri="{BB962C8B-B14F-4D97-AF65-F5344CB8AC3E}">
        <p14:creationId xmlns:p14="http://schemas.microsoft.com/office/powerpoint/2010/main" xmlns="" val="5360413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Commentary on 2015/16 expenditure</a:t>
            </a:r>
            <a:endParaRPr lang="en-ZA" dirty="0"/>
          </a:p>
        </p:txBody>
      </p:sp>
      <p:sp>
        <p:nvSpPr>
          <p:cNvPr id="3" name="Content Placeholder 2"/>
          <p:cNvSpPr>
            <a:spLocks noGrp="1"/>
          </p:cNvSpPr>
          <p:nvPr>
            <p:ph idx="1"/>
          </p:nvPr>
        </p:nvSpPr>
        <p:spPr>
          <a:xfrm>
            <a:off x="495300" y="1875036"/>
            <a:ext cx="8915400" cy="4709120"/>
          </a:xfrm>
        </p:spPr>
        <p:txBody>
          <a:bodyPr/>
          <a:lstStyle/>
          <a:p>
            <a:pPr algn="just">
              <a:buFont typeface="Arial" panose="020B0604020202020204" pitchFamily="34" charset="0"/>
              <a:buChar char="•"/>
            </a:pPr>
            <a:r>
              <a:rPr lang="en-US" sz="2000" dirty="0"/>
              <a:t>SASSA’s budget allocation for the 2015/16 financial year amounted to </a:t>
            </a:r>
            <a:r>
              <a:rPr lang="en-US" sz="2000" dirty="0" smtClean="0"/>
              <a:t>R6,642 </a:t>
            </a:r>
            <a:r>
              <a:rPr lang="en-US" sz="2000" dirty="0"/>
              <a:t>billion. </a:t>
            </a:r>
            <a:endParaRPr lang="en-US" sz="2000" dirty="0" smtClean="0"/>
          </a:p>
          <a:p>
            <a:pPr algn="just">
              <a:buFont typeface="Arial" panose="020B0604020202020204" pitchFamily="34" charset="0"/>
              <a:buChar char="•"/>
            </a:pPr>
            <a:r>
              <a:rPr lang="en-US" sz="2000" dirty="0" smtClean="0"/>
              <a:t>Over </a:t>
            </a:r>
            <a:r>
              <a:rPr lang="en-US" sz="2000" dirty="0"/>
              <a:t>and above this allocation SASSA had an accumulated surplus of </a:t>
            </a:r>
            <a:r>
              <a:rPr lang="en-US" sz="2000" dirty="0" smtClean="0"/>
              <a:t>    R1,366 </a:t>
            </a:r>
            <a:r>
              <a:rPr lang="en-US" sz="2000" dirty="0"/>
              <a:t>billion. </a:t>
            </a:r>
            <a:endParaRPr lang="en-US" sz="2000" dirty="0" smtClean="0"/>
          </a:p>
          <a:p>
            <a:pPr lvl="1" algn="just">
              <a:buFont typeface="Wingdings" panose="05000000000000000000" pitchFamily="2" charset="2"/>
              <a:buChar char="ü"/>
            </a:pPr>
            <a:r>
              <a:rPr lang="en-US" sz="2000" dirty="0"/>
              <a:t>The retained surplus was earmarked </a:t>
            </a:r>
            <a:r>
              <a:rPr lang="en-US" sz="2000" dirty="0" smtClean="0"/>
              <a:t>mainly for </a:t>
            </a:r>
            <a:r>
              <a:rPr lang="en-US" sz="2000" dirty="0"/>
              <a:t>the projects geared towards the in-sourcing of payments (social assistance benefits)</a:t>
            </a:r>
          </a:p>
          <a:p>
            <a:pPr lvl="1" algn="just">
              <a:buFont typeface="Wingdings" panose="05000000000000000000" pitchFamily="2" charset="2"/>
              <a:buChar char="ü"/>
            </a:pPr>
            <a:r>
              <a:rPr lang="en-US" sz="2000" dirty="0" smtClean="0"/>
              <a:t>National Treasury granted approval of R </a:t>
            </a:r>
            <a:r>
              <a:rPr lang="en-US" sz="2000" dirty="0"/>
              <a:t>621 million </a:t>
            </a:r>
            <a:r>
              <a:rPr lang="en-US" sz="2000" dirty="0" smtClean="0"/>
              <a:t>of the </a:t>
            </a:r>
            <a:r>
              <a:rPr lang="en-US" sz="2000" dirty="0"/>
              <a:t>retained surplus to be spent </a:t>
            </a:r>
            <a:r>
              <a:rPr lang="en-US" sz="2000" dirty="0" smtClean="0"/>
              <a:t>in 2015/16 to fund once off critical projects</a:t>
            </a:r>
          </a:p>
          <a:p>
            <a:pPr algn="just">
              <a:buFont typeface="Arial" panose="020B0604020202020204" pitchFamily="34" charset="0"/>
              <a:buChar char="•"/>
            </a:pPr>
            <a:r>
              <a:rPr lang="en-US" sz="2000" dirty="0" smtClean="0"/>
              <a:t>The </a:t>
            </a:r>
            <a:r>
              <a:rPr lang="en-US" sz="2000" dirty="0"/>
              <a:t>planned estimated expenditure for the period under review was </a:t>
            </a:r>
            <a:r>
              <a:rPr lang="en-US" sz="2000" dirty="0" smtClean="0"/>
              <a:t>thus  R7 </a:t>
            </a:r>
            <a:r>
              <a:rPr lang="en-US" sz="2000" dirty="0"/>
              <a:t>263 551 billion in </a:t>
            </a:r>
            <a:r>
              <a:rPr lang="en-US" sz="2000" dirty="0" smtClean="0"/>
              <a:t>2015/6 (</a:t>
            </a:r>
            <a:r>
              <a:rPr lang="en-US" sz="2000" dirty="0"/>
              <a:t>R6,642 </a:t>
            </a:r>
            <a:r>
              <a:rPr lang="en-US" sz="2000" dirty="0" smtClean="0"/>
              <a:t>billion + </a:t>
            </a:r>
            <a:r>
              <a:rPr lang="en-US" sz="2000" dirty="0"/>
              <a:t>R 621 </a:t>
            </a:r>
            <a:r>
              <a:rPr lang="en-US" sz="2000" dirty="0" smtClean="0"/>
              <a:t>million). </a:t>
            </a:r>
          </a:p>
          <a:p>
            <a:pPr algn="just">
              <a:buFont typeface="Arial" panose="020B0604020202020204" pitchFamily="34" charset="0"/>
              <a:buChar char="•"/>
            </a:pPr>
            <a:r>
              <a:rPr lang="en-US" sz="2000" dirty="0"/>
              <a:t>Actual expenditure by the end of the financial year was R6 904 129 billion.</a:t>
            </a:r>
          </a:p>
          <a:p>
            <a:pPr algn="just">
              <a:buFont typeface="Arial" panose="020B0604020202020204" pitchFamily="34" charset="0"/>
              <a:buChar char="•"/>
            </a:pPr>
            <a:endParaRPr lang="en-US" sz="2000" dirty="0" smtClean="0"/>
          </a:p>
        </p:txBody>
      </p:sp>
    </p:spTree>
    <p:extLst>
      <p:ext uri="{BB962C8B-B14F-4D97-AF65-F5344CB8AC3E}">
        <p14:creationId xmlns:p14="http://schemas.microsoft.com/office/powerpoint/2010/main" xmlns="" val="2360013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555" y="404664"/>
            <a:ext cx="8229600" cy="563562"/>
          </a:xfrm>
        </p:spPr>
        <p:txBody>
          <a:bodyPr/>
          <a:lstStyle/>
          <a:p>
            <a:pPr algn="l"/>
            <a:r>
              <a:rPr lang="en-US" sz="3600" dirty="0"/>
              <a:t>2015/16 Expenditure per Programme</a:t>
            </a:r>
          </a:p>
        </p:txBody>
      </p:sp>
      <p:sp>
        <p:nvSpPr>
          <p:cNvPr id="4" name="Slide Number Placeholder 3"/>
          <p:cNvSpPr>
            <a:spLocks noGrp="1"/>
          </p:cNvSpPr>
          <p:nvPr>
            <p:ph type="sldNum" sz="quarter" idx="4294967295"/>
          </p:nvPr>
        </p:nvSpPr>
        <p:spPr>
          <a:xfrm>
            <a:off x="8436024" y="6245225"/>
            <a:ext cx="2133600" cy="476250"/>
          </a:xfrm>
          <a:prstGeom prst="rect">
            <a:avLst/>
          </a:prstGeom>
        </p:spPr>
        <p:txBody>
          <a:bodyPr/>
          <a:lstStyle/>
          <a:p>
            <a:pPr>
              <a:defRPr/>
            </a:pPr>
            <a:fld id="{1CBD9FF5-4F38-4FC5-9C36-E6933442765B}" type="slidenum">
              <a:rPr lang="en-US" smtClean="0"/>
              <a:pPr>
                <a:defRPr/>
              </a:pPr>
              <a:t>44</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xmlns="" val="3162151873"/>
              </p:ext>
            </p:extLst>
          </p:nvPr>
        </p:nvGraphicFramePr>
        <p:xfrm>
          <a:off x="240554" y="1484784"/>
          <a:ext cx="9248949" cy="4600958"/>
        </p:xfrm>
        <a:graphic>
          <a:graphicData uri="http://schemas.openxmlformats.org/presentationml/2006/ole">
            <p:oleObj spid="_x0000_s2076" name="Worksheet" r:id="rId4" imgW="4905617" imgH="2086247" progId="Excel.Sheet.12">
              <p:embed/>
            </p:oleObj>
          </a:graphicData>
        </a:graphic>
      </p:graphicFrame>
      <p:sp>
        <p:nvSpPr>
          <p:cNvPr id="6" name="TextBox 5"/>
          <p:cNvSpPr txBox="1"/>
          <p:nvPr/>
        </p:nvSpPr>
        <p:spPr>
          <a:xfrm>
            <a:off x="416497" y="6160184"/>
            <a:ext cx="8352928" cy="646331"/>
          </a:xfrm>
          <a:prstGeom prst="rect">
            <a:avLst/>
          </a:prstGeom>
          <a:solidFill>
            <a:schemeClr val="tx1"/>
          </a:solidFill>
        </p:spPr>
        <p:txBody>
          <a:bodyPr wrap="square" rtlCol="0">
            <a:spAutoFit/>
          </a:bodyPr>
          <a:lstStyle/>
          <a:p>
            <a:r>
              <a:rPr lang="en-ZA" sz="1800" b="1" dirty="0" smtClean="0">
                <a:solidFill>
                  <a:schemeClr val="bg1"/>
                </a:solidFill>
              </a:rPr>
              <a:t>NB:  Programme 1 Budget includes R2 billion Handling fees for Social Assistance transfers</a:t>
            </a:r>
            <a:endParaRPr lang="en-ZA" sz="1800" b="1" dirty="0">
              <a:solidFill>
                <a:schemeClr val="bg1"/>
              </a:solidFill>
            </a:endParaRPr>
          </a:p>
        </p:txBody>
      </p:sp>
    </p:spTree>
    <p:extLst>
      <p:ext uri="{BB962C8B-B14F-4D97-AF65-F5344CB8AC3E}">
        <p14:creationId xmlns:p14="http://schemas.microsoft.com/office/powerpoint/2010/main" xmlns="" val="20339200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200151"/>
            <a:ext cx="8229600" cy="563562"/>
          </a:xfrm>
        </p:spPr>
        <p:txBody>
          <a:bodyPr/>
          <a:lstStyle/>
          <a:p>
            <a:pPr algn="l"/>
            <a:r>
              <a:rPr lang="en-US" sz="2400" dirty="0"/>
              <a:t>2015/16 Expenditure per Key Spending Items</a:t>
            </a:r>
          </a:p>
        </p:txBody>
      </p:sp>
      <p:sp>
        <p:nvSpPr>
          <p:cNvPr id="4" name="Slide Number Placeholder 3"/>
          <p:cNvSpPr>
            <a:spLocks noGrp="1"/>
          </p:cNvSpPr>
          <p:nvPr>
            <p:ph type="sldNum" sz="quarter" idx="4294967295"/>
          </p:nvPr>
        </p:nvSpPr>
        <p:spPr>
          <a:xfrm>
            <a:off x="6934200" y="6245225"/>
            <a:ext cx="2133600" cy="476250"/>
          </a:xfrm>
          <a:prstGeom prst="rect">
            <a:avLst/>
          </a:prstGeom>
        </p:spPr>
        <p:txBody>
          <a:bodyPr/>
          <a:lstStyle/>
          <a:p>
            <a:pPr>
              <a:defRPr/>
            </a:pPr>
            <a:fld id="{1CBD9FF5-4F38-4FC5-9C36-E6933442765B}" type="slidenum">
              <a:rPr lang="en-US" smtClean="0"/>
              <a:pPr>
                <a:defRPr/>
              </a:pPr>
              <a:t>45</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xmlns="" val="3895278185"/>
              </p:ext>
            </p:extLst>
          </p:nvPr>
        </p:nvGraphicFramePr>
        <p:xfrm>
          <a:off x="560512" y="1891201"/>
          <a:ext cx="8928992" cy="4634143"/>
        </p:xfrm>
        <a:graphic>
          <a:graphicData uri="http://schemas.openxmlformats.org/presentationml/2006/ole">
            <p:oleObj spid="_x0000_s3099" name="Worksheet" r:id="rId3" imgW="6248400" imgH="3629297" progId="Excel.Sheet.12">
              <p:embed/>
            </p:oleObj>
          </a:graphicData>
        </a:graphic>
      </p:graphicFrame>
    </p:spTree>
    <p:extLst>
      <p:ext uri="{BB962C8B-B14F-4D97-AF65-F5344CB8AC3E}">
        <p14:creationId xmlns:p14="http://schemas.microsoft.com/office/powerpoint/2010/main" xmlns="" val="16031695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520" y="1334219"/>
            <a:ext cx="8229600" cy="582613"/>
          </a:xfrm>
        </p:spPr>
        <p:txBody>
          <a:bodyPr/>
          <a:lstStyle/>
          <a:p>
            <a:pPr algn="l"/>
            <a:r>
              <a:rPr lang="en-ZA" sz="2800" b="1" dirty="0"/>
              <a:t>2015/16 Expenditure per Key Spending Items</a:t>
            </a:r>
          </a:p>
        </p:txBody>
      </p:sp>
      <p:sp>
        <p:nvSpPr>
          <p:cNvPr id="3" name="Slide Number Placeholder 2"/>
          <p:cNvSpPr>
            <a:spLocks noGrp="1"/>
          </p:cNvSpPr>
          <p:nvPr>
            <p:ph type="sldNum" sz="quarter" idx="12"/>
          </p:nvPr>
        </p:nvSpPr>
        <p:spPr>
          <a:xfrm>
            <a:off x="8402240" y="6553150"/>
            <a:ext cx="2311400" cy="476250"/>
          </a:xfrm>
        </p:spPr>
        <p:txBody>
          <a:bodyPr/>
          <a:lstStyle/>
          <a:p>
            <a:pPr>
              <a:defRPr/>
            </a:pPr>
            <a:fld id="{C5D9F123-6A62-4A96-AEBF-433FDED5BA7E}" type="slidenum">
              <a:rPr lang="en-US" smtClean="0"/>
              <a:pPr>
                <a:defRPr/>
              </a:pPr>
              <a:t>46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256772205"/>
              </p:ext>
            </p:extLst>
          </p:nvPr>
        </p:nvGraphicFramePr>
        <p:xfrm>
          <a:off x="615206" y="1967954"/>
          <a:ext cx="8550275" cy="4606925"/>
        </p:xfrm>
        <a:graphic>
          <a:graphicData uri="http://schemas.openxmlformats.org/presentationml/2006/ole">
            <p:oleObj spid="_x0000_s4123" name="Worksheet" r:id="rId3" imgW="6248400" imgH="3819797" progId="Excel.Sheet.12">
              <p:embed/>
            </p:oleObj>
          </a:graphicData>
        </a:graphic>
      </p:graphicFrame>
    </p:spTree>
    <p:extLst>
      <p:ext uri="{BB962C8B-B14F-4D97-AF65-F5344CB8AC3E}">
        <p14:creationId xmlns:p14="http://schemas.microsoft.com/office/powerpoint/2010/main" xmlns="" val="1458791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295401"/>
            <a:ext cx="8686800" cy="531813"/>
          </a:xfrm>
        </p:spPr>
        <p:txBody>
          <a:bodyPr/>
          <a:lstStyle/>
          <a:p>
            <a:pPr algn="l"/>
            <a:r>
              <a:rPr lang="en-US" sz="2800" dirty="0"/>
              <a:t>2015/16 Expenditure per location</a:t>
            </a:r>
          </a:p>
        </p:txBody>
      </p:sp>
      <p:sp>
        <p:nvSpPr>
          <p:cNvPr id="4" name="Slide Number Placeholder 3"/>
          <p:cNvSpPr>
            <a:spLocks noGrp="1"/>
          </p:cNvSpPr>
          <p:nvPr>
            <p:ph type="sldNum" sz="quarter" idx="4294967295"/>
          </p:nvPr>
        </p:nvSpPr>
        <p:spPr>
          <a:xfrm>
            <a:off x="8652048" y="6525344"/>
            <a:ext cx="2133600" cy="476250"/>
          </a:xfrm>
          <a:prstGeom prst="rect">
            <a:avLst/>
          </a:prstGeom>
        </p:spPr>
        <p:txBody>
          <a:bodyPr/>
          <a:lstStyle/>
          <a:p>
            <a:pPr>
              <a:defRPr/>
            </a:pPr>
            <a:fld id="{1CBD9FF5-4F38-4FC5-9C36-E6933442765B}" type="slidenum">
              <a:rPr lang="en-US" smtClean="0"/>
              <a:pPr>
                <a:defRPr/>
              </a:pPr>
              <a:t>47</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xmlns="" val="2353861260"/>
              </p:ext>
            </p:extLst>
          </p:nvPr>
        </p:nvGraphicFramePr>
        <p:xfrm>
          <a:off x="456059" y="1922148"/>
          <a:ext cx="9033445" cy="4675204"/>
        </p:xfrm>
        <a:graphic>
          <a:graphicData uri="http://schemas.openxmlformats.org/presentationml/2006/ole">
            <p:oleObj spid="_x0000_s5146" name="Worksheet" r:id="rId3" imgW="6296101" imgH="2914743" progId="Excel.Sheet.12">
              <p:embed/>
            </p:oleObj>
          </a:graphicData>
        </a:graphic>
      </p:graphicFrame>
    </p:spTree>
    <p:extLst>
      <p:ext uri="{BB962C8B-B14F-4D97-AF65-F5344CB8AC3E}">
        <p14:creationId xmlns:p14="http://schemas.microsoft.com/office/powerpoint/2010/main" xmlns="" val="18419305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Auditor General Report and Comments</a:t>
            </a:r>
            <a:endParaRPr lang="en-ZA" dirty="0"/>
          </a:p>
        </p:txBody>
      </p:sp>
      <p:sp>
        <p:nvSpPr>
          <p:cNvPr id="3" name="Content Placeholder 2"/>
          <p:cNvSpPr>
            <a:spLocks noGrp="1"/>
          </p:cNvSpPr>
          <p:nvPr>
            <p:ph idx="1"/>
          </p:nvPr>
        </p:nvSpPr>
        <p:spPr>
          <a:xfrm>
            <a:off x="495300" y="1916832"/>
            <a:ext cx="8915400" cy="4392488"/>
          </a:xfrm>
        </p:spPr>
        <p:txBody>
          <a:bodyPr/>
          <a:lstStyle/>
          <a:p>
            <a:pPr algn="just"/>
            <a:r>
              <a:rPr lang="en-ZA" altLang="en-US" sz="2000" b="1" dirty="0"/>
              <a:t>AGSA’s opinion on the AFS – Unqualified Audit.  </a:t>
            </a:r>
            <a:r>
              <a:rPr lang="en-ZA" altLang="en-US" sz="2000" dirty="0"/>
              <a:t>The AG found that: </a:t>
            </a:r>
          </a:p>
          <a:p>
            <a:pPr lvl="1" algn="just"/>
            <a:r>
              <a:rPr lang="en-ZA" altLang="en-US" sz="2000" dirty="0"/>
              <a:t>SASSA’s financial statements present fairly in all material respects, the financial position of the Agency as at 31 March 2016; and </a:t>
            </a:r>
          </a:p>
          <a:p>
            <a:pPr lvl="1" algn="just"/>
            <a:r>
              <a:rPr lang="en-ZA" altLang="en-US" sz="2000" dirty="0"/>
              <a:t> SASSA’s financial performance and cash flows for the 2015/16 financial year were in accordance with SA Standards of GRAP and the requirements of the PFMA. </a:t>
            </a:r>
          </a:p>
          <a:p>
            <a:pPr algn="just"/>
            <a:endParaRPr lang="en-US" altLang="en-US" sz="2000" b="1" dirty="0"/>
          </a:p>
          <a:p>
            <a:pPr algn="just"/>
            <a:r>
              <a:rPr lang="en-US" altLang="en-US" sz="2000" b="1" dirty="0"/>
              <a:t>Predetermined objectives - </a:t>
            </a:r>
            <a:r>
              <a:rPr lang="en-ZA" altLang="en-US" sz="2000" b="1" dirty="0"/>
              <a:t>Unqualified </a:t>
            </a:r>
            <a:endParaRPr lang="en-US" altLang="en-US" sz="2000" b="1" dirty="0"/>
          </a:p>
          <a:p>
            <a:pPr lvl="1" algn="just" eaLnBrk="1" hangingPunct="1">
              <a:lnSpc>
                <a:spcPct val="80000"/>
              </a:lnSpc>
            </a:pPr>
            <a:r>
              <a:rPr lang="en-US" altLang="en-US" sz="2000" i="1" dirty="0"/>
              <a:t>Reliability of information: </a:t>
            </a:r>
            <a:r>
              <a:rPr lang="en-US" altLang="en-US" sz="2000" dirty="0"/>
              <a:t>There were no material findings on the usefulness and reliability of the reported performance information. </a:t>
            </a:r>
          </a:p>
          <a:p>
            <a:endParaRPr lang="en-ZA" dirty="0"/>
          </a:p>
        </p:txBody>
      </p:sp>
    </p:spTree>
    <p:extLst>
      <p:ext uri="{BB962C8B-B14F-4D97-AF65-F5344CB8AC3E}">
        <p14:creationId xmlns:p14="http://schemas.microsoft.com/office/powerpoint/2010/main" xmlns="" val="8535220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Matters of Emphasis </a:t>
            </a:r>
            <a:endParaRPr lang="en-ZA" dirty="0"/>
          </a:p>
        </p:txBody>
      </p:sp>
      <p:sp>
        <p:nvSpPr>
          <p:cNvPr id="3" name="Content Placeholder 2"/>
          <p:cNvSpPr>
            <a:spLocks noGrp="1"/>
          </p:cNvSpPr>
          <p:nvPr>
            <p:ph idx="1"/>
          </p:nvPr>
        </p:nvSpPr>
        <p:spPr>
          <a:xfrm>
            <a:off x="495300" y="1844824"/>
            <a:ext cx="8915400" cy="4464496"/>
          </a:xfrm>
        </p:spPr>
        <p:txBody>
          <a:bodyPr/>
          <a:lstStyle/>
          <a:p>
            <a:pPr algn="just"/>
            <a:r>
              <a:rPr lang="en-US" dirty="0"/>
              <a:t>Irregular expenditure closing balance of R1.1 billion</a:t>
            </a:r>
          </a:p>
          <a:p>
            <a:pPr algn="just"/>
            <a:r>
              <a:rPr lang="en-US" dirty="0"/>
              <a:t>Fruitless and wasteful expenditure of R10.9 million</a:t>
            </a:r>
          </a:p>
          <a:p>
            <a:pPr algn="just"/>
            <a:r>
              <a:rPr lang="en-US" dirty="0"/>
              <a:t>Internal control deficiencies:</a:t>
            </a:r>
          </a:p>
          <a:p>
            <a:pPr lvl="2" algn="just">
              <a:buFont typeface="Wingdings" panose="05000000000000000000" pitchFamily="2" charset="2"/>
              <a:buChar char="ü"/>
            </a:pPr>
            <a:r>
              <a:rPr lang="en-US" sz="2000" dirty="0"/>
              <a:t>Lack of sufficient review and oversight to ensure compliance to applicable legislation </a:t>
            </a:r>
          </a:p>
          <a:p>
            <a:pPr lvl="2" algn="just">
              <a:buFont typeface="Wingdings" panose="05000000000000000000" pitchFamily="2" charset="2"/>
              <a:buChar char="ü"/>
            </a:pPr>
            <a:r>
              <a:rPr lang="en-US" sz="2000" dirty="0"/>
              <a:t>Timely implementation of proper record keeping, monitoring and review processes not implemented in a timely manner</a:t>
            </a:r>
          </a:p>
          <a:p>
            <a:pPr lvl="2" algn="just">
              <a:buFont typeface="Wingdings" panose="05000000000000000000" pitchFamily="2" charset="2"/>
              <a:buChar char="ü"/>
            </a:pPr>
            <a:r>
              <a:rPr lang="en-US" sz="2000" dirty="0"/>
              <a:t>Investigations (Fraud and compliance unit, SIU and NT) as a result of fraudulent actions that could result in possible irregular and fruitless expenditure</a:t>
            </a:r>
          </a:p>
          <a:p>
            <a:endParaRPr lang="en-ZA" dirty="0"/>
          </a:p>
        </p:txBody>
      </p:sp>
      <p:sp>
        <p:nvSpPr>
          <p:cNvPr id="4" name="Slide Number Placeholder 3"/>
          <p:cNvSpPr>
            <a:spLocks noGrp="1"/>
          </p:cNvSpPr>
          <p:nvPr>
            <p:ph type="sldNum" sz="quarter" idx="10"/>
          </p:nvPr>
        </p:nvSpPr>
        <p:spPr/>
        <p:txBody>
          <a:bodyPr/>
          <a:lstStyle/>
          <a:p>
            <a:pPr>
              <a:defRPr/>
            </a:pPr>
            <a:endParaRPr lang="en-US" altLang="en-US"/>
          </a:p>
        </p:txBody>
      </p:sp>
    </p:spTree>
    <p:extLst>
      <p:ext uri="{BB962C8B-B14F-4D97-AF65-F5344CB8AC3E}">
        <p14:creationId xmlns:p14="http://schemas.microsoft.com/office/powerpoint/2010/main" xmlns="" val="2752014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1" y="1341438"/>
            <a:ext cx="8093075" cy="609600"/>
          </a:xfrm>
          <a:solidFill>
            <a:schemeClr val="bg1"/>
          </a:solidFill>
        </p:spPr>
        <p:txBody>
          <a:bodyPr>
            <a:normAutofit/>
          </a:bodyPr>
          <a:lstStyle/>
          <a:p>
            <a:pPr algn="ctr" eaLnBrk="1" hangingPunct="1">
              <a:defRPr/>
            </a:pPr>
            <a:r>
              <a:rPr lang="en-US" sz="2800" b="1" dirty="0">
                <a:cs typeface="Arial" pitchFamily="34" charset="0"/>
              </a:rPr>
              <a:t>VISION</a:t>
            </a:r>
          </a:p>
        </p:txBody>
      </p:sp>
      <p:sp>
        <p:nvSpPr>
          <p:cNvPr id="8195" name="Rectangle 3"/>
          <p:cNvSpPr>
            <a:spLocks noGrp="1" noChangeArrowheads="1"/>
          </p:cNvSpPr>
          <p:nvPr>
            <p:ph idx="1"/>
          </p:nvPr>
        </p:nvSpPr>
        <p:spPr>
          <a:xfrm>
            <a:off x="838200" y="2133602"/>
            <a:ext cx="8229600" cy="519113"/>
          </a:xfrm>
        </p:spPr>
        <p:txBody>
          <a:bodyPr>
            <a:normAutofit/>
          </a:bodyPr>
          <a:lstStyle/>
          <a:p>
            <a:pPr marL="0" indent="0" algn="ctr" eaLnBrk="1" hangingPunct="1">
              <a:spcBef>
                <a:spcPct val="0"/>
              </a:spcBef>
              <a:spcAft>
                <a:spcPct val="0"/>
              </a:spcAft>
              <a:buFontTx/>
              <a:buNone/>
              <a:defRPr/>
            </a:pPr>
            <a:r>
              <a:rPr lang="en-GB" kern="1200" dirty="0">
                <a:ea typeface="ＭＳ Ｐゴシック" pitchFamily="34" charset="-128"/>
              </a:rPr>
              <a:t>“</a:t>
            </a:r>
            <a:r>
              <a:rPr lang="en-US" kern="1200" dirty="0">
                <a:ea typeface="ＭＳ Ｐゴシック" pitchFamily="34" charset="-128"/>
              </a:rPr>
              <a:t>A leader in the delivery of social security services</a:t>
            </a:r>
            <a:r>
              <a:rPr lang="en-GB" kern="1200" dirty="0">
                <a:ea typeface="ＭＳ Ｐゴシック" pitchFamily="34" charset="-128"/>
              </a:rPr>
              <a:t>” </a:t>
            </a:r>
            <a:endParaRPr lang="en-US" kern="1200" dirty="0">
              <a:ea typeface="ＭＳ Ｐゴシック" pitchFamily="34" charset="-128"/>
            </a:endParaRPr>
          </a:p>
        </p:txBody>
      </p:sp>
      <p:sp>
        <p:nvSpPr>
          <p:cNvPr id="12292" name="Rectangle 4"/>
          <p:cNvSpPr>
            <a:spLocks noChangeArrowheads="1"/>
          </p:cNvSpPr>
          <p:nvPr/>
        </p:nvSpPr>
        <p:spPr bwMode="auto">
          <a:xfrm>
            <a:off x="838201" y="2899792"/>
            <a:ext cx="8077200"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mj-lt"/>
              </a:rPr>
              <a:t>MISSION</a:t>
            </a:r>
            <a:r>
              <a:rPr lang="en-GB" altLang="en-US" sz="2800" b="1" dirty="0">
                <a:latin typeface="+mj-lt"/>
              </a:rPr>
              <a:t> </a:t>
            </a:r>
            <a:endParaRPr lang="en-US" altLang="en-US" sz="2800" b="1" dirty="0">
              <a:latin typeface="+mj-lt"/>
            </a:endParaRPr>
          </a:p>
        </p:txBody>
      </p:sp>
      <p:sp>
        <p:nvSpPr>
          <p:cNvPr id="8197" name="Rectangle 5"/>
          <p:cNvSpPr>
            <a:spLocks noChangeArrowheads="1"/>
          </p:cNvSpPr>
          <p:nvPr/>
        </p:nvSpPr>
        <p:spPr bwMode="auto">
          <a:xfrm>
            <a:off x="914399" y="3526904"/>
            <a:ext cx="8229600" cy="838200"/>
          </a:xfrm>
          <a:prstGeom prst="rect">
            <a:avLst/>
          </a:prstGeo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lIns="91277" tIns="45640" rIns="91277" bIns="45640"/>
          <a:lstStyle/>
          <a:p>
            <a:pPr algn="ctr">
              <a:defRPr/>
            </a:pPr>
            <a:r>
              <a:rPr lang="en-US" dirty="0">
                <a:latin typeface="+mn-lt"/>
                <a:ea typeface="ＭＳ Ｐゴシック" panose="020B0600070205080204" pitchFamily="34" charset="-128"/>
                <a:cs typeface="Arial" pitchFamily="34" charset="0"/>
              </a:rPr>
              <a:t>To administer </a:t>
            </a:r>
            <a:r>
              <a:rPr lang="en-US" dirty="0" smtClean="0">
                <a:latin typeface="+mn-lt"/>
                <a:ea typeface="ＭＳ Ｐゴシック" panose="020B0600070205080204" pitchFamily="34" charset="-128"/>
                <a:cs typeface="Arial" pitchFamily="34" charset="0"/>
              </a:rPr>
              <a:t>social </a:t>
            </a:r>
            <a:r>
              <a:rPr lang="en-US" dirty="0">
                <a:latin typeface="+mn-lt"/>
                <a:ea typeface="ＭＳ Ｐゴシック" panose="020B0600070205080204" pitchFamily="34" charset="-128"/>
                <a:cs typeface="Arial" pitchFamily="34" charset="0"/>
              </a:rPr>
              <a:t>security services to eligible </a:t>
            </a:r>
            <a:r>
              <a:rPr lang="en-US" dirty="0" smtClean="0">
                <a:latin typeface="+mn-lt"/>
                <a:ea typeface="ＭＳ Ｐゴシック" panose="020B0600070205080204" pitchFamily="34" charset="-128"/>
                <a:cs typeface="Arial" pitchFamily="34" charset="0"/>
              </a:rPr>
              <a:t>children, older persons and people with disabilities</a:t>
            </a:r>
            <a:endParaRPr lang="en-US" dirty="0">
              <a:latin typeface="+mn-lt"/>
              <a:ea typeface="ＭＳ Ｐゴシック" panose="020B0600070205080204" pitchFamily="34" charset="-128"/>
              <a:cs typeface="Arial" pitchFamily="34" charset="0"/>
            </a:endParaRPr>
          </a:p>
        </p:txBody>
      </p:sp>
      <p:sp>
        <p:nvSpPr>
          <p:cNvPr id="12294" name="Title 1"/>
          <p:cNvSpPr txBox="1">
            <a:spLocks/>
          </p:cNvSpPr>
          <p:nvPr/>
        </p:nvSpPr>
        <p:spPr bwMode="auto">
          <a:xfrm>
            <a:off x="858079" y="4691608"/>
            <a:ext cx="8081964"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800" b="1" dirty="0">
                <a:latin typeface="+mj-lt"/>
              </a:rPr>
              <a:t>SASSA’s Slogan</a:t>
            </a:r>
            <a:r>
              <a:rPr lang="en-GB" altLang="en-US" sz="2800" dirty="0">
                <a:latin typeface="+mj-lt"/>
              </a:rPr>
              <a:t> </a:t>
            </a:r>
            <a:endParaRPr lang="en-US" altLang="en-US" sz="2800" dirty="0">
              <a:latin typeface="+mj-lt"/>
            </a:endParaRPr>
          </a:p>
        </p:txBody>
      </p:sp>
      <p:sp>
        <p:nvSpPr>
          <p:cNvPr id="12295" name="Content Placeholder 2"/>
          <p:cNvSpPr txBox="1">
            <a:spLocks/>
          </p:cNvSpPr>
          <p:nvPr/>
        </p:nvSpPr>
        <p:spPr bwMode="auto">
          <a:xfrm>
            <a:off x="827856" y="5517728"/>
            <a:ext cx="82296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277" tIns="45640" rIns="91277" bIns="4564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2400" dirty="0">
                <a:latin typeface="+mn-lt"/>
              </a:rPr>
              <a:t>Paying the right social grant, to the right person, </a:t>
            </a:r>
          </a:p>
          <a:p>
            <a:pPr algn="ctr">
              <a:spcBef>
                <a:spcPct val="0"/>
              </a:spcBef>
              <a:buFontTx/>
              <a:buNone/>
            </a:pPr>
            <a:r>
              <a:rPr lang="en-GB" altLang="en-US" sz="2400" dirty="0">
                <a:latin typeface="+mn-lt"/>
              </a:rPr>
              <a:t>     at the right time and place. NJALO!</a:t>
            </a:r>
          </a:p>
          <a:p>
            <a:pPr algn="ctr">
              <a:spcBef>
                <a:spcPct val="0"/>
              </a:spcBef>
              <a:buFontTx/>
              <a:buNone/>
            </a:pPr>
            <a:endParaRPr lang="en-GB" altLang="en-US" sz="2500" dirty="0"/>
          </a:p>
          <a:p>
            <a:pPr algn="ctr">
              <a:spcBef>
                <a:spcPct val="0"/>
              </a:spcBef>
              <a:buFontTx/>
              <a:buNone/>
            </a:pPr>
            <a:endParaRPr lang="en-GB" altLang="en-US" sz="2400" dirty="0"/>
          </a:p>
          <a:p>
            <a:pPr algn="ctr">
              <a:spcBef>
                <a:spcPct val="0"/>
              </a:spcBef>
              <a:buFontTx/>
              <a:buNone/>
            </a:pPr>
            <a:endParaRPr lang="en-GB" altLang="en-US" sz="2400" dirty="0"/>
          </a:p>
          <a:p>
            <a:pPr algn="ctr">
              <a:spcBef>
                <a:spcPct val="0"/>
              </a:spcBef>
              <a:buFontTx/>
              <a:buNone/>
            </a:pPr>
            <a:endParaRPr lang="en-US" altLang="en-US" sz="2400" dirty="0"/>
          </a:p>
        </p:txBody>
      </p:sp>
      <p:sp>
        <p:nvSpPr>
          <p:cNvPr id="12296" name="Slide Number Placeholder 1"/>
          <p:cNvSpPr>
            <a:spLocks noGrp="1"/>
          </p:cNvSpPr>
          <p:nvPr>
            <p:ph type="sldNum" sz="quarter" idx="10"/>
          </p:nvPr>
        </p:nvSpPr>
        <p:spPr>
          <a:xfrm>
            <a:off x="4376739" y="6380163"/>
            <a:ext cx="21336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0407A30C-F9C3-4295-B52F-3DF649BC4B5E}" type="slidenum">
              <a:rPr lang="en-US" altLang="en-US" sz="1400" smtClean="0">
                <a:solidFill>
                  <a:srgbClr val="000000"/>
                </a:solidFill>
              </a:rPr>
              <a:pPr eaLnBrk="1" hangingPunct="1">
                <a:spcBef>
                  <a:spcPct val="0"/>
                </a:spcBef>
                <a:buFontTx/>
                <a:buNone/>
              </a:pPr>
              <a:t>5</a:t>
            </a:fld>
            <a:endParaRPr lang="en-US" altLang="en-US" sz="1400" smtClean="0">
              <a:solidFill>
                <a:srgbClr val="000000"/>
              </a:solidFill>
            </a:endParaRPr>
          </a:p>
        </p:txBody>
      </p:sp>
    </p:spTree>
    <p:extLst>
      <p:ext uri="{BB962C8B-B14F-4D97-AF65-F5344CB8AC3E}">
        <p14:creationId xmlns:p14="http://schemas.microsoft.com/office/powerpoint/2010/main" xmlns="" val="3854419776"/>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301134"/>
            <a:ext cx="8153400" cy="533401"/>
          </a:xfrm>
        </p:spPr>
        <p:txBody>
          <a:bodyPr/>
          <a:lstStyle/>
          <a:p>
            <a:pPr marL="342900" indent="-342900">
              <a:lnSpc>
                <a:spcPct val="90000"/>
              </a:lnSpc>
              <a:spcBef>
                <a:spcPct val="20000"/>
              </a:spcBef>
              <a:defRPr/>
            </a:pPr>
            <a:r>
              <a:rPr lang="en-US" sz="2000" dirty="0">
                <a:solidFill>
                  <a:srgbClr val="000000"/>
                </a:solidFill>
                <a:ea typeface="+mn-ea"/>
                <a:cs typeface="+mn-cs"/>
              </a:rPr>
              <a:t>IRREGULAR</a:t>
            </a:r>
            <a:r>
              <a:rPr lang="en-US" sz="2000" dirty="0"/>
              <a:t> </a:t>
            </a:r>
            <a:r>
              <a:rPr lang="en-US" sz="2000" dirty="0">
                <a:solidFill>
                  <a:srgbClr val="000000"/>
                </a:solidFill>
                <a:ea typeface="+mn-ea"/>
                <a:cs typeface="+mn-cs"/>
              </a:rPr>
              <a:t>EXPENDITURE –PER ANNUAL REPORT-2015/2016</a:t>
            </a:r>
          </a:p>
        </p:txBody>
      </p:sp>
      <p:sp>
        <p:nvSpPr>
          <p:cNvPr id="5123" name="Rectangle 3"/>
          <p:cNvSpPr>
            <a:spLocks noGrp="1" noChangeArrowheads="1"/>
          </p:cNvSpPr>
          <p:nvPr>
            <p:ph type="body" idx="1"/>
          </p:nvPr>
        </p:nvSpPr>
        <p:spPr bwMode="auto">
          <a:xfrm>
            <a:off x="533400" y="1981200"/>
            <a:ext cx="8839200" cy="44958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lnSpc>
                <a:spcPct val="90000"/>
              </a:lnSpc>
              <a:buNone/>
              <a:defRPr/>
            </a:pPr>
            <a:r>
              <a:rPr lang="en-US" dirty="0"/>
              <a:t> </a:t>
            </a:r>
          </a:p>
          <a:p>
            <a:pPr marL="0" indent="0">
              <a:lnSpc>
                <a:spcPct val="90000"/>
              </a:lnSpc>
              <a:buNone/>
              <a:defRPr/>
            </a:pPr>
            <a:endParaRPr lang="en-US" dirty="0"/>
          </a:p>
        </p:txBody>
      </p:sp>
      <p:sp>
        <p:nvSpPr>
          <p:cNvPr id="4" name="Slide Number Placeholder 3"/>
          <p:cNvSpPr>
            <a:spLocks noGrp="1"/>
          </p:cNvSpPr>
          <p:nvPr>
            <p:ph type="sldNum" sz="quarter" idx="4294967295"/>
          </p:nvPr>
        </p:nvSpPr>
        <p:spPr>
          <a:xfrm>
            <a:off x="6934200" y="6245225"/>
            <a:ext cx="2133600" cy="476250"/>
          </a:xfrm>
          <a:prstGeom prst="rect">
            <a:avLst/>
          </a:prstGeom>
        </p:spPr>
        <p:txBody>
          <a:bodyPr/>
          <a:lstStyle/>
          <a:p>
            <a:pPr>
              <a:defRPr/>
            </a:pPr>
            <a:fld id="{328ADD51-1814-4E47-9AAA-2C7F40568C6A}" type="slidenum">
              <a:rPr lang="en-US" smtClean="0"/>
              <a:pPr>
                <a:defRPr/>
              </a:pPr>
              <a:t>50</a:t>
            </a:fld>
            <a:endParaRPr lang="en-US"/>
          </a:p>
        </p:txBody>
      </p:sp>
      <p:graphicFrame>
        <p:nvGraphicFramePr>
          <p:cNvPr id="6" name="Object 5"/>
          <p:cNvGraphicFramePr>
            <a:graphicFrameLocks noChangeAspect="1"/>
          </p:cNvGraphicFramePr>
          <p:nvPr>
            <p:extLst/>
          </p:nvPr>
        </p:nvGraphicFramePr>
        <p:xfrm>
          <a:off x="914400" y="1905000"/>
          <a:ext cx="8153400" cy="4248150"/>
        </p:xfrm>
        <a:graphic>
          <a:graphicData uri="http://schemas.openxmlformats.org/presentationml/2006/ole">
            <p:oleObj spid="_x0000_s6169" name="Worksheet" r:id="rId4" imgW="7296232" imgH="2552762" progId="Excel.Sheet.12">
              <p:embed/>
            </p:oleObj>
          </a:graphicData>
        </a:graphic>
      </p:graphicFrame>
    </p:spTree>
    <p:extLst>
      <p:ext uri="{BB962C8B-B14F-4D97-AF65-F5344CB8AC3E}">
        <p14:creationId xmlns:p14="http://schemas.microsoft.com/office/powerpoint/2010/main" xmlns="" val="13384238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8229600" cy="864096"/>
          </a:xfrm>
        </p:spPr>
        <p:txBody>
          <a:bodyPr/>
          <a:lstStyle/>
          <a:p>
            <a:r>
              <a:rPr lang="en-ZA" sz="2800" dirty="0"/>
              <a:t>Analysis of irregular expenditure for 2015/2016</a:t>
            </a:r>
          </a:p>
        </p:txBody>
      </p:sp>
      <p:sp>
        <p:nvSpPr>
          <p:cNvPr id="3" name="Content Placeholder 2"/>
          <p:cNvSpPr>
            <a:spLocks noGrp="1"/>
          </p:cNvSpPr>
          <p:nvPr>
            <p:ph idx="1"/>
          </p:nvPr>
        </p:nvSpPr>
        <p:spPr>
          <a:xfrm>
            <a:off x="632520" y="1641624"/>
            <a:ext cx="8856984" cy="4591050"/>
          </a:xfrm>
        </p:spPr>
        <p:txBody>
          <a:bodyPr/>
          <a:lstStyle/>
          <a:p>
            <a:pPr algn="just"/>
            <a:r>
              <a:rPr lang="en-ZA" sz="2000" dirty="0" smtClean="0"/>
              <a:t>A </a:t>
            </a:r>
            <a:r>
              <a:rPr lang="en-ZA" sz="2000" dirty="0"/>
              <a:t>total of </a:t>
            </a:r>
            <a:r>
              <a:rPr lang="en-ZA" sz="2000" b="1" dirty="0"/>
              <a:t>R18 million </a:t>
            </a:r>
            <a:r>
              <a:rPr lang="en-ZA" sz="2000" dirty="0"/>
              <a:t>in irregular expenditure was incurred during the 2015/2016:</a:t>
            </a:r>
          </a:p>
          <a:p>
            <a:pPr lvl="1" algn="just"/>
            <a:r>
              <a:rPr lang="en-ZA" sz="2000" dirty="0"/>
              <a:t>R16 million was due to lease contract that expired and never renewed on time</a:t>
            </a:r>
          </a:p>
          <a:p>
            <a:pPr lvl="1" algn="just"/>
            <a:r>
              <a:rPr lang="en-ZA" sz="2000" dirty="0"/>
              <a:t>R174 342.47 related to the irregularities during the hiring of halls for payment of beneficiaries</a:t>
            </a:r>
          </a:p>
          <a:p>
            <a:pPr lvl="1" algn="just"/>
            <a:r>
              <a:rPr lang="en-ZA" sz="2000" dirty="0"/>
              <a:t>The balance of R 2 million related to irregularities </a:t>
            </a:r>
            <a:r>
              <a:rPr lang="en-ZA" sz="2000" dirty="0" smtClean="0"/>
              <a:t>committed </a:t>
            </a:r>
            <a:r>
              <a:rPr lang="en-ZA" sz="2000" dirty="0"/>
              <a:t>on procurements other goods and </a:t>
            </a:r>
            <a:r>
              <a:rPr lang="en-ZA" sz="2000" dirty="0" smtClean="0"/>
              <a:t>services</a:t>
            </a:r>
          </a:p>
          <a:p>
            <a:pPr algn="just"/>
            <a:r>
              <a:rPr lang="en-ZA" sz="2000" dirty="0"/>
              <a:t>As at 01 April 2015 the balance for irregular expenditure was R93 </a:t>
            </a:r>
            <a:r>
              <a:rPr lang="en-ZA" sz="2000" dirty="0" smtClean="0"/>
              <a:t>million</a:t>
            </a:r>
          </a:p>
        </p:txBody>
      </p:sp>
      <p:sp>
        <p:nvSpPr>
          <p:cNvPr id="4" name="Slide Number Placeholder 3"/>
          <p:cNvSpPr>
            <a:spLocks noGrp="1"/>
          </p:cNvSpPr>
          <p:nvPr>
            <p:ph type="sldNum" sz="quarter" idx="4294967295"/>
          </p:nvPr>
        </p:nvSpPr>
        <p:spPr>
          <a:xfrm>
            <a:off x="6934200" y="6245225"/>
            <a:ext cx="2133600" cy="476250"/>
          </a:xfrm>
          <a:prstGeom prst="rect">
            <a:avLst/>
          </a:prstGeom>
        </p:spPr>
        <p:txBody>
          <a:bodyPr/>
          <a:lstStyle/>
          <a:p>
            <a:pPr>
              <a:defRPr/>
            </a:pPr>
            <a:fld id="{328ADD51-1814-4E47-9AAA-2C7F40568C6A}" type="slidenum">
              <a:rPr lang="en-US" smtClean="0"/>
              <a:pPr>
                <a:defRPr/>
              </a:pPr>
              <a:t>51</a:t>
            </a:fld>
            <a:endParaRPr lang="en-US"/>
          </a:p>
        </p:txBody>
      </p:sp>
    </p:spTree>
    <p:extLst>
      <p:ext uri="{BB962C8B-B14F-4D97-AF65-F5344CB8AC3E}">
        <p14:creationId xmlns:p14="http://schemas.microsoft.com/office/powerpoint/2010/main" xmlns="" val="9467782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404664"/>
            <a:ext cx="8229600" cy="864096"/>
          </a:xfrm>
        </p:spPr>
        <p:txBody>
          <a:bodyPr/>
          <a:lstStyle/>
          <a:p>
            <a:r>
              <a:rPr lang="en-ZA" sz="2800" dirty="0"/>
              <a:t>Analysis of irregular expenditure for 2015/2016</a:t>
            </a:r>
          </a:p>
        </p:txBody>
      </p:sp>
      <p:sp>
        <p:nvSpPr>
          <p:cNvPr id="3" name="Content Placeholder 2"/>
          <p:cNvSpPr>
            <a:spLocks noGrp="1"/>
          </p:cNvSpPr>
          <p:nvPr>
            <p:ph idx="1"/>
          </p:nvPr>
        </p:nvSpPr>
        <p:spPr>
          <a:xfrm>
            <a:off x="632520" y="1641624"/>
            <a:ext cx="8856984" cy="4591050"/>
          </a:xfrm>
        </p:spPr>
        <p:txBody>
          <a:bodyPr/>
          <a:lstStyle/>
          <a:p>
            <a:pPr algn="just"/>
            <a:r>
              <a:rPr lang="en-ZA" sz="2000" dirty="0" smtClean="0"/>
              <a:t>The </a:t>
            </a:r>
            <a:r>
              <a:rPr lang="en-ZA" sz="2000" dirty="0"/>
              <a:t>following were moved from the possible irregular expenditure to irregular expenditure after pronouncement by National </a:t>
            </a:r>
            <a:r>
              <a:rPr lang="en-ZA" sz="2000" dirty="0" smtClean="0"/>
              <a:t>treasury:</a:t>
            </a:r>
          </a:p>
          <a:p>
            <a:pPr lvl="1" algn="just"/>
            <a:r>
              <a:rPr lang="en-ZA" sz="2000" dirty="0" smtClean="0"/>
              <a:t>R316 </a:t>
            </a:r>
            <a:r>
              <a:rPr lang="en-ZA" sz="2000" dirty="0"/>
              <a:t>million on re-registration of beneficiaries incurred in </a:t>
            </a:r>
            <a:r>
              <a:rPr lang="en-ZA" sz="2000" dirty="0" smtClean="0"/>
              <a:t>2012/2013</a:t>
            </a:r>
          </a:p>
          <a:p>
            <a:pPr lvl="1" algn="just"/>
            <a:r>
              <a:rPr lang="en-ZA" sz="2000" dirty="0" smtClean="0"/>
              <a:t>R223 </a:t>
            </a:r>
            <a:r>
              <a:rPr lang="en-ZA" sz="2000" dirty="0"/>
              <a:t>million relating to lease payments made to Trifecta/Delta company for contracts entered in 2006 and </a:t>
            </a:r>
            <a:r>
              <a:rPr lang="en-ZA" sz="2000" dirty="0" smtClean="0"/>
              <a:t>2007</a:t>
            </a:r>
          </a:p>
          <a:p>
            <a:pPr lvl="1" algn="just"/>
            <a:r>
              <a:rPr lang="en-ZA" sz="2000" dirty="0" smtClean="0"/>
              <a:t>R74 </a:t>
            </a:r>
            <a:r>
              <a:rPr lang="en-ZA" sz="2000" dirty="0"/>
              <a:t>million on forensic investigations paid to SAB&amp;T firm </a:t>
            </a:r>
            <a:endParaRPr lang="en-ZA" sz="2000" dirty="0" smtClean="0"/>
          </a:p>
          <a:p>
            <a:pPr algn="just"/>
            <a:r>
              <a:rPr lang="en-ZA" sz="2000" dirty="0" smtClean="0"/>
              <a:t>National </a:t>
            </a:r>
            <a:r>
              <a:rPr lang="en-ZA" sz="2000" dirty="0"/>
              <a:t>Treasury further declared an amount of R414 million paid to physical security companies to be irregular </a:t>
            </a:r>
            <a:r>
              <a:rPr lang="en-ZA" sz="2000" dirty="0" smtClean="0"/>
              <a:t>expenditure</a:t>
            </a:r>
          </a:p>
          <a:p>
            <a:pPr algn="just"/>
            <a:r>
              <a:rPr lang="en-ZA" sz="2000" dirty="0" smtClean="0"/>
              <a:t>A </a:t>
            </a:r>
            <a:r>
              <a:rPr lang="en-ZA" sz="2000" dirty="0"/>
              <a:t>irregular expenditure amounted to a total of </a:t>
            </a:r>
            <a:r>
              <a:rPr lang="en-ZA" sz="2000" b="1" dirty="0"/>
              <a:t>R1.1 billion </a:t>
            </a:r>
            <a:r>
              <a:rPr lang="en-ZA" sz="2000" dirty="0"/>
              <a:t>as at 31 March </a:t>
            </a:r>
            <a:r>
              <a:rPr lang="en-ZA" sz="2000" dirty="0" smtClean="0"/>
              <a:t>2016</a:t>
            </a:r>
            <a:endParaRPr lang="en-ZA" sz="2000" dirty="0"/>
          </a:p>
          <a:p>
            <a:pPr algn="just"/>
            <a:endParaRPr lang="en-ZA" sz="2000" dirty="0"/>
          </a:p>
        </p:txBody>
      </p:sp>
      <p:sp>
        <p:nvSpPr>
          <p:cNvPr id="4" name="Slide Number Placeholder 3"/>
          <p:cNvSpPr>
            <a:spLocks noGrp="1"/>
          </p:cNvSpPr>
          <p:nvPr>
            <p:ph type="sldNum" sz="quarter" idx="4294967295"/>
          </p:nvPr>
        </p:nvSpPr>
        <p:spPr>
          <a:xfrm>
            <a:off x="6934200" y="6245225"/>
            <a:ext cx="2133600" cy="476250"/>
          </a:xfrm>
          <a:prstGeom prst="rect">
            <a:avLst/>
          </a:prstGeom>
        </p:spPr>
        <p:txBody>
          <a:bodyPr/>
          <a:lstStyle/>
          <a:p>
            <a:pPr>
              <a:defRPr/>
            </a:pPr>
            <a:fld id="{328ADD51-1814-4E47-9AAA-2C7F40568C6A}" type="slidenum">
              <a:rPr lang="en-US" smtClean="0"/>
              <a:pPr>
                <a:defRPr/>
              </a:pPr>
              <a:t>52</a:t>
            </a:fld>
            <a:endParaRPr lang="en-US"/>
          </a:p>
        </p:txBody>
      </p:sp>
    </p:spTree>
    <p:extLst>
      <p:ext uri="{BB962C8B-B14F-4D97-AF65-F5344CB8AC3E}">
        <p14:creationId xmlns:p14="http://schemas.microsoft.com/office/powerpoint/2010/main" xmlns="" val="25909230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560512" y="1061864"/>
            <a:ext cx="7913688" cy="1143000"/>
          </a:xfrm>
        </p:spPr>
        <p:txBody>
          <a:bodyPr>
            <a:normAutofit/>
          </a:bodyPr>
          <a:lstStyle/>
          <a:p>
            <a:pPr algn="ctr"/>
            <a:r>
              <a:rPr lang="en-US" altLang="en-US" sz="3200" dirty="0" smtClean="0"/>
              <a:t>Recommendations</a:t>
            </a:r>
            <a:endParaRPr lang="en-GB" altLang="en-US" sz="3200" dirty="0" smtClean="0"/>
          </a:p>
        </p:txBody>
      </p:sp>
      <p:sp>
        <p:nvSpPr>
          <p:cNvPr id="58371" name="Content Placeholder 2"/>
          <p:cNvSpPr>
            <a:spLocks noGrp="1"/>
          </p:cNvSpPr>
          <p:nvPr>
            <p:ph idx="1"/>
          </p:nvPr>
        </p:nvSpPr>
        <p:spPr>
          <a:xfrm>
            <a:off x="560512" y="2276872"/>
            <a:ext cx="8915400" cy="4032448"/>
          </a:xfrm>
        </p:spPr>
        <p:txBody>
          <a:bodyPr/>
          <a:lstStyle/>
          <a:p>
            <a:pPr marL="0" indent="0">
              <a:buFontTx/>
              <a:buNone/>
            </a:pPr>
            <a:r>
              <a:rPr lang="en-US" altLang="en-US" dirty="0" smtClean="0"/>
              <a:t>It is recommended that the Portfolio Committee on Social Development notes</a:t>
            </a:r>
          </a:p>
          <a:p>
            <a:pPr lvl="1"/>
            <a:r>
              <a:rPr lang="en-US" altLang="en-US" dirty="0" smtClean="0"/>
              <a:t>SASSA </a:t>
            </a:r>
            <a:r>
              <a:rPr lang="en-GB" altLang="en-US" dirty="0" smtClean="0"/>
              <a:t>2015/16 </a:t>
            </a:r>
            <a:r>
              <a:rPr lang="en-US" altLang="en-US" dirty="0" smtClean="0"/>
              <a:t>Annual Performance Report; and </a:t>
            </a:r>
          </a:p>
          <a:p>
            <a:pPr lvl="1"/>
            <a:r>
              <a:rPr lang="en-US" altLang="en-US" dirty="0" smtClean="0"/>
              <a:t>SASSA financial statements for </a:t>
            </a:r>
            <a:r>
              <a:rPr lang="en-GB" altLang="en-US" dirty="0" smtClean="0"/>
              <a:t>2015/16</a:t>
            </a:r>
            <a:r>
              <a:rPr lang="en-US" altLang="en-US" dirty="0"/>
              <a:t>.</a:t>
            </a:r>
            <a:endParaRPr lang="en-US" altLang="en-US" dirty="0" smtClean="0"/>
          </a:p>
        </p:txBody>
      </p:sp>
      <p:sp>
        <p:nvSpPr>
          <p:cNvPr id="58372" name="Slide Number Placeholder 3"/>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7895E7-EDE6-40A5-8B53-7EFA62F8B6D2}" type="slidenum">
              <a:rPr lang="en-US" altLang="en-US" sz="1400" smtClean="0"/>
              <a:pPr>
                <a:spcBef>
                  <a:spcPct val="0"/>
                </a:spcBef>
                <a:buFontTx/>
                <a:buNone/>
              </a:pPr>
              <a:t>53</a:t>
            </a:fld>
            <a:endParaRPr lang="en-US" altLang="en-US" sz="1400" smtClean="0"/>
          </a:p>
        </p:txBody>
      </p:sp>
    </p:spTree>
    <p:extLst>
      <p:ext uri="{BB962C8B-B14F-4D97-AF65-F5344CB8AC3E}">
        <p14:creationId xmlns:p14="http://schemas.microsoft.com/office/powerpoint/2010/main" xmlns="" val="16414941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5300" y="2209800"/>
            <a:ext cx="9410700" cy="1981200"/>
          </a:xfrm>
          <a:prstGeom prst="rect">
            <a:avLst/>
          </a:prstGeom>
          <a:solidFill>
            <a:srgbClr val="FFCC66"/>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altLang="en-US" b="1" dirty="0" smtClean="0">
              <a:solidFill>
                <a:schemeClr val="bg1"/>
              </a:solidFill>
              <a:latin typeface="Arial" panose="020B0604020202020204" pitchFamily="34" charset="0"/>
              <a:cs typeface="Arial" panose="020B0604020202020204" pitchFamily="34" charset="0"/>
            </a:endParaRPr>
          </a:p>
          <a:p>
            <a:r>
              <a:rPr lang="en-US" altLang="en-US" sz="3800" b="1" dirty="0" smtClean="0">
                <a:cs typeface="Arial" panose="020B0604020202020204" pitchFamily="34" charset="0"/>
              </a:rPr>
              <a:t>Thank </a:t>
            </a:r>
            <a:r>
              <a:rPr lang="en-US" altLang="en-US" sz="3800" b="1" dirty="0">
                <a:cs typeface="Arial" panose="020B0604020202020204" pitchFamily="34" charset="0"/>
              </a:rPr>
              <a:t>you</a:t>
            </a:r>
          </a:p>
          <a:p>
            <a:pPr lvl="0"/>
            <a:r>
              <a:rPr lang="en-US" sz="3600" b="1" dirty="0" smtClean="0">
                <a:latin typeface="Arial" pitchFamily="34" charset="0"/>
                <a:cs typeface="Arial" pitchFamily="34" charset="0"/>
              </a:rPr>
              <a:t> </a:t>
            </a:r>
            <a:endParaRPr lang="en-US" sz="3600" b="1" dirty="0">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D56938B-8917-4869-91D0-F9F507C443EE}" type="slidenum">
              <a:rPr lang="en-US" smtClean="0"/>
              <a:pPr/>
              <a:t>54</a:t>
            </a:fld>
            <a:endParaRPr lang="en-US" dirty="0"/>
          </a:p>
        </p:txBody>
      </p:sp>
    </p:spTree>
    <p:extLst>
      <p:ext uri="{BB962C8B-B14F-4D97-AF65-F5344CB8AC3E}">
        <p14:creationId xmlns:p14="http://schemas.microsoft.com/office/powerpoint/2010/main" xmlns="" val="10995198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855736" y="1277888"/>
            <a:ext cx="7913688" cy="1143000"/>
          </a:xfrm>
        </p:spPr>
        <p:txBody>
          <a:bodyPr>
            <a:normAutofit/>
          </a:bodyPr>
          <a:lstStyle/>
          <a:p>
            <a:pPr algn="ctr" eaLnBrk="1" hangingPunct="1"/>
            <a:r>
              <a:rPr lang="en-ZA" altLang="en-US" sz="3200" b="1" dirty="0" smtClean="0">
                <a:cs typeface="Arial" pitchFamily="34" charset="0"/>
              </a:rPr>
              <a:t>Strategic Outcome Oriented Goal Of SASSA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91390801"/>
              </p:ext>
            </p:extLst>
          </p:nvPr>
        </p:nvGraphicFramePr>
        <p:xfrm>
          <a:off x="848544" y="2446925"/>
          <a:ext cx="8610600" cy="3730055"/>
        </p:xfrm>
        <a:graphic>
          <a:graphicData uri="http://schemas.openxmlformats.org/drawingml/2006/table">
            <a:tbl>
              <a:tblPr firstRow="1" bandRow="1">
                <a:tableStyleId>{5940675A-B579-460E-94D1-54222C63F5DA}</a:tableStyleId>
              </a:tblPr>
              <a:tblGrid>
                <a:gridCol w="8610600"/>
              </a:tblGrid>
              <a:tr h="843481">
                <a:tc>
                  <a:txBody>
                    <a:bodyPr/>
                    <a:lstStyle/>
                    <a:p>
                      <a:pPr algn="ctr"/>
                      <a:r>
                        <a:rPr lang="en-ZA" sz="2800" b="1" u="none" strike="noStrike" baseline="0" dirty="0" smtClean="0">
                          <a:latin typeface="+mj-lt"/>
                          <a:cs typeface="Arial" pitchFamily="34" charset="0"/>
                        </a:rPr>
                        <a:t>STRATEGIC OUTCOME ORIENTED GOAL</a:t>
                      </a:r>
                    </a:p>
                    <a:p>
                      <a:pPr algn="l"/>
                      <a:endParaRPr lang="en-ZA" sz="2400" b="1" i="0" u="none" strike="noStrike" baseline="0" dirty="0" smtClean="0">
                        <a:solidFill>
                          <a:schemeClr val="bg1"/>
                        </a:solidFill>
                        <a:latin typeface="+mn-lt"/>
                      </a:endParaRPr>
                    </a:p>
                  </a:txBody>
                  <a:tcPr marT="45724" marB="45724"/>
                </a:tc>
              </a:tr>
              <a:tr h="956442">
                <a:tc>
                  <a:txBody>
                    <a:bodyPr/>
                    <a:lstStyle/>
                    <a:p>
                      <a:pPr algn="ctr"/>
                      <a:r>
                        <a:rPr lang="en-ZA" sz="2400" u="none" strike="noStrike" baseline="0" dirty="0" smtClean="0">
                          <a:latin typeface="+mn-lt"/>
                          <a:cs typeface="Arial" pitchFamily="34" charset="0"/>
                        </a:rPr>
                        <a:t>Expand access to social assistance and creating a platform for future payment of social security benefits</a:t>
                      </a:r>
                      <a:r>
                        <a:rPr lang="en-ZA" sz="2400" u="none" strike="noStrike" baseline="0" dirty="0" smtClean="0">
                          <a:latin typeface="+mn-lt"/>
                        </a:rPr>
                        <a:t>.</a:t>
                      </a:r>
                      <a:endParaRPr lang="en-ZA" sz="2400" b="0" i="0" u="none" strike="noStrike" baseline="0" dirty="0" smtClean="0">
                        <a:latin typeface="+mn-lt"/>
                      </a:endParaRPr>
                    </a:p>
                  </a:txBody>
                  <a:tcPr marT="45724" marB="45724"/>
                </a:tc>
              </a:tr>
              <a:tr h="90165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2800" b="1" u="none" strike="noStrike" baseline="0" dirty="0" smtClean="0">
                          <a:latin typeface="+mj-lt"/>
                          <a:cs typeface="Arial" pitchFamily="34" charset="0"/>
                        </a:rPr>
                        <a:t>GOAL STATEMENT </a:t>
                      </a:r>
                      <a:endParaRPr lang="en-ZA" sz="2800" b="1" i="0" u="none" strike="noStrike" baseline="0" dirty="0" smtClean="0">
                        <a:solidFill>
                          <a:schemeClr val="bg1"/>
                        </a:solidFill>
                        <a:latin typeface="+mj-lt"/>
                        <a:cs typeface="Arial" pitchFamily="34" charset="0"/>
                      </a:endParaRPr>
                    </a:p>
                    <a:p>
                      <a:pPr algn="l"/>
                      <a:endParaRPr lang="en-ZA" sz="2800" b="0" i="0" u="none" strike="noStrike" baseline="0" dirty="0" smtClean="0">
                        <a:latin typeface="+mj-lt"/>
                      </a:endParaRPr>
                    </a:p>
                  </a:txBody>
                  <a:tcPr marT="45724" marB="45724"/>
                </a:tc>
              </a:tr>
              <a:tr h="944797">
                <a:tc>
                  <a:txBody>
                    <a:bodyPr/>
                    <a:lstStyle/>
                    <a:p>
                      <a:pPr algn="ctr"/>
                      <a:r>
                        <a:rPr lang="en-ZA" sz="2400" u="none" strike="noStrike" baseline="0" dirty="0" smtClean="0">
                          <a:latin typeface="+mn-lt"/>
                          <a:cs typeface="Arial" pitchFamily="34" charset="0"/>
                        </a:rPr>
                        <a:t>To render social assistance to eligible beneficiaries</a:t>
                      </a:r>
                      <a:endParaRPr lang="en-ZA" sz="2400" dirty="0">
                        <a:latin typeface="+mn-lt"/>
                        <a:cs typeface="Arial" pitchFamily="34" charset="0"/>
                      </a:endParaRPr>
                    </a:p>
                  </a:txBody>
                  <a:tcPr marT="45724" marB="45724"/>
                </a:tc>
              </a:tr>
            </a:tbl>
          </a:graphicData>
        </a:graphic>
      </p:graphicFrame>
      <p:sp>
        <p:nvSpPr>
          <p:cNvPr id="14351" name="Slide Number Placeholder 2"/>
          <p:cNvSpPr>
            <a:spLocks noGrp="1"/>
          </p:cNvSpPr>
          <p:nvPr>
            <p:ph type="sldNum" sz="quarter" idx="10"/>
          </p:nvPr>
        </p:nvSpPr>
        <p:spPr>
          <a:xfrm>
            <a:off x="4452938" y="6237288"/>
            <a:ext cx="2133600" cy="4762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46F6EBEA-AC5A-4D93-A0C3-6CEAE970AB8F}" type="slidenum">
              <a:rPr lang="en-US" altLang="en-US" sz="1400" smtClean="0">
                <a:solidFill>
                  <a:srgbClr val="000000"/>
                </a:solidFill>
              </a:rPr>
              <a:pPr eaLnBrk="1" hangingPunct="1">
                <a:spcBef>
                  <a:spcPct val="0"/>
                </a:spcBef>
                <a:buFontTx/>
                <a:buNone/>
              </a:pPr>
              <a:t>6</a:t>
            </a:fld>
            <a:endParaRPr lang="en-US" altLang="en-US" sz="1400" smtClean="0">
              <a:solidFill>
                <a:srgbClr val="000000"/>
              </a:solidFill>
            </a:endParaRPr>
          </a:p>
        </p:txBody>
      </p:sp>
    </p:spTree>
    <p:extLst>
      <p:ext uri="{BB962C8B-B14F-4D97-AF65-F5344CB8AC3E}">
        <p14:creationId xmlns:p14="http://schemas.microsoft.com/office/powerpoint/2010/main" xmlns="" val="456225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80" y="1052736"/>
            <a:ext cx="9046840" cy="990600"/>
          </a:xfrm>
        </p:spPr>
        <p:txBody>
          <a:bodyPr>
            <a:noAutofit/>
          </a:bodyPr>
          <a:lstStyle/>
          <a:p>
            <a:pPr algn="ctr" eaLnBrk="1" hangingPunct="1">
              <a:defRPr/>
            </a:pPr>
            <a:r>
              <a:rPr lang="en-US" sz="3200" b="1" dirty="0" smtClean="0">
                <a:cs typeface="Arial" pitchFamily="34" charset="0"/>
              </a:rPr>
              <a:t>Key </a:t>
            </a:r>
            <a:r>
              <a:rPr lang="en-US" sz="3200" b="1" dirty="0">
                <a:cs typeface="Arial" pitchFamily="34" charset="0"/>
              </a:rPr>
              <a:t>priorities for </a:t>
            </a:r>
            <a:r>
              <a:rPr lang="en-US" sz="3200" b="1" dirty="0" smtClean="0">
                <a:cs typeface="Arial" pitchFamily="34" charset="0"/>
              </a:rPr>
              <a:t>2014/15 </a:t>
            </a:r>
            <a:r>
              <a:rPr lang="en-US" sz="3200" b="1" dirty="0">
                <a:cs typeface="Arial" pitchFamily="34" charset="0"/>
              </a:rPr>
              <a:t>- </a:t>
            </a:r>
            <a:r>
              <a:rPr lang="en-US" sz="3200" b="1" dirty="0" smtClean="0">
                <a:cs typeface="Arial" pitchFamily="34" charset="0"/>
              </a:rPr>
              <a:t>2018/19</a:t>
            </a:r>
            <a:endParaRPr lang="en-GB" sz="3200" b="1" dirty="0">
              <a:cs typeface="Arial" pitchFamily="34" charset="0"/>
            </a:endParaRPr>
          </a:p>
        </p:txBody>
      </p:sp>
      <p:sp>
        <p:nvSpPr>
          <p:cNvPr id="16387" name="Content Placeholder 2"/>
          <p:cNvSpPr>
            <a:spLocks noGrp="1"/>
          </p:cNvSpPr>
          <p:nvPr>
            <p:ph idx="1"/>
          </p:nvPr>
        </p:nvSpPr>
        <p:spPr>
          <a:xfrm>
            <a:off x="200472" y="2204864"/>
            <a:ext cx="9118848" cy="3810000"/>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a:bodyPr>
          <a:lstStyle/>
          <a:p>
            <a:pPr algn="just" eaLnBrk="1" hangingPunct="1"/>
            <a:r>
              <a:rPr lang="en-US" altLang="en-US" dirty="0" smtClean="0"/>
              <a:t>The primary focus of  SASSA will be on:</a:t>
            </a:r>
          </a:p>
          <a:p>
            <a:pPr lvl="1" algn="just" eaLnBrk="1" hangingPunct="1"/>
            <a:r>
              <a:rPr lang="en-US" altLang="en-US" dirty="0" smtClean="0"/>
              <a:t>Reduce income poverty by providing social assistance to eligible individuals</a:t>
            </a:r>
          </a:p>
          <a:p>
            <a:pPr lvl="1" algn="just" eaLnBrk="1" hangingPunct="1"/>
            <a:r>
              <a:rPr lang="en-GB" altLang="en-US" dirty="0" smtClean="0"/>
              <a:t>Improve service delivery</a:t>
            </a:r>
          </a:p>
          <a:p>
            <a:pPr lvl="1" algn="just" eaLnBrk="1" hangingPunct="1"/>
            <a:r>
              <a:rPr lang="en-GB" altLang="en-US" dirty="0" smtClean="0"/>
              <a:t>Improve internal efficiency</a:t>
            </a:r>
          </a:p>
          <a:p>
            <a:pPr lvl="1" algn="just" eaLnBrk="1" hangingPunct="1"/>
            <a:r>
              <a:rPr lang="en-GB" altLang="en-US" dirty="0" smtClean="0"/>
              <a:t>Institutionalise social grants payment system within SASSA</a:t>
            </a:r>
          </a:p>
        </p:txBody>
      </p:sp>
      <p:sp>
        <p:nvSpPr>
          <p:cNvPr id="16388" name="Slide Number Placeholder 3"/>
          <p:cNvSpPr>
            <a:spLocks noGrp="1"/>
          </p:cNvSpPr>
          <p:nvPr>
            <p:ph type="sldNum" sz="quarter" idx="10"/>
          </p:nvPr>
        </p:nvSpPr>
        <p:spPr>
          <a:xfrm>
            <a:off x="4972050" y="6354765"/>
            <a:ext cx="381000" cy="244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fld id="{194049AF-3FBC-46DE-BB28-659DCAA08582}" type="slidenum">
              <a:rPr lang="en-US" altLang="en-US" sz="1400" smtClean="0">
                <a:solidFill>
                  <a:srgbClr val="000000"/>
                </a:solidFill>
              </a:rPr>
              <a:pPr eaLnBrk="1" hangingPunct="1">
                <a:spcBef>
                  <a:spcPct val="0"/>
                </a:spcBef>
                <a:buFontTx/>
                <a:buNone/>
              </a:pPr>
              <a:t>7</a:t>
            </a:fld>
            <a:endParaRPr lang="en-US" altLang="en-US" sz="1400" smtClean="0">
              <a:solidFill>
                <a:srgbClr val="000000"/>
              </a:solidFill>
            </a:endParaRPr>
          </a:p>
        </p:txBody>
      </p:sp>
    </p:spTree>
    <p:extLst>
      <p:ext uri="{BB962C8B-B14F-4D97-AF65-F5344CB8AC3E}">
        <p14:creationId xmlns:p14="http://schemas.microsoft.com/office/powerpoint/2010/main" xmlns="" val="2508660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16496" y="1133872"/>
            <a:ext cx="9072438" cy="1143000"/>
          </a:xfrm>
        </p:spPr>
        <p:txBody>
          <a:bodyPr>
            <a:normAutofit/>
          </a:bodyPr>
          <a:lstStyle/>
          <a:p>
            <a:pPr algn="ctr"/>
            <a:r>
              <a:rPr lang="en-US" altLang="en-US" sz="3200" b="1" dirty="0" smtClean="0">
                <a:cs typeface="Arial" pitchFamily="34" charset="0"/>
              </a:rPr>
              <a:t>Strategic Objectives</a:t>
            </a:r>
            <a:endParaRPr lang="en-GB" altLang="en-US" sz="3200" b="1" dirty="0" smtClean="0">
              <a:cs typeface="Arial" pitchFamily="34" charset="0"/>
            </a:endParaRPr>
          </a:p>
        </p:txBody>
      </p:sp>
      <p:sp>
        <p:nvSpPr>
          <p:cNvPr id="17411" name="Content Placeholder 2"/>
          <p:cNvSpPr>
            <a:spLocks noGrp="1"/>
          </p:cNvSpPr>
          <p:nvPr>
            <p:ph idx="1"/>
          </p:nvPr>
        </p:nvSpPr>
        <p:spPr>
          <a:xfrm>
            <a:off x="344488" y="2204864"/>
            <a:ext cx="9288462" cy="4104456"/>
          </a:xfrm>
        </p:spPr>
        <p:txBody>
          <a:bodyPr>
            <a:normAutofit/>
          </a:bodyPr>
          <a:lstStyle/>
          <a:p>
            <a:pPr>
              <a:spcBef>
                <a:spcPts val="300"/>
              </a:spcBef>
            </a:pPr>
            <a:r>
              <a:rPr lang="en-US" altLang="en-US" b="1" dirty="0" smtClean="0"/>
              <a:t>Strategic Objectives for the reporting period were:</a:t>
            </a:r>
          </a:p>
          <a:p>
            <a:pPr lvl="1">
              <a:spcBef>
                <a:spcPts val="300"/>
              </a:spcBef>
            </a:pPr>
            <a:r>
              <a:rPr lang="en-US" altLang="en-US" sz="2200" dirty="0" smtClean="0"/>
              <a:t>to ensure that eligible beneficiaries receive benefits due to them;</a:t>
            </a:r>
          </a:p>
          <a:p>
            <a:pPr lvl="1">
              <a:spcBef>
                <a:spcPts val="300"/>
              </a:spcBef>
            </a:pPr>
            <a:r>
              <a:rPr lang="en-US" altLang="en-US" sz="2200" dirty="0" smtClean="0"/>
              <a:t>to improve the quality of service delivery to our customers;</a:t>
            </a:r>
          </a:p>
          <a:p>
            <a:pPr lvl="1">
              <a:spcBef>
                <a:spcPts val="300"/>
              </a:spcBef>
            </a:pPr>
            <a:r>
              <a:rPr lang="en-US" altLang="en-US" sz="2200" dirty="0" smtClean="0"/>
              <a:t>to achieve a fully integrated and automated social assistance service; and</a:t>
            </a:r>
          </a:p>
          <a:p>
            <a:pPr lvl="1">
              <a:spcBef>
                <a:spcPts val="300"/>
              </a:spcBef>
            </a:pPr>
            <a:r>
              <a:rPr lang="en-US" altLang="en-US" sz="2200" dirty="0" smtClean="0"/>
              <a:t>to ensure that the Agency is optimally capacitated for optimal service delivery.</a:t>
            </a:r>
          </a:p>
        </p:txBody>
      </p:sp>
      <p:sp>
        <p:nvSpPr>
          <p:cNvPr id="17412" name="Slide Number Placeholder 3"/>
          <p:cNvSpPr>
            <a:spLocks noGrp="1"/>
          </p:cNvSpPr>
          <p:nvPr>
            <p:ph type="sldNum"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D916EE7-406D-4178-B2D3-A66ED37B9131}" type="slidenum">
              <a:rPr lang="en-US" altLang="en-US" sz="1400" smtClean="0"/>
              <a:pPr>
                <a:spcBef>
                  <a:spcPct val="0"/>
                </a:spcBef>
                <a:buFontTx/>
                <a:buNone/>
              </a:pPr>
              <a:t>8</a:t>
            </a:fld>
            <a:endParaRPr lang="en-US" altLang="en-US" sz="1400" smtClean="0"/>
          </a:p>
        </p:txBody>
      </p:sp>
    </p:spTree>
    <p:extLst>
      <p:ext uri="{BB962C8B-B14F-4D97-AF65-F5344CB8AC3E}">
        <p14:creationId xmlns:p14="http://schemas.microsoft.com/office/powerpoint/2010/main" xmlns="" val="3985038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488504" y="2996952"/>
            <a:ext cx="8784976" cy="2592288"/>
          </a:xfrm>
        </p:spPr>
        <p:txBody>
          <a:bodyPr>
            <a:noAutofit/>
          </a:bodyPr>
          <a:lstStyle/>
          <a:p>
            <a:pPr algn="ctr">
              <a:lnSpc>
                <a:spcPct val="150000"/>
              </a:lnSpc>
            </a:pPr>
            <a:r>
              <a:rPr lang="en-US" altLang="en-US" sz="4400" cap="none" dirty="0" smtClean="0">
                <a:cs typeface="Arial" pitchFamily="34" charset="0"/>
              </a:rPr>
              <a:t>Programme Performance against the </a:t>
            </a:r>
            <a:r>
              <a:rPr lang="en-GB" altLang="en-US" sz="4400" cap="none" dirty="0" smtClean="0">
                <a:cs typeface="Arial" pitchFamily="34" charset="0"/>
              </a:rPr>
              <a:t>2015/16</a:t>
            </a:r>
            <a:r>
              <a:rPr lang="en-US" altLang="en-US" sz="4400" cap="none" dirty="0" smtClean="0">
                <a:cs typeface="Arial" pitchFamily="34" charset="0"/>
              </a:rPr>
              <a:t> Prioritie</a:t>
            </a:r>
            <a:r>
              <a:rPr lang="en-US" altLang="en-US" sz="4400" cap="none" dirty="0" smtClean="0">
                <a:latin typeface="Arial Black" pitchFamily="34" charset="0"/>
                <a:cs typeface="Arial" pitchFamily="34" charset="0"/>
              </a:rPr>
              <a:t>s</a:t>
            </a:r>
            <a:endParaRPr lang="en-GB" altLang="en-US" sz="4400" cap="none" dirty="0" smtClean="0">
              <a:latin typeface="Arial Black" pitchFamily="34" charset="0"/>
              <a:cs typeface="Arial" pitchFamily="34" charset="0"/>
            </a:endParaRPr>
          </a:p>
        </p:txBody>
      </p:sp>
      <p:sp>
        <p:nvSpPr>
          <p:cNvPr id="18436" name="Slide Number Placeholder 3"/>
          <p:cNvSpPr>
            <a:spLocks noGrp="1"/>
          </p:cNvSpPr>
          <p:nvPr>
            <p:ph type="sldNum" sz="quarter" idx="12"/>
          </p:nvPr>
        </p:nvSpPr>
        <p:spPr>
          <a:xfrm>
            <a:off x="3440113" y="6354763"/>
            <a:ext cx="2311400" cy="476250"/>
          </a:xfrm>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8FE18A7-C7BA-4BDF-9AB7-55644BBB0AE0}" type="slidenum">
              <a:rPr lang="en-US" altLang="en-US" sz="1400" smtClean="0"/>
              <a:pPr>
                <a:spcBef>
                  <a:spcPct val="0"/>
                </a:spcBef>
                <a:buFontTx/>
                <a:buNone/>
              </a:pPr>
              <a:t>9</a:t>
            </a:fld>
            <a:endParaRPr lang="en-US" altLang="en-US" sz="1400" smtClean="0"/>
          </a:p>
        </p:txBody>
      </p:sp>
    </p:spTree>
    <p:extLst>
      <p:ext uri="{BB962C8B-B14F-4D97-AF65-F5344CB8AC3E}">
        <p14:creationId xmlns:p14="http://schemas.microsoft.com/office/powerpoint/2010/main" xmlns="" val="1975652092"/>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48" charset="-128"/>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2004:Templates:Presentations:Designs:Calm Seas</Template>
  <TotalTime>8115</TotalTime>
  <Words>3919</Words>
  <Application>Microsoft Office PowerPoint</Application>
  <PresentationFormat>A4 Paper (210x297 mm)</PresentationFormat>
  <Paragraphs>820</Paragraphs>
  <Slides>54</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56" baseType="lpstr">
      <vt:lpstr>Custom Design</vt:lpstr>
      <vt:lpstr>Worksheet</vt:lpstr>
      <vt:lpstr>Presentation to the Portfolio Committee on Social Development</vt:lpstr>
      <vt:lpstr>Purpose of the Presentation</vt:lpstr>
      <vt:lpstr>Presentation Outline</vt:lpstr>
      <vt:lpstr> </vt:lpstr>
      <vt:lpstr>VISION</vt:lpstr>
      <vt:lpstr>Strategic Outcome Oriented Goal Of SASSA</vt:lpstr>
      <vt:lpstr>Key priorities for 2014/15 - 2018/19</vt:lpstr>
      <vt:lpstr>Strategic Objectives</vt:lpstr>
      <vt:lpstr>Programme Performance against the 2015/16 Priorities</vt:lpstr>
      <vt:lpstr>Programme 1: Administration</vt:lpstr>
      <vt:lpstr>P1: Executive Management</vt:lpstr>
      <vt:lpstr>P1: Executive Management</vt:lpstr>
      <vt:lpstr>P1: Executive Management – Legal Services</vt:lpstr>
      <vt:lpstr>Implementation of the Legal Services Model </vt:lpstr>
      <vt:lpstr>P1: Corporate Services – Human Resource Management</vt:lpstr>
      <vt:lpstr>P1: Corporate Services – Human Resource</vt:lpstr>
      <vt:lpstr>P1: Corporate Services – Facilities</vt:lpstr>
      <vt:lpstr>P1: Information and Communication Technology</vt:lpstr>
      <vt:lpstr>P1: Information and Communication Technology</vt:lpstr>
      <vt:lpstr>P1: INFORMATION AND COMMUNICATION TECHNOLOGY </vt:lpstr>
      <vt:lpstr>P1: Financial Management </vt:lpstr>
      <vt:lpstr>Programme 2: Benefits Administration and Support</vt:lpstr>
      <vt:lpstr>P2: Benefits Administration and Support: Social Assistance operations</vt:lpstr>
      <vt:lpstr>P2: Benefits Administration and Support: Social Assistance operations</vt:lpstr>
      <vt:lpstr> Social Grants Trends </vt:lpstr>
      <vt:lpstr>Social Grants Trends cont… </vt:lpstr>
      <vt:lpstr>Social Grants Trends cont… </vt:lpstr>
      <vt:lpstr>Social Grants Trends: Growth rates</vt:lpstr>
      <vt:lpstr>P2: Benefits Administration and Support: Social Relief of Distress</vt:lpstr>
      <vt:lpstr>Benefits Administration and Support: Social Assistance operations</vt:lpstr>
      <vt:lpstr>PROGRAMME 2 BENEFITS ADMINISTRATION AND SUPPORT</vt:lpstr>
      <vt:lpstr>Service Delivery Improvement</vt:lpstr>
      <vt:lpstr>Service Delivery Improvement</vt:lpstr>
      <vt:lpstr>Service Delivery Improvement</vt:lpstr>
      <vt:lpstr>PROGRAMME 2 BENEFITS ADMINISTRATION AND SUPPORT – PAYMENTS </vt:lpstr>
      <vt:lpstr>PROGRAMME 2 BENEFITS ADMINISTRATION AND SUPPORT – PAYMENTS </vt:lpstr>
      <vt:lpstr>Implementation of the Dispute resolution mechanism for deductions</vt:lpstr>
      <vt:lpstr> TREND ANALYSIS 2015  </vt:lpstr>
      <vt:lpstr>Logged Disputes - Jan 2016 to May 2016</vt:lpstr>
      <vt:lpstr>Slide 40</vt:lpstr>
      <vt:lpstr>2015/16 Audited financial outcomes </vt:lpstr>
      <vt:lpstr>2015/16 Expenditure – Economic Classification</vt:lpstr>
      <vt:lpstr>Commentary on 2015/16 expenditure</vt:lpstr>
      <vt:lpstr>2015/16 Expenditure per Programme</vt:lpstr>
      <vt:lpstr>2015/16 Expenditure per Key Spending Items</vt:lpstr>
      <vt:lpstr>2015/16 Expenditure per Key Spending Items</vt:lpstr>
      <vt:lpstr>2015/16 Expenditure per location</vt:lpstr>
      <vt:lpstr>Auditor General Report and Comments</vt:lpstr>
      <vt:lpstr>Matters of Emphasis </vt:lpstr>
      <vt:lpstr>IRREGULAR EXPENDITURE –PER ANNUAL REPORT-2015/2016</vt:lpstr>
      <vt:lpstr>Analysis of irregular expenditure for 2015/2016</vt:lpstr>
      <vt:lpstr>Analysis of irregular expenditure for 2015/2016</vt:lpstr>
      <vt:lpstr>Recommendations</vt:lpstr>
      <vt:lpstr>Slide 54</vt:lpstr>
    </vt:vector>
  </TitlesOfParts>
  <Company>de mo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headline copy here in Arial 24 point or over two lines like this</dc:title>
  <dc:creator>de mo</dc:creator>
  <cp:lastModifiedBy>PUMZA</cp:lastModifiedBy>
  <cp:revision>921</cp:revision>
  <cp:lastPrinted>2016-10-05T13:15:04Z</cp:lastPrinted>
  <dcterms:created xsi:type="dcterms:W3CDTF">2007-06-12T08:47:15Z</dcterms:created>
  <dcterms:modified xsi:type="dcterms:W3CDTF">2016-10-17T10:17:00Z</dcterms:modified>
</cp:coreProperties>
</file>