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6"/>
  </p:notesMasterIdLst>
  <p:handoutMasterIdLst>
    <p:handoutMasterId r:id="rId27"/>
  </p:handoutMasterIdLst>
  <p:sldIdLst>
    <p:sldId id="1185" r:id="rId2"/>
    <p:sldId id="1195" r:id="rId3"/>
    <p:sldId id="1226" r:id="rId4"/>
    <p:sldId id="1227" r:id="rId5"/>
    <p:sldId id="1229" r:id="rId6"/>
    <p:sldId id="1198" r:id="rId7"/>
    <p:sldId id="1199" r:id="rId8"/>
    <p:sldId id="1206" r:id="rId9"/>
    <p:sldId id="1207" r:id="rId10"/>
    <p:sldId id="1234" r:id="rId11"/>
    <p:sldId id="1235" r:id="rId12"/>
    <p:sldId id="1203" r:id="rId13"/>
    <p:sldId id="1216" r:id="rId14"/>
    <p:sldId id="1231" r:id="rId15"/>
    <p:sldId id="1218" r:id="rId16"/>
    <p:sldId id="1217" r:id="rId17"/>
    <p:sldId id="1232" r:id="rId18"/>
    <p:sldId id="1233" r:id="rId19"/>
    <p:sldId id="1220" r:id="rId20"/>
    <p:sldId id="1221" r:id="rId21"/>
    <p:sldId id="1222" r:id="rId22"/>
    <p:sldId id="1223" r:id="rId23"/>
    <p:sldId id="1224" r:id="rId24"/>
    <p:sldId id="1225" r:id="rId25"/>
  </p:sldIdLst>
  <p:sldSz cx="9144000" cy="6858000" type="screen4x3"/>
  <p:notesSz cx="6797675" cy="9926638"/>
  <p:defaultTextStyle>
    <a:defPPr>
      <a:defRPr lang="en-US"/>
    </a:defPPr>
    <a:lvl1pPr algn="l" rtl="0" eaLnBrk="0" fontAlgn="base" hangingPunct="0">
      <a:spcBef>
        <a:spcPct val="0"/>
      </a:spcBef>
      <a:spcAft>
        <a:spcPct val="0"/>
      </a:spcAft>
      <a:defRPr sz="1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1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1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1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1400" kern="1200">
        <a:solidFill>
          <a:schemeClr val="tx1"/>
        </a:solidFill>
        <a:latin typeface="Arial" charset="0"/>
        <a:ea typeface="MS PGothic" pitchFamily="34" charset="-128"/>
        <a:cs typeface="+mn-cs"/>
      </a:defRPr>
    </a:lvl5pPr>
    <a:lvl6pPr marL="2286000" algn="l" defTabSz="914400" rtl="0" eaLnBrk="1" latinLnBrk="0" hangingPunct="1">
      <a:defRPr sz="1400" kern="1200">
        <a:solidFill>
          <a:schemeClr val="tx1"/>
        </a:solidFill>
        <a:latin typeface="Arial" charset="0"/>
        <a:ea typeface="MS PGothic" pitchFamily="34" charset="-128"/>
        <a:cs typeface="+mn-cs"/>
      </a:defRPr>
    </a:lvl6pPr>
    <a:lvl7pPr marL="2743200" algn="l" defTabSz="914400" rtl="0" eaLnBrk="1" latinLnBrk="0" hangingPunct="1">
      <a:defRPr sz="1400" kern="1200">
        <a:solidFill>
          <a:schemeClr val="tx1"/>
        </a:solidFill>
        <a:latin typeface="Arial" charset="0"/>
        <a:ea typeface="MS PGothic" pitchFamily="34" charset="-128"/>
        <a:cs typeface="+mn-cs"/>
      </a:defRPr>
    </a:lvl7pPr>
    <a:lvl8pPr marL="3200400" algn="l" defTabSz="914400" rtl="0" eaLnBrk="1" latinLnBrk="0" hangingPunct="1">
      <a:defRPr sz="1400" kern="1200">
        <a:solidFill>
          <a:schemeClr val="tx1"/>
        </a:solidFill>
        <a:latin typeface="Arial" charset="0"/>
        <a:ea typeface="MS PGothic" pitchFamily="34" charset="-128"/>
        <a:cs typeface="+mn-cs"/>
      </a:defRPr>
    </a:lvl8pPr>
    <a:lvl9pPr marL="3657600" algn="l" defTabSz="914400" rtl="0" eaLnBrk="1" latinLnBrk="0" hangingPunct="1">
      <a:defRPr sz="14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4221">
          <p15:clr>
            <a:srgbClr val="A4A3A4"/>
          </p15:clr>
        </p15:guide>
        <p15:guide id="2" orient="horz" pos="1344">
          <p15:clr>
            <a:srgbClr val="A4A3A4"/>
          </p15:clr>
        </p15:guide>
        <p15:guide id="3" orient="horz" pos="512">
          <p15:clr>
            <a:srgbClr val="A4A3A4"/>
          </p15:clr>
        </p15:guide>
        <p15:guide id="4" orient="horz" pos="1137">
          <p15:clr>
            <a:srgbClr val="A4A3A4"/>
          </p15:clr>
        </p15:guide>
        <p15:guide id="5" orient="horz" pos="3005">
          <p15:clr>
            <a:srgbClr val="A4A3A4"/>
          </p15:clr>
        </p15:guide>
        <p15:guide id="6" pos="5604">
          <p15:clr>
            <a:srgbClr val="A4A3A4"/>
          </p15:clr>
        </p15:guide>
        <p15:guide id="7" pos="3842">
          <p15:clr>
            <a:srgbClr val="A4A3A4"/>
          </p15:clr>
        </p15:guide>
        <p15:guide id="8" pos="1519">
          <p15:clr>
            <a:srgbClr val="A4A3A4"/>
          </p15:clr>
        </p15:guide>
        <p15:guide id="9" pos="172">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0033CC"/>
    <a:srgbClr val="CC00CC"/>
    <a:srgbClr val="FFFFCC"/>
    <a:srgbClr val="FFFFFF"/>
    <a:srgbClr val="FBF0EF"/>
    <a:srgbClr val="FF00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28" autoAdjust="0"/>
  </p:normalViewPr>
  <p:slideViewPr>
    <p:cSldViewPr snapToGrid="0">
      <p:cViewPr varScale="1">
        <p:scale>
          <a:sx n="110" d="100"/>
          <a:sy n="110" d="100"/>
        </p:scale>
        <p:origin x="-1644" y="-84"/>
      </p:cViewPr>
      <p:guideLst>
        <p:guide orient="horz" pos="4221"/>
        <p:guide orient="horz" pos="1344"/>
        <p:guide orient="horz" pos="512"/>
        <p:guide orient="horz" pos="1137"/>
        <p:guide orient="horz" pos="3005"/>
        <p:guide pos="5604"/>
        <p:guide pos="3842"/>
        <p:guide pos="1519"/>
        <p:guide pos="17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5" d="100"/>
          <a:sy n="55" d="100"/>
        </p:scale>
        <p:origin x="-2856" y="-90"/>
      </p:cViewPr>
      <p:guideLst>
        <p:guide orient="horz" pos="3128"/>
        <p:guide pos="2141"/>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0" y="0"/>
            <a:ext cx="2946275" cy="496671"/>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l" defTabSz="977900" eaLnBrk="1" hangingPunct="1">
              <a:lnSpc>
                <a:spcPct val="100000"/>
              </a:lnSpc>
              <a:spcBef>
                <a:spcPct val="0"/>
              </a:spcBef>
              <a:buClrTx/>
              <a:defRPr sz="1300">
                <a:latin typeface="Arial" charset="0"/>
                <a:ea typeface="+mn-ea"/>
                <a:cs typeface="Arial" charset="0"/>
              </a:defRPr>
            </a:lvl1pPr>
          </a:lstStyle>
          <a:p>
            <a:pPr>
              <a:defRPr/>
            </a:pPr>
            <a:endParaRPr lang="en-GB"/>
          </a:p>
        </p:txBody>
      </p:sp>
      <p:sp>
        <p:nvSpPr>
          <p:cNvPr id="231427" name="Rectangle 3"/>
          <p:cNvSpPr>
            <a:spLocks noGrp="1" noChangeArrowheads="1"/>
          </p:cNvSpPr>
          <p:nvPr>
            <p:ph type="dt" sz="quarter" idx="1"/>
          </p:nvPr>
        </p:nvSpPr>
        <p:spPr bwMode="auto">
          <a:xfrm>
            <a:off x="3849862" y="0"/>
            <a:ext cx="2946275" cy="496671"/>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r" defTabSz="977900" eaLnBrk="1" hangingPunct="1">
              <a:lnSpc>
                <a:spcPct val="100000"/>
              </a:lnSpc>
              <a:spcBef>
                <a:spcPct val="0"/>
              </a:spcBef>
              <a:buClrTx/>
              <a:defRPr sz="1300">
                <a:latin typeface="Arial" charset="0"/>
                <a:ea typeface="+mn-ea"/>
                <a:cs typeface="Arial" charset="0"/>
              </a:defRPr>
            </a:lvl1pPr>
          </a:lstStyle>
          <a:p>
            <a:pPr>
              <a:defRPr/>
            </a:pPr>
            <a:endParaRPr lang="en-GB"/>
          </a:p>
        </p:txBody>
      </p:sp>
      <p:sp>
        <p:nvSpPr>
          <p:cNvPr id="231428" name="Rectangle 4"/>
          <p:cNvSpPr>
            <a:spLocks noGrp="1" noChangeArrowheads="1"/>
          </p:cNvSpPr>
          <p:nvPr>
            <p:ph type="ftr" sz="quarter" idx="2"/>
          </p:nvPr>
        </p:nvSpPr>
        <p:spPr bwMode="auto">
          <a:xfrm>
            <a:off x="0" y="9428272"/>
            <a:ext cx="2946275" cy="496671"/>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l" defTabSz="977900" eaLnBrk="1" hangingPunct="1">
              <a:lnSpc>
                <a:spcPct val="100000"/>
              </a:lnSpc>
              <a:spcBef>
                <a:spcPct val="0"/>
              </a:spcBef>
              <a:buClrTx/>
              <a:defRPr sz="1300">
                <a:latin typeface="Arial" charset="0"/>
                <a:ea typeface="+mn-ea"/>
                <a:cs typeface="Arial" charset="0"/>
              </a:defRPr>
            </a:lvl1pPr>
          </a:lstStyle>
          <a:p>
            <a:pPr>
              <a:defRPr/>
            </a:pPr>
            <a:endParaRPr lang="en-GB"/>
          </a:p>
        </p:txBody>
      </p:sp>
      <p:sp>
        <p:nvSpPr>
          <p:cNvPr id="231429" name="Rectangle 5"/>
          <p:cNvSpPr>
            <a:spLocks noGrp="1" noChangeArrowheads="1"/>
          </p:cNvSpPr>
          <p:nvPr>
            <p:ph type="sldNum" sz="quarter" idx="3"/>
          </p:nvPr>
        </p:nvSpPr>
        <p:spPr bwMode="auto">
          <a:xfrm>
            <a:off x="3849862" y="9428272"/>
            <a:ext cx="2946275" cy="496671"/>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r" defTabSz="977900" eaLnBrk="1" hangingPunct="1">
              <a:defRPr sz="1300" smtClean="0"/>
            </a:lvl1pPr>
          </a:lstStyle>
          <a:p>
            <a:pPr>
              <a:defRPr/>
            </a:pPr>
            <a:fld id="{0B0C3E33-93ED-414D-B162-B67D319021BA}" type="slidenum">
              <a:rPr lang="en-US" altLang="en-US"/>
              <a:pPr>
                <a:defRPr/>
              </a:pPr>
              <a:t>‹#›</a:t>
            </a:fld>
            <a:endParaRPr lang="en-US" altLang="en-US"/>
          </a:p>
        </p:txBody>
      </p:sp>
    </p:spTree>
    <p:extLst>
      <p:ext uri="{BB962C8B-B14F-4D97-AF65-F5344CB8AC3E}">
        <p14:creationId xmlns:p14="http://schemas.microsoft.com/office/powerpoint/2010/main" xmlns="" val="373033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275" cy="496671"/>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l" defTabSz="977900" eaLnBrk="1" hangingPunct="1">
              <a:lnSpc>
                <a:spcPct val="100000"/>
              </a:lnSpc>
              <a:spcBef>
                <a:spcPct val="0"/>
              </a:spcBef>
              <a:buClrTx/>
              <a:defRPr sz="1300">
                <a:latin typeface="Arial" charset="0"/>
                <a:ea typeface="+mn-ea"/>
                <a:cs typeface="Arial" charset="0"/>
              </a:defRPr>
            </a:lvl1pPr>
          </a:lstStyle>
          <a:p>
            <a:pPr>
              <a:defRPr/>
            </a:pPr>
            <a:endParaRPr lang="en-GB"/>
          </a:p>
        </p:txBody>
      </p:sp>
      <p:sp>
        <p:nvSpPr>
          <p:cNvPr id="12291" name="Rectangle 3"/>
          <p:cNvSpPr>
            <a:spLocks noGrp="1" noChangeArrowheads="1"/>
          </p:cNvSpPr>
          <p:nvPr>
            <p:ph type="dt" idx="1"/>
          </p:nvPr>
        </p:nvSpPr>
        <p:spPr bwMode="auto">
          <a:xfrm>
            <a:off x="3849862" y="0"/>
            <a:ext cx="2946275" cy="496671"/>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r" defTabSz="977900" eaLnBrk="1" hangingPunct="1">
              <a:lnSpc>
                <a:spcPct val="100000"/>
              </a:lnSpc>
              <a:spcBef>
                <a:spcPct val="0"/>
              </a:spcBef>
              <a:buClrTx/>
              <a:defRPr sz="1300">
                <a:latin typeface="Arial" charset="0"/>
                <a:ea typeface="+mn-ea"/>
                <a:cs typeface="Arial" charset="0"/>
              </a:defRPr>
            </a:lvl1pPr>
          </a:lstStyle>
          <a:p>
            <a:pPr>
              <a:defRPr/>
            </a:pPr>
            <a:endParaRPr lang="en-GB"/>
          </a:p>
        </p:txBody>
      </p:sp>
      <p:sp>
        <p:nvSpPr>
          <p:cNvPr id="31748" name="Rectangle 4"/>
          <p:cNvSpPr>
            <a:spLocks noGrp="1" noRot="1" noChangeAspect="1" noChangeArrowheads="1" noTextEdit="1"/>
          </p:cNvSpPr>
          <p:nvPr>
            <p:ph type="sldImg" idx="2"/>
          </p:nvPr>
        </p:nvSpPr>
        <p:spPr bwMode="auto">
          <a:xfrm>
            <a:off x="917575" y="746125"/>
            <a:ext cx="4960938" cy="37211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0383" y="4715832"/>
            <a:ext cx="5436909" cy="4464953"/>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272"/>
            <a:ext cx="2946275" cy="496671"/>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l" defTabSz="977900" eaLnBrk="1" hangingPunct="1">
              <a:lnSpc>
                <a:spcPct val="100000"/>
              </a:lnSpc>
              <a:spcBef>
                <a:spcPct val="0"/>
              </a:spcBef>
              <a:buClrTx/>
              <a:defRPr sz="1300">
                <a:latin typeface="Arial" charset="0"/>
                <a:ea typeface="+mn-ea"/>
                <a:cs typeface="Arial" charset="0"/>
              </a:defRPr>
            </a:lvl1pPr>
          </a:lstStyle>
          <a:p>
            <a:pPr>
              <a:defRPr/>
            </a:pPr>
            <a:endParaRPr lang="en-GB"/>
          </a:p>
        </p:txBody>
      </p:sp>
      <p:sp>
        <p:nvSpPr>
          <p:cNvPr id="12295" name="Rectangle 7"/>
          <p:cNvSpPr>
            <a:spLocks noGrp="1" noChangeArrowheads="1"/>
          </p:cNvSpPr>
          <p:nvPr>
            <p:ph type="sldNum" sz="quarter" idx="5"/>
          </p:nvPr>
        </p:nvSpPr>
        <p:spPr bwMode="auto">
          <a:xfrm>
            <a:off x="3849862" y="9428272"/>
            <a:ext cx="2946275" cy="496671"/>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r" defTabSz="977900" eaLnBrk="1" hangingPunct="1">
              <a:defRPr sz="1300" smtClean="0"/>
            </a:lvl1pPr>
          </a:lstStyle>
          <a:p>
            <a:pPr>
              <a:defRPr/>
            </a:pPr>
            <a:fld id="{1B92723B-B954-4A57-8E6C-562E0308CFA8}" type="slidenum">
              <a:rPr lang="en-US" altLang="en-US"/>
              <a:pPr>
                <a:defRPr/>
              </a:pPr>
              <a:t>‹#›</a:t>
            </a:fld>
            <a:endParaRPr lang="en-US" altLang="en-US"/>
          </a:p>
        </p:txBody>
      </p:sp>
    </p:spTree>
    <p:extLst>
      <p:ext uri="{BB962C8B-B14F-4D97-AF65-F5344CB8AC3E}">
        <p14:creationId xmlns:p14="http://schemas.microsoft.com/office/powerpoint/2010/main" xmlns="" val="322484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altLang="en-US" smtClean="0"/>
          </a:p>
        </p:txBody>
      </p:sp>
      <p:sp>
        <p:nvSpPr>
          <p:cNvPr id="38916" name="Header Placeholder 3"/>
          <p:cNvSpPr>
            <a:spLocks noGrp="1"/>
          </p:cNvSpPr>
          <p:nvPr>
            <p:ph type="hdr"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85838" eaLnBrk="0" hangingPunct="0">
              <a:defRPr sz="2800">
                <a:solidFill>
                  <a:schemeClr val="tx1"/>
                </a:solidFill>
                <a:latin typeface="Arial" pitchFamily="34" charset="0"/>
                <a:cs typeface="Arial" pitchFamily="34" charset="0"/>
              </a:defRPr>
            </a:lvl1pPr>
            <a:lvl2pPr marL="742950" indent="-285750" defTabSz="985838" eaLnBrk="0" hangingPunct="0">
              <a:defRPr sz="2800">
                <a:solidFill>
                  <a:schemeClr val="tx1"/>
                </a:solidFill>
                <a:latin typeface="Arial" pitchFamily="34" charset="0"/>
                <a:cs typeface="Arial" pitchFamily="34" charset="0"/>
              </a:defRPr>
            </a:lvl2pPr>
            <a:lvl3pPr marL="1143000" indent="-228600" defTabSz="985838" eaLnBrk="0" hangingPunct="0">
              <a:defRPr sz="2800">
                <a:solidFill>
                  <a:schemeClr val="tx1"/>
                </a:solidFill>
                <a:latin typeface="Arial" pitchFamily="34" charset="0"/>
                <a:cs typeface="Arial" pitchFamily="34" charset="0"/>
              </a:defRPr>
            </a:lvl3pPr>
            <a:lvl4pPr marL="1600200" indent="-228600" defTabSz="985838" eaLnBrk="0" hangingPunct="0">
              <a:defRPr sz="2800">
                <a:solidFill>
                  <a:schemeClr val="tx1"/>
                </a:solidFill>
                <a:latin typeface="Arial" pitchFamily="34" charset="0"/>
                <a:cs typeface="Arial" pitchFamily="34" charset="0"/>
              </a:defRPr>
            </a:lvl4pPr>
            <a:lvl5pPr marL="2057400" indent="-228600" defTabSz="985838" eaLnBrk="0" hangingPunct="0">
              <a:defRPr sz="2800">
                <a:solidFill>
                  <a:schemeClr val="tx1"/>
                </a:solidFill>
                <a:latin typeface="Arial" pitchFamily="34" charset="0"/>
                <a:cs typeface="Arial" pitchFamily="34" charset="0"/>
              </a:defRPr>
            </a:lvl5pPr>
            <a:lvl6pPr marL="2514600" indent="-228600" defTabSz="985838"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defTabSz="985838"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defTabSz="985838"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defTabSz="985838"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defRPr/>
            </a:pPr>
            <a:r>
              <a:rPr lang="en-US" sz="1300" dirty="0" smtClean="0"/>
              <a:t>Building DHA as a Security Department</a:t>
            </a:r>
          </a:p>
        </p:txBody>
      </p:sp>
      <p:sp>
        <p:nvSpPr>
          <p:cNvPr id="32773" name="Slide Number Placeholder 4"/>
          <p:cNvSpPr>
            <a:spLocks noGrp="1"/>
          </p:cNvSpPr>
          <p:nvPr>
            <p:ph type="sldNum" sz="quarter" idx="5"/>
          </p:nvPr>
        </p:nvSpPr>
        <p:spPr>
          <a:noFill/>
        </p:spPr>
        <p:txBody>
          <a:bodyPr/>
          <a:lstStyle/>
          <a:p>
            <a:pPr defTabSz="985838"/>
            <a:fld id="{0DE383E5-9E88-47CF-A8AD-FF81DC8F6D75}" type="slidenum">
              <a:rPr lang="en-US" altLang="en-US">
                <a:cs typeface="Arial" charset="0"/>
              </a:rPr>
              <a:pPr defTabSz="985838"/>
              <a:t>1</a:t>
            </a:fld>
            <a:endParaRPr lang="en-US" altLang="en-US">
              <a:cs typeface="Arial" charset="0"/>
            </a:endParaRPr>
          </a:p>
        </p:txBody>
      </p:sp>
    </p:spTree>
    <p:extLst>
      <p:ext uri="{BB962C8B-B14F-4D97-AF65-F5344CB8AC3E}">
        <p14:creationId xmlns:p14="http://schemas.microsoft.com/office/powerpoint/2010/main" xmlns="" val="1580823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DE8E2AE1-DE3D-4EC5-9528-E20BB938B2E3}" type="slidenum">
              <a:rPr lang="en-US" altLang="en-US" sz="1200">
                <a:solidFill>
                  <a:prstClr val="black"/>
                </a:solidFill>
                <a:cs typeface="Arial" charset="0"/>
              </a:rPr>
              <a:pPr algn="r" eaLnBrk="1" hangingPunct="1"/>
              <a:t>10</a:t>
            </a:fld>
            <a:endParaRPr lang="en-US" altLang="en-US" sz="1200">
              <a:solidFill>
                <a:prstClr val="black"/>
              </a:solidFill>
              <a:cs typeface="Arial" charset="0"/>
            </a:endParaRPr>
          </a:p>
        </p:txBody>
      </p:sp>
      <p:sp>
        <p:nvSpPr>
          <p:cNvPr id="45059" name="Rectangle 2"/>
          <p:cNvSpPr>
            <a:spLocks noGrp="1" noRot="1" noChangeAspect="1" noChangeArrowheads="1" noTextEdit="1"/>
          </p:cNvSpPr>
          <p:nvPr>
            <p:ph type="sldImg"/>
          </p:nvPr>
        </p:nvSpPr>
        <p:spPr>
          <a:xfrm>
            <a:off x="919163" y="744538"/>
            <a:ext cx="4962525" cy="3722687"/>
          </a:xfrm>
          <a:ln/>
        </p:spPr>
      </p:sp>
      <p:sp>
        <p:nvSpPr>
          <p:cNvPr id="4506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3816786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DE8E2AE1-DE3D-4EC5-9528-E20BB938B2E3}" type="slidenum">
              <a:rPr lang="en-US" altLang="en-US" sz="1200">
                <a:solidFill>
                  <a:prstClr val="black"/>
                </a:solidFill>
                <a:cs typeface="Arial" charset="0"/>
              </a:rPr>
              <a:pPr algn="r" eaLnBrk="1" hangingPunct="1"/>
              <a:t>11</a:t>
            </a:fld>
            <a:endParaRPr lang="en-US" altLang="en-US" sz="1200">
              <a:solidFill>
                <a:prstClr val="black"/>
              </a:solidFill>
              <a:cs typeface="Arial" charset="0"/>
            </a:endParaRPr>
          </a:p>
        </p:txBody>
      </p:sp>
      <p:sp>
        <p:nvSpPr>
          <p:cNvPr id="45059" name="Rectangle 2"/>
          <p:cNvSpPr>
            <a:spLocks noGrp="1" noRot="1" noChangeAspect="1" noChangeArrowheads="1" noTextEdit="1"/>
          </p:cNvSpPr>
          <p:nvPr>
            <p:ph type="sldImg"/>
          </p:nvPr>
        </p:nvSpPr>
        <p:spPr>
          <a:xfrm>
            <a:off x="919163" y="744538"/>
            <a:ext cx="4962525" cy="3722687"/>
          </a:xfrm>
          <a:ln/>
        </p:spPr>
      </p:sp>
      <p:sp>
        <p:nvSpPr>
          <p:cNvPr id="4506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2542111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DE8E2AE1-DE3D-4EC5-9528-E20BB938B2E3}" type="slidenum">
              <a:rPr lang="en-US" altLang="en-US" sz="1200">
                <a:cs typeface="Arial" charset="0"/>
              </a:rPr>
              <a:pPr algn="r" eaLnBrk="1" hangingPunct="1"/>
              <a:t>12</a:t>
            </a:fld>
            <a:endParaRPr lang="en-US" altLang="en-US" sz="1200">
              <a:cs typeface="Arial" charset="0"/>
            </a:endParaRPr>
          </a:p>
        </p:txBody>
      </p:sp>
      <p:sp>
        <p:nvSpPr>
          <p:cNvPr id="45059" name="Rectangle 2"/>
          <p:cNvSpPr>
            <a:spLocks noGrp="1" noRot="1" noChangeAspect="1" noChangeArrowheads="1" noTextEdit="1"/>
          </p:cNvSpPr>
          <p:nvPr>
            <p:ph type="sldImg"/>
          </p:nvPr>
        </p:nvSpPr>
        <p:spPr>
          <a:xfrm>
            <a:off x="919163" y="744538"/>
            <a:ext cx="4962525" cy="3722687"/>
          </a:xfrm>
          <a:ln/>
        </p:spPr>
      </p:sp>
      <p:sp>
        <p:nvSpPr>
          <p:cNvPr id="4506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924269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042E1925-7FB3-4D47-9640-8C883AE12D16}" type="slidenum">
              <a:rPr lang="en-US" altLang="en-US" sz="1200">
                <a:cs typeface="Arial" charset="0"/>
              </a:rPr>
              <a:pPr algn="r" eaLnBrk="1" hangingPunct="1"/>
              <a:t>13</a:t>
            </a:fld>
            <a:endParaRPr lang="en-US" altLang="en-US" sz="1200">
              <a:cs typeface="Arial" charset="0"/>
            </a:endParaRPr>
          </a:p>
        </p:txBody>
      </p:sp>
      <p:sp>
        <p:nvSpPr>
          <p:cNvPr id="46083" name="Rectangle 2"/>
          <p:cNvSpPr>
            <a:spLocks noGrp="1" noRot="1" noChangeAspect="1" noChangeArrowheads="1" noTextEdit="1"/>
          </p:cNvSpPr>
          <p:nvPr>
            <p:ph type="sldImg"/>
          </p:nvPr>
        </p:nvSpPr>
        <p:spPr>
          <a:xfrm>
            <a:off x="919163" y="744538"/>
            <a:ext cx="4962525" cy="3722687"/>
          </a:xfrm>
          <a:ln/>
        </p:spPr>
      </p:sp>
      <p:sp>
        <p:nvSpPr>
          <p:cNvPr id="46084"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71306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827D4058-BAB4-40AA-AFFC-0D37411628FD}" type="slidenum">
              <a:rPr lang="en-US" altLang="en-US" sz="1200">
                <a:cs typeface="Arial" charset="0"/>
              </a:rPr>
              <a:pPr algn="r" eaLnBrk="1" hangingPunct="1"/>
              <a:t>14</a:t>
            </a:fld>
            <a:endParaRPr lang="en-US" altLang="en-US" sz="1200">
              <a:cs typeface="Arial" charset="0"/>
            </a:endParaRPr>
          </a:p>
        </p:txBody>
      </p:sp>
      <p:sp>
        <p:nvSpPr>
          <p:cNvPr id="47107" name="Rectangle 2"/>
          <p:cNvSpPr>
            <a:spLocks noGrp="1" noRot="1" noChangeAspect="1" noChangeArrowheads="1" noTextEdit="1"/>
          </p:cNvSpPr>
          <p:nvPr>
            <p:ph type="sldImg"/>
          </p:nvPr>
        </p:nvSpPr>
        <p:spPr>
          <a:xfrm>
            <a:off x="919163" y="744538"/>
            <a:ext cx="4962525" cy="3722687"/>
          </a:xfrm>
          <a:ln/>
        </p:spPr>
      </p:sp>
      <p:sp>
        <p:nvSpPr>
          <p:cNvPr id="47108"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3113157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4AE61DA5-B068-411C-B4F1-C18010A691E7}" type="slidenum">
              <a:rPr lang="en-US" altLang="en-US" sz="1200">
                <a:cs typeface="Arial" charset="0"/>
              </a:rPr>
              <a:pPr algn="r" eaLnBrk="1" hangingPunct="1"/>
              <a:t>15</a:t>
            </a:fld>
            <a:endParaRPr lang="en-US" altLang="en-US" sz="1200">
              <a:cs typeface="Arial" charset="0"/>
            </a:endParaRPr>
          </a:p>
        </p:txBody>
      </p:sp>
      <p:sp>
        <p:nvSpPr>
          <p:cNvPr id="48131" name="Rectangle 2"/>
          <p:cNvSpPr>
            <a:spLocks noGrp="1" noRot="1" noChangeAspect="1" noChangeArrowheads="1" noTextEdit="1"/>
          </p:cNvSpPr>
          <p:nvPr>
            <p:ph type="sldImg"/>
          </p:nvPr>
        </p:nvSpPr>
        <p:spPr>
          <a:xfrm>
            <a:off x="919163" y="744538"/>
            <a:ext cx="4962525" cy="3722687"/>
          </a:xfrm>
          <a:ln/>
        </p:spPr>
      </p:sp>
      <p:sp>
        <p:nvSpPr>
          <p:cNvPr id="48132"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966138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BFF27241-3D36-4EA2-9D89-33F6639B0BA2}" type="slidenum">
              <a:rPr lang="en-US" altLang="en-US" sz="1200">
                <a:cs typeface="Arial" charset="0"/>
              </a:rPr>
              <a:pPr algn="r" eaLnBrk="1" hangingPunct="1"/>
              <a:t>16</a:t>
            </a:fld>
            <a:endParaRPr lang="en-US" altLang="en-US" sz="1200">
              <a:cs typeface="Arial" charset="0"/>
            </a:endParaRPr>
          </a:p>
        </p:txBody>
      </p:sp>
      <p:sp>
        <p:nvSpPr>
          <p:cNvPr id="49155" name="Rectangle 2"/>
          <p:cNvSpPr>
            <a:spLocks noGrp="1" noRot="1" noChangeAspect="1" noChangeArrowheads="1" noTextEdit="1"/>
          </p:cNvSpPr>
          <p:nvPr>
            <p:ph type="sldImg"/>
          </p:nvPr>
        </p:nvSpPr>
        <p:spPr>
          <a:xfrm>
            <a:off x="919163" y="744538"/>
            <a:ext cx="4962525" cy="3722687"/>
          </a:xfrm>
          <a:ln/>
        </p:spPr>
      </p:sp>
      <p:sp>
        <p:nvSpPr>
          <p:cNvPr id="49156"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652618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6BB3FD18-4DD9-472D-8E0B-96BB0ACB993A}" type="slidenum">
              <a:rPr lang="en-US" altLang="en-US" sz="1200">
                <a:cs typeface="Arial" charset="0"/>
              </a:rPr>
              <a:pPr algn="r" eaLnBrk="1" hangingPunct="1"/>
              <a:t>17</a:t>
            </a:fld>
            <a:endParaRPr lang="en-US" altLang="en-US" sz="1200">
              <a:cs typeface="Arial" charset="0"/>
            </a:endParaRPr>
          </a:p>
        </p:txBody>
      </p:sp>
      <p:sp>
        <p:nvSpPr>
          <p:cNvPr id="50179" name="Rectangle 2"/>
          <p:cNvSpPr>
            <a:spLocks noGrp="1" noRot="1" noChangeAspect="1" noChangeArrowheads="1" noTextEdit="1"/>
          </p:cNvSpPr>
          <p:nvPr>
            <p:ph type="sldImg"/>
          </p:nvPr>
        </p:nvSpPr>
        <p:spPr>
          <a:xfrm>
            <a:off x="919163" y="744538"/>
            <a:ext cx="4962525" cy="3722687"/>
          </a:xfrm>
          <a:ln/>
        </p:spPr>
      </p:sp>
      <p:sp>
        <p:nvSpPr>
          <p:cNvPr id="5018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253463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BBCC14DC-55E3-4681-B6F6-76F1EAA0E7B2}" type="slidenum">
              <a:rPr lang="en-US" altLang="en-US" sz="1200">
                <a:cs typeface="Arial" charset="0"/>
              </a:rPr>
              <a:pPr algn="r" eaLnBrk="1" hangingPunct="1"/>
              <a:t>18</a:t>
            </a:fld>
            <a:endParaRPr lang="en-US" altLang="en-US" sz="1200">
              <a:cs typeface="Arial" charset="0"/>
            </a:endParaRPr>
          </a:p>
        </p:txBody>
      </p:sp>
      <p:sp>
        <p:nvSpPr>
          <p:cNvPr id="51203" name="Rectangle 2"/>
          <p:cNvSpPr>
            <a:spLocks noGrp="1" noRot="1" noChangeAspect="1" noChangeArrowheads="1" noTextEdit="1"/>
          </p:cNvSpPr>
          <p:nvPr>
            <p:ph type="sldImg"/>
          </p:nvPr>
        </p:nvSpPr>
        <p:spPr>
          <a:xfrm>
            <a:off x="919163" y="744538"/>
            <a:ext cx="4962525" cy="3722687"/>
          </a:xfrm>
          <a:ln/>
        </p:spPr>
      </p:sp>
      <p:sp>
        <p:nvSpPr>
          <p:cNvPr id="51204"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4269451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5BA66D29-1416-4A24-962A-D38E2E4EC483}" type="slidenum">
              <a:rPr lang="en-US" altLang="en-US" sz="1200">
                <a:cs typeface="Arial" charset="0"/>
              </a:rPr>
              <a:pPr algn="r" eaLnBrk="1" hangingPunct="1"/>
              <a:t>19</a:t>
            </a:fld>
            <a:endParaRPr lang="en-US" altLang="en-US" sz="1200">
              <a:cs typeface="Arial" charset="0"/>
            </a:endParaRPr>
          </a:p>
        </p:txBody>
      </p:sp>
      <p:sp>
        <p:nvSpPr>
          <p:cNvPr id="52227" name="Rectangle 2"/>
          <p:cNvSpPr>
            <a:spLocks noGrp="1" noRot="1" noChangeAspect="1" noChangeArrowheads="1" noTextEdit="1"/>
          </p:cNvSpPr>
          <p:nvPr>
            <p:ph type="sldImg"/>
          </p:nvPr>
        </p:nvSpPr>
        <p:spPr>
          <a:xfrm>
            <a:off x="919163" y="744538"/>
            <a:ext cx="4962525" cy="3722687"/>
          </a:xfrm>
          <a:ln/>
        </p:spPr>
      </p:sp>
      <p:sp>
        <p:nvSpPr>
          <p:cNvPr id="52228"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420634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21DF67EA-774E-44BD-8C7C-6FEB3CD92D23}" type="slidenum">
              <a:rPr lang="en-US" altLang="en-US" sz="1200">
                <a:cs typeface="Arial" charset="0"/>
              </a:rPr>
              <a:pPr algn="r" eaLnBrk="1" hangingPunct="1"/>
              <a:t>2</a:t>
            </a:fld>
            <a:endParaRPr lang="en-US" altLang="en-US" sz="1200">
              <a:cs typeface="Arial" charset="0"/>
            </a:endParaRPr>
          </a:p>
        </p:txBody>
      </p:sp>
      <p:sp>
        <p:nvSpPr>
          <p:cNvPr id="33795" name="Rectangle 2"/>
          <p:cNvSpPr>
            <a:spLocks noGrp="1" noRot="1" noChangeAspect="1" noChangeArrowheads="1" noTextEdit="1"/>
          </p:cNvSpPr>
          <p:nvPr>
            <p:ph type="sldImg"/>
          </p:nvPr>
        </p:nvSpPr>
        <p:spPr>
          <a:xfrm>
            <a:off x="919163" y="744538"/>
            <a:ext cx="4962525" cy="3722687"/>
          </a:xfrm>
          <a:ln/>
        </p:spPr>
      </p:sp>
      <p:sp>
        <p:nvSpPr>
          <p:cNvPr id="33796"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3719588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E5F0986E-623E-453E-BFB1-B9057F3265B8}" type="slidenum">
              <a:rPr lang="en-US" altLang="en-US" sz="1200">
                <a:cs typeface="Arial" charset="0"/>
              </a:rPr>
              <a:pPr algn="r" eaLnBrk="1" hangingPunct="1"/>
              <a:t>20</a:t>
            </a:fld>
            <a:endParaRPr lang="en-US" altLang="en-US" sz="1200">
              <a:cs typeface="Arial" charset="0"/>
            </a:endParaRPr>
          </a:p>
        </p:txBody>
      </p:sp>
      <p:sp>
        <p:nvSpPr>
          <p:cNvPr id="53251" name="Rectangle 2"/>
          <p:cNvSpPr>
            <a:spLocks noGrp="1" noRot="1" noChangeAspect="1" noChangeArrowheads="1" noTextEdit="1"/>
          </p:cNvSpPr>
          <p:nvPr>
            <p:ph type="sldImg"/>
          </p:nvPr>
        </p:nvSpPr>
        <p:spPr>
          <a:xfrm>
            <a:off x="919163" y="744538"/>
            <a:ext cx="4962525" cy="3722687"/>
          </a:xfrm>
          <a:ln/>
        </p:spPr>
      </p:sp>
      <p:sp>
        <p:nvSpPr>
          <p:cNvPr id="53252"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99601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975DF462-A087-4359-A0B9-7D352A2AC53D}" type="slidenum">
              <a:rPr lang="en-US" altLang="en-US" sz="1200">
                <a:cs typeface="Arial" charset="0"/>
              </a:rPr>
              <a:pPr algn="r" eaLnBrk="1" hangingPunct="1"/>
              <a:t>21</a:t>
            </a:fld>
            <a:endParaRPr lang="en-US" altLang="en-US" sz="1200">
              <a:cs typeface="Arial" charset="0"/>
            </a:endParaRPr>
          </a:p>
        </p:txBody>
      </p:sp>
      <p:sp>
        <p:nvSpPr>
          <p:cNvPr id="54275" name="Rectangle 2"/>
          <p:cNvSpPr>
            <a:spLocks noGrp="1" noRot="1" noChangeAspect="1" noChangeArrowheads="1" noTextEdit="1"/>
          </p:cNvSpPr>
          <p:nvPr>
            <p:ph type="sldImg"/>
          </p:nvPr>
        </p:nvSpPr>
        <p:spPr>
          <a:xfrm>
            <a:off x="919163" y="744538"/>
            <a:ext cx="4962525" cy="3722687"/>
          </a:xfrm>
          <a:ln/>
        </p:spPr>
      </p:sp>
      <p:sp>
        <p:nvSpPr>
          <p:cNvPr id="54276"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2608142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A5CA4DFE-CEB8-4D2C-86EE-9228381A268F}" type="slidenum">
              <a:rPr lang="en-US" altLang="en-US" sz="1200">
                <a:cs typeface="Arial" charset="0"/>
              </a:rPr>
              <a:pPr algn="r" eaLnBrk="1" hangingPunct="1"/>
              <a:t>22</a:t>
            </a:fld>
            <a:endParaRPr lang="en-US" altLang="en-US" sz="1200">
              <a:cs typeface="Arial" charset="0"/>
            </a:endParaRPr>
          </a:p>
        </p:txBody>
      </p:sp>
      <p:sp>
        <p:nvSpPr>
          <p:cNvPr id="55299" name="Rectangle 2"/>
          <p:cNvSpPr>
            <a:spLocks noGrp="1" noRot="1" noChangeAspect="1" noChangeArrowheads="1" noTextEdit="1"/>
          </p:cNvSpPr>
          <p:nvPr>
            <p:ph type="sldImg"/>
          </p:nvPr>
        </p:nvSpPr>
        <p:spPr>
          <a:xfrm>
            <a:off x="919163" y="744538"/>
            <a:ext cx="4962525" cy="3722687"/>
          </a:xfrm>
          <a:ln/>
        </p:spPr>
      </p:sp>
      <p:sp>
        <p:nvSpPr>
          <p:cNvPr id="5530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41276065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88C2CD35-B880-4289-AE29-DB27EA45A478}" type="slidenum">
              <a:rPr lang="en-US" altLang="en-US" sz="1200">
                <a:cs typeface="Arial" charset="0"/>
              </a:rPr>
              <a:pPr algn="r" eaLnBrk="1" hangingPunct="1"/>
              <a:t>23</a:t>
            </a:fld>
            <a:endParaRPr lang="en-US" altLang="en-US" sz="1200">
              <a:cs typeface="Arial" charset="0"/>
            </a:endParaRPr>
          </a:p>
        </p:txBody>
      </p:sp>
      <p:sp>
        <p:nvSpPr>
          <p:cNvPr id="56323" name="Rectangle 2"/>
          <p:cNvSpPr>
            <a:spLocks noGrp="1" noRot="1" noChangeAspect="1" noChangeArrowheads="1" noTextEdit="1"/>
          </p:cNvSpPr>
          <p:nvPr>
            <p:ph type="sldImg"/>
          </p:nvPr>
        </p:nvSpPr>
        <p:spPr>
          <a:xfrm>
            <a:off x="919163" y="744538"/>
            <a:ext cx="4962525" cy="3722687"/>
          </a:xfrm>
          <a:ln/>
        </p:spPr>
      </p:sp>
      <p:sp>
        <p:nvSpPr>
          <p:cNvPr id="56324"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788003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68ED1796-9DB9-4E8E-8201-9FD96461E29C}" type="slidenum">
              <a:rPr lang="en-US" altLang="en-US" sz="1200">
                <a:cs typeface="Arial" charset="0"/>
              </a:rPr>
              <a:pPr algn="r" eaLnBrk="1" hangingPunct="1"/>
              <a:t>24</a:t>
            </a:fld>
            <a:endParaRPr lang="en-US" altLang="en-US" sz="1200">
              <a:cs typeface="Arial" charset="0"/>
            </a:endParaRPr>
          </a:p>
        </p:txBody>
      </p:sp>
      <p:sp>
        <p:nvSpPr>
          <p:cNvPr id="57347" name="Rectangle 2"/>
          <p:cNvSpPr>
            <a:spLocks noGrp="1" noRot="1" noChangeAspect="1" noChangeArrowheads="1" noTextEdit="1"/>
          </p:cNvSpPr>
          <p:nvPr>
            <p:ph type="sldImg"/>
          </p:nvPr>
        </p:nvSpPr>
        <p:spPr>
          <a:xfrm>
            <a:off x="919163" y="744538"/>
            <a:ext cx="4962525" cy="3722687"/>
          </a:xfrm>
          <a:ln/>
        </p:spPr>
      </p:sp>
      <p:sp>
        <p:nvSpPr>
          <p:cNvPr id="57348"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551814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1A7E08EB-F8BE-40CC-BCCC-0B444F55B5E0}" type="slidenum">
              <a:rPr lang="en-US" altLang="en-US" sz="1200">
                <a:cs typeface="Arial" charset="0"/>
              </a:rPr>
              <a:pPr algn="r" eaLnBrk="1" hangingPunct="1"/>
              <a:t>3</a:t>
            </a:fld>
            <a:endParaRPr lang="en-US" altLang="en-US" sz="1200">
              <a:cs typeface="Arial" charset="0"/>
            </a:endParaRPr>
          </a:p>
        </p:txBody>
      </p:sp>
      <p:sp>
        <p:nvSpPr>
          <p:cNvPr id="34819" name="Rectangle 2"/>
          <p:cNvSpPr>
            <a:spLocks noGrp="1" noRot="1" noChangeAspect="1" noChangeArrowheads="1" noTextEdit="1"/>
          </p:cNvSpPr>
          <p:nvPr>
            <p:ph type="sldImg"/>
          </p:nvPr>
        </p:nvSpPr>
        <p:spPr>
          <a:xfrm>
            <a:off x="919163" y="744538"/>
            <a:ext cx="4962525" cy="3722687"/>
          </a:xfrm>
          <a:ln/>
        </p:spPr>
      </p:sp>
      <p:sp>
        <p:nvSpPr>
          <p:cNvPr id="3482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394590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2C609F24-F56C-4D43-80F0-0A3C5EBB3E47}" type="slidenum">
              <a:rPr lang="en-US" altLang="en-US" sz="1200">
                <a:cs typeface="Arial" charset="0"/>
              </a:rPr>
              <a:pPr algn="r" eaLnBrk="1" hangingPunct="1"/>
              <a:t>4</a:t>
            </a:fld>
            <a:endParaRPr lang="en-US" altLang="en-US" sz="1200">
              <a:cs typeface="Arial" charset="0"/>
            </a:endParaRPr>
          </a:p>
        </p:txBody>
      </p:sp>
      <p:sp>
        <p:nvSpPr>
          <p:cNvPr id="35843" name="Rectangle 2"/>
          <p:cNvSpPr>
            <a:spLocks noGrp="1" noRot="1" noChangeAspect="1" noChangeArrowheads="1" noTextEdit="1"/>
          </p:cNvSpPr>
          <p:nvPr>
            <p:ph type="sldImg"/>
          </p:nvPr>
        </p:nvSpPr>
        <p:spPr>
          <a:xfrm>
            <a:off x="919163" y="744538"/>
            <a:ext cx="4962525" cy="3722687"/>
          </a:xfrm>
          <a:ln/>
        </p:spPr>
      </p:sp>
      <p:sp>
        <p:nvSpPr>
          <p:cNvPr id="35844"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839823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A6228FD2-27E3-47AB-A9CB-11967FE35708}" type="slidenum">
              <a:rPr lang="en-US" altLang="en-US" sz="1200">
                <a:cs typeface="Arial" charset="0"/>
              </a:rPr>
              <a:pPr algn="r" eaLnBrk="1" hangingPunct="1"/>
              <a:t>5</a:t>
            </a:fld>
            <a:endParaRPr lang="en-US" altLang="en-US" sz="1200">
              <a:cs typeface="Arial" charset="0"/>
            </a:endParaRPr>
          </a:p>
        </p:txBody>
      </p:sp>
      <p:sp>
        <p:nvSpPr>
          <p:cNvPr id="38915" name="Rectangle 2"/>
          <p:cNvSpPr>
            <a:spLocks noGrp="1" noRot="1" noChangeAspect="1" noChangeArrowheads="1" noTextEdit="1"/>
          </p:cNvSpPr>
          <p:nvPr>
            <p:ph type="sldImg"/>
          </p:nvPr>
        </p:nvSpPr>
        <p:spPr>
          <a:xfrm>
            <a:off x="919163" y="744538"/>
            <a:ext cx="4962525" cy="3722687"/>
          </a:xfrm>
          <a:ln/>
        </p:spPr>
      </p:sp>
      <p:sp>
        <p:nvSpPr>
          <p:cNvPr id="38916"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246908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F6A8B74E-3F23-4926-A249-A4539158FF96}" type="slidenum">
              <a:rPr lang="en-US" altLang="en-US" sz="1200">
                <a:cs typeface="Arial" charset="0"/>
              </a:rPr>
              <a:pPr algn="r" eaLnBrk="1" hangingPunct="1"/>
              <a:t>6</a:t>
            </a:fld>
            <a:endParaRPr lang="en-US" altLang="en-US" sz="1200">
              <a:cs typeface="Arial" charset="0"/>
            </a:endParaRPr>
          </a:p>
        </p:txBody>
      </p:sp>
      <p:sp>
        <p:nvSpPr>
          <p:cNvPr id="39939" name="Rectangle 2"/>
          <p:cNvSpPr>
            <a:spLocks noGrp="1" noRot="1" noChangeAspect="1" noChangeArrowheads="1" noTextEdit="1"/>
          </p:cNvSpPr>
          <p:nvPr>
            <p:ph type="sldImg"/>
          </p:nvPr>
        </p:nvSpPr>
        <p:spPr>
          <a:xfrm>
            <a:off x="919163" y="744538"/>
            <a:ext cx="4962525" cy="3722687"/>
          </a:xfrm>
          <a:ln/>
        </p:spPr>
      </p:sp>
      <p:sp>
        <p:nvSpPr>
          <p:cNvPr id="39940"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565056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79F39B2F-8424-490E-BAA0-D088BC457DC7}" type="slidenum">
              <a:rPr lang="en-US" altLang="en-US" sz="1200">
                <a:cs typeface="Arial" charset="0"/>
              </a:rPr>
              <a:pPr algn="r" eaLnBrk="1" hangingPunct="1"/>
              <a:t>7</a:t>
            </a:fld>
            <a:endParaRPr lang="en-US" altLang="en-US" sz="1200">
              <a:cs typeface="Arial" charset="0"/>
            </a:endParaRPr>
          </a:p>
        </p:txBody>
      </p:sp>
      <p:sp>
        <p:nvSpPr>
          <p:cNvPr id="40963" name="Rectangle 2"/>
          <p:cNvSpPr>
            <a:spLocks noGrp="1" noRot="1" noChangeAspect="1" noChangeArrowheads="1" noTextEdit="1"/>
          </p:cNvSpPr>
          <p:nvPr>
            <p:ph type="sldImg"/>
          </p:nvPr>
        </p:nvSpPr>
        <p:spPr>
          <a:xfrm>
            <a:off x="919163" y="744538"/>
            <a:ext cx="4962525" cy="3722687"/>
          </a:xfrm>
          <a:ln/>
        </p:spPr>
      </p:sp>
      <p:sp>
        <p:nvSpPr>
          <p:cNvPr id="40964"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272971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849F9CDB-6968-49EC-A937-E91431622931}" type="slidenum">
              <a:rPr lang="en-US" altLang="en-US" sz="1200">
                <a:cs typeface="Arial" charset="0"/>
              </a:rPr>
              <a:pPr algn="r" eaLnBrk="1" hangingPunct="1"/>
              <a:t>8</a:t>
            </a:fld>
            <a:endParaRPr lang="en-US" altLang="en-US" sz="1200">
              <a:cs typeface="Arial" charset="0"/>
            </a:endParaRPr>
          </a:p>
        </p:txBody>
      </p:sp>
      <p:sp>
        <p:nvSpPr>
          <p:cNvPr id="43011" name="Rectangle 2"/>
          <p:cNvSpPr>
            <a:spLocks noGrp="1" noRot="1" noChangeAspect="1" noChangeArrowheads="1" noTextEdit="1"/>
          </p:cNvSpPr>
          <p:nvPr>
            <p:ph type="sldImg"/>
          </p:nvPr>
        </p:nvSpPr>
        <p:spPr>
          <a:xfrm>
            <a:off x="919163" y="744538"/>
            <a:ext cx="4962525" cy="3722687"/>
          </a:xfrm>
          <a:ln/>
        </p:spPr>
      </p:sp>
      <p:sp>
        <p:nvSpPr>
          <p:cNvPr id="43012"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1954720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49862" y="9428272"/>
            <a:ext cx="2946275" cy="496671"/>
          </a:xfrm>
          <a:prstGeom prst="rect">
            <a:avLst/>
          </a:prstGeom>
          <a:noFill/>
          <a:ln w="9525">
            <a:noFill/>
            <a:miter lim="800000"/>
            <a:headEnd/>
            <a:tailEnd/>
          </a:ln>
        </p:spPr>
        <p:txBody>
          <a:bodyPr anchor="b"/>
          <a:lstStyle/>
          <a:p>
            <a:pPr algn="r" eaLnBrk="1" hangingPunct="1"/>
            <a:fld id="{BF2A2BBE-9E4B-411F-A07B-CBF0799C5EE6}" type="slidenum">
              <a:rPr lang="en-US" altLang="en-US" sz="1200">
                <a:cs typeface="Arial" charset="0"/>
              </a:rPr>
              <a:pPr algn="r" eaLnBrk="1" hangingPunct="1"/>
              <a:t>9</a:t>
            </a:fld>
            <a:endParaRPr lang="en-US" altLang="en-US" sz="1200">
              <a:cs typeface="Arial" charset="0"/>
            </a:endParaRPr>
          </a:p>
        </p:txBody>
      </p:sp>
      <p:sp>
        <p:nvSpPr>
          <p:cNvPr id="44035" name="Rectangle 2"/>
          <p:cNvSpPr>
            <a:spLocks noGrp="1" noRot="1" noChangeAspect="1" noChangeArrowheads="1" noTextEdit="1"/>
          </p:cNvSpPr>
          <p:nvPr>
            <p:ph type="sldImg"/>
          </p:nvPr>
        </p:nvSpPr>
        <p:spPr>
          <a:xfrm>
            <a:off x="919163" y="744538"/>
            <a:ext cx="4962525" cy="3722687"/>
          </a:xfrm>
          <a:ln/>
        </p:spPr>
      </p:sp>
      <p:sp>
        <p:nvSpPr>
          <p:cNvPr id="44036" name="Rectangle 3"/>
          <p:cNvSpPr>
            <a:spLocks noGrp="1" noChangeArrowheads="1"/>
          </p:cNvSpPr>
          <p:nvPr>
            <p:ph type="body" idx="1"/>
          </p:nvPr>
        </p:nvSpPr>
        <p:spPr>
          <a:xfrm>
            <a:off x="680383" y="4714137"/>
            <a:ext cx="5436909" cy="4468343"/>
          </a:xfrm>
          <a:noFill/>
          <a:ln/>
        </p:spPr>
        <p:txBody>
          <a:bodyPr lIns="91440" tIns="45720" rIns="91440" bIns="45720"/>
          <a:lstStyle/>
          <a:p>
            <a:pPr eaLnBrk="1" hangingPunct="1"/>
            <a:endParaRPr lang="en-US" altLang="en-US" smtClean="0"/>
          </a:p>
        </p:txBody>
      </p:sp>
    </p:spTree>
    <p:extLst>
      <p:ext uri="{BB962C8B-B14F-4D97-AF65-F5344CB8AC3E}">
        <p14:creationId xmlns:p14="http://schemas.microsoft.com/office/powerpoint/2010/main" xmlns="" val="4001665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Line 19"/>
          <p:cNvSpPr>
            <a:spLocks noChangeShapeType="1"/>
          </p:cNvSpPr>
          <p:nvPr/>
        </p:nvSpPr>
        <p:spPr bwMode="auto">
          <a:xfrm>
            <a:off x="228600" y="457200"/>
            <a:ext cx="8682038" cy="0"/>
          </a:xfrm>
          <a:prstGeom prst="line">
            <a:avLst/>
          </a:prstGeom>
          <a:noFill/>
          <a:ln w="28575">
            <a:solidFill>
              <a:srgbClr val="7D0900"/>
            </a:solidFill>
            <a:round/>
            <a:headEnd/>
            <a:tailEnd/>
          </a:ln>
        </p:spPr>
        <p:txBody>
          <a:bodyPr wrap="none" anchor="ctr"/>
          <a:lstStyle/>
          <a:p>
            <a:endParaRPr lang="en-US"/>
          </a:p>
        </p:txBody>
      </p:sp>
      <p:graphicFrame>
        <p:nvGraphicFramePr>
          <p:cNvPr id="3" name="Rectangle 20" hidden="1"/>
          <p:cNvGraphicFramePr>
            <a:graphicFrameLocks/>
          </p:cNvGraphicFramePr>
          <p:nvPr/>
        </p:nvGraphicFramePr>
        <p:xfrm>
          <a:off x="0" y="0"/>
          <a:ext cx="158750" cy="158750"/>
        </p:xfrm>
        <a:graphic>
          <a:graphicData uri="http://schemas.openxmlformats.org/presentationml/2006/ole">
            <p:oleObj spid="_x0000_s61490" r:id="rId3" imgW="0" imgH="0" progId="">
              <p:embed/>
            </p:oleObj>
          </a:graphicData>
        </a:graphic>
      </p:graphicFrame>
      <p:pic>
        <p:nvPicPr>
          <p:cNvPr id="4" name="Picture 39" descr="home affairs"/>
          <p:cNvPicPr>
            <a:picLocks noChangeAspect="1" noChangeArrowheads="1"/>
          </p:cNvPicPr>
          <p:nvPr userDrawn="1"/>
        </p:nvPicPr>
        <p:blipFill>
          <a:blip r:embed="rId4" cstate="print"/>
          <a:srcRect/>
          <a:stretch>
            <a:fillRect/>
          </a:stretch>
        </p:blipFill>
        <p:spPr bwMode="auto">
          <a:xfrm>
            <a:off x="7416800" y="0"/>
            <a:ext cx="1087438" cy="417513"/>
          </a:xfrm>
          <a:prstGeom prst="rect">
            <a:avLst/>
          </a:prstGeom>
          <a:noFill/>
          <a:ln w="9525">
            <a:noFill/>
            <a:miter lim="800000"/>
            <a:headEnd/>
            <a:tailEnd/>
          </a:ln>
        </p:spPr>
      </p:pic>
      <p:sp>
        <p:nvSpPr>
          <p:cNvPr id="5" name="Text Box 11"/>
          <p:cNvSpPr txBox="1">
            <a:spLocks noChangeArrowheads="1"/>
          </p:cNvSpPr>
          <p:nvPr userDrawn="1"/>
        </p:nvSpPr>
        <p:spPr bwMode="auto">
          <a:xfrm>
            <a:off x="7943850" y="6400800"/>
            <a:ext cx="1085850" cy="334963"/>
          </a:xfrm>
          <a:prstGeom prst="rect">
            <a:avLst/>
          </a:prstGeom>
          <a:noFill/>
          <a:ln>
            <a:noFill/>
          </a:ln>
          <a:extLst/>
        </p:spPr>
        <p:txBody>
          <a:bodyPr lIns="72000" tIns="72000" rIns="72000" bIns="72000">
            <a:spAutoFit/>
          </a:bodyPr>
          <a:lstStyle>
            <a:lvl1pPr algn="ctr">
              <a:lnSpc>
                <a:spcPct val="90000"/>
              </a:lnSpc>
              <a:spcBef>
                <a:spcPct val="50000"/>
              </a:spcBef>
              <a:buClr>
                <a:schemeClr val="bg2"/>
              </a:buClr>
              <a:defRPr sz="1400">
                <a:solidFill>
                  <a:schemeClr val="tx1"/>
                </a:solidFill>
                <a:latin typeface="Arial" charset="0"/>
                <a:ea typeface="MS PGothic" pitchFamily="34" charset="-128"/>
              </a:defRPr>
            </a:lvl1pPr>
            <a:lvl2pPr marL="742950" indent="-285750" algn="ctr">
              <a:lnSpc>
                <a:spcPct val="90000"/>
              </a:lnSpc>
              <a:spcBef>
                <a:spcPct val="50000"/>
              </a:spcBef>
              <a:buClr>
                <a:schemeClr val="bg2"/>
              </a:buClr>
              <a:defRPr sz="1400">
                <a:solidFill>
                  <a:schemeClr val="tx1"/>
                </a:solidFill>
                <a:latin typeface="Arial" charset="0"/>
                <a:ea typeface="MS PGothic" pitchFamily="34" charset="-128"/>
              </a:defRPr>
            </a:lvl2pPr>
            <a:lvl3pPr marL="1143000" indent="-228600" algn="ctr">
              <a:lnSpc>
                <a:spcPct val="90000"/>
              </a:lnSpc>
              <a:spcBef>
                <a:spcPct val="50000"/>
              </a:spcBef>
              <a:buClr>
                <a:schemeClr val="bg2"/>
              </a:buClr>
              <a:defRPr sz="1400">
                <a:solidFill>
                  <a:schemeClr val="tx1"/>
                </a:solidFill>
                <a:latin typeface="Arial" charset="0"/>
                <a:ea typeface="MS PGothic" pitchFamily="34" charset="-128"/>
              </a:defRPr>
            </a:lvl3pPr>
            <a:lvl4pPr marL="1600200" indent="-228600" algn="ctr">
              <a:lnSpc>
                <a:spcPct val="90000"/>
              </a:lnSpc>
              <a:spcBef>
                <a:spcPct val="50000"/>
              </a:spcBef>
              <a:buClr>
                <a:schemeClr val="bg2"/>
              </a:buClr>
              <a:defRPr sz="1400">
                <a:solidFill>
                  <a:schemeClr val="tx1"/>
                </a:solidFill>
                <a:latin typeface="Arial" charset="0"/>
                <a:ea typeface="MS PGothic" pitchFamily="34" charset="-128"/>
              </a:defRPr>
            </a:lvl4pPr>
            <a:lvl5pPr marL="2057400" indent="-228600" algn="ctr">
              <a:lnSpc>
                <a:spcPct val="90000"/>
              </a:lnSpc>
              <a:spcBef>
                <a:spcPct val="50000"/>
              </a:spcBef>
              <a:buClr>
                <a:schemeClr val="bg2"/>
              </a:buClr>
              <a:defRPr sz="1400">
                <a:solidFill>
                  <a:schemeClr val="tx1"/>
                </a:solidFill>
                <a:latin typeface="Arial" charset="0"/>
                <a:ea typeface="MS PGothic" pitchFamily="34" charset="-128"/>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ea typeface="MS PGothic" pitchFamily="34" charset="-128"/>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ea typeface="MS PGothic" pitchFamily="34" charset="-128"/>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ea typeface="MS PGothic" pitchFamily="34" charset="-128"/>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ea typeface="MS PGothic" pitchFamily="34" charset="-128"/>
              </a:defRPr>
            </a:lvl9pPr>
          </a:lstStyle>
          <a:p>
            <a:pPr eaLnBrk="1" hangingPunct="1">
              <a:defRPr/>
            </a:pPr>
            <a:fld id="{21F8CA8D-1376-4873-9ECE-B488FE4551F4}" type="slidenum">
              <a:rPr lang="en-GB" altLang="en-US" smtClean="0"/>
              <a:pPr eaLnBrk="1" hangingPunct="1">
                <a:defRPr/>
              </a:pPr>
              <a:t>‹#›</a:t>
            </a:fld>
            <a:endParaRPr lang="en-GB" altLang="en-US"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0"/>
            <a:ext cx="8647112" cy="274638"/>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6"/>
          <p:cNvSpPr>
            <a:spLocks noGrp="1" noChangeArrowheads="1"/>
          </p:cNvSpPr>
          <p:nvPr>
            <p:ph type="body" idx="1"/>
          </p:nvPr>
        </p:nvSpPr>
        <p:spPr bwMode="auto">
          <a:xfrm>
            <a:off x="246063" y="2092325"/>
            <a:ext cx="8647112" cy="2644775"/>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pt-BR" altLang="en-US" smtClean="0"/>
              <a:t>Text: 16-pt. Arial with Wingdings square square bullet 100%</a:t>
            </a:r>
          </a:p>
          <a:p>
            <a:pPr lvl="1"/>
            <a:r>
              <a:rPr lang="pt-BR" altLang="en-US" smtClean="0"/>
              <a:t>Second-level bullet — Arial round</a:t>
            </a:r>
          </a:p>
          <a:p>
            <a:pPr lvl="2"/>
            <a:r>
              <a:rPr lang="pt-BR" altLang="en-US" smtClean="0"/>
              <a:t>Third-level bullet — Arial Em dash</a:t>
            </a:r>
          </a:p>
          <a:p>
            <a:pPr lvl="3"/>
            <a:r>
              <a:rPr lang="pt-BR" altLang="en-US" smtClean="0"/>
              <a:t>Fourth-level bullet — Arial Em dash</a:t>
            </a:r>
          </a:p>
          <a:p>
            <a:pPr lvl="4"/>
            <a:r>
              <a:rPr lang="pt-BR" altLang="en-US" smtClean="0"/>
              <a:t>xx</a:t>
            </a:r>
          </a:p>
          <a:p>
            <a:pPr lvl="0"/>
            <a:r>
              <a:rPr lang="pt-BR" altLang="en-US" smtClean="0"/>
              <a:t>Text: </a:t>
            </a:r>
            <a:r>
              <a:rPr lang="en-US" altLang="en-US" smtClean="0"/>
              <a:t>16</a:t>
            </a:r>
            <a:r>
              <a:rPr lang="pt-BR" altLang="en-US" smtClean="0"/>
              <a:t> pt. Arial, plain text sentence case</a:t>
            </a:r>
          </a:p>
          <a:p>
            <a:pPr lvl="1"/>
            <a:r>
              <a:rPr lang="pt-BR" altLang="en-US" smtClean="0"/>
              <a:t>Second-level bullet</a:t>
            </a:r>
          </a:p>
          <a:p>
            <a:pPr lvl="2"/>
            <a:r>
              <a:rPr lang="pt-BR" altLang="en-US" smtClean="0"/>
              <a:t>Third-level bullet</a:t>
            </a:r>
          </a:p>
          <a:p>
            <a:pPr lvl="3"/>
            <a:r>
              <a:rPr lang="pt-BR" altLang="en-US" smtClean="0"/>
              <a:t>Fourth-level bullet</a:t>
            </a:r>
          </a:p>
        </p:txBody>
      </p:sp>
    </p:spTree>
  </p:cSld>
  <p:clrMap bg1="lt1" tx1="dk1" bg2="lt2" tx2="dk2" accent1="accent1" accent2="accent2" accent3="accent3" accent4="accent4" accent5="accent5" accent6="accent6" hlink="hlink" folHlink="folHlink"/>
  <p:sldLayoutIdLst>
    <p:sldLayoutId id="2147484201" r:id="rId1"/>
    <p:sldLayoutId id="2147484200" r:id="rId2"/>
  </p:sldLayoutIdLst>
  <p:txStyles>
    <p:titleStyle>
      <a:lvl1pPr algn="l" rtl="0" eaLnBrk="0" fontAlgn="base" hangingPunct="0">
        <a:lnSpc>
          <a:spcPct val="90000"/>
        </a:lnSpc>
        <a:spcBef>
          <a:spcPct val="0"/>
        </a:spcBef>
        <a:spcAft>
          <a:spcPct val="0"/>
        </a:spcAft>
        <a:defRPr sz="2000" b="1">
          <a:solidFill>
            <a:schemeClr val="tx1"/>
          </a:solidFill>
          <a:latin typeface="Arial" charset="0"/>
          <a:ea typeface="MS PGothic" pitchFamily="34" charset="-128"/>
          <a:cs typeface="+mj-cs"/>
        </a:defRPr>
      </a:lvl1pPr>
      <a:lvl2pPr algn="l" rtl="0" eaLnBrk="0" fontAlgn="base" hangingPunct="0">
        <a:lnSpc>
          <a:spcPct val="90000"/>
        </a:lnSpc>
        <a:spcBef>
          <a:spcPct val="0"/>
        </a:spcBef>
        <a:spcAft>
          <a:spcPct val="0"/>
        </a:spcAft>
        <a:defRPr sz="2000" b="1">
          <a:solidFill>
            <a:schemeClr val="tx1"/>
          </a:solidFill>
          <a:latin typeface="Arial" charset="0"/>
          <a:ea typeface="MS PGothic" pitchFamily="34" charset="-128"/>
          <a:cs typeface="Arial" charset="0"/>
        </a:defRPr>
      </a:lvl2pPr>
      <a:lvl3pPr algn="l" rtl="0" eaLnBrk="0" fontAlgn="base" hangingPunct="0">
        <a:lnSpc>
          <a:spcPct val="90000"/>
        </a:lnSpc>
        <a:spcBef>
          <a:spcPct val="0"/>
        </a:spcBef>
        <a:spcAft>
          <a:spcPct val="0"/>
        </a:spcAft>
        <a:defRPr sz="2000" b="1">
          <a:solidFill>
            <a:schemeClr val="tx1"/>
          </a:solidFill>
          <a:latin typeface="Arial" charset="0"/>
          <a:ea typeface="MS PGothic" pitchFamily="34" charset="-128"/>
          <a:cs typeface="Arial" charset="0"/>
        </a:defRPr>
      </a:lvl3pPr>
      <a:lvl4pPr algn="l" rtl="0" eaLnBrk="0" fontAlgn="base" hangingPunct="0">
        <a:lnSpc>
          <a:spcPct val="90000"/>
        </a:lnSpc>
        <a:spcBef>
          <a:spcPct val="0"/>
        </a:spcBef>
        <a:spcAft>
          <a:spcPct val="0"/>
        </a:spcAft>
        <a:defRPr sz="2000" b="1">
          <a:solidFill>
            <a:schemeClr val="tx1"/>
          </a:solidFill>
          <a:latin typeface="Arial" charset="0"/>
          <a:ea typeface="MS PGothic" pitchFamily="34" charset="-128"/>
          <a:cs typeface="Arial" charset="0"/>
        </a:defRPr>
      </a:lvl4pPr>
      <a:lvl5pPr algn="l" rtl="0" eaLnBrk="0" fontAlgn="base" hangingPunct="0">
        <a:lnSpc>
          <a:spcPct val="90000"/>
        </a:lnSpc>
        <a:spcBef>
          <a:spcPct val="0"/>
        </a:spcBef>
        <a:spcAft>
          <a:spcPct val="0"/>
        </a:spcAft>
        <a:defRPr sz="2000" b="1">
          <a:solidFill>
            <a:schemeClr val="tx1"/>
          </a:solidFill>
          <a:latin typeface="Arial" charset="0"/>
          <a:ea typeface="MS PGothic" pitchFamily="34" charset="-128"/>
          <a:cs typeface="Arial" charset="0"/>
        </a:defRPr>
      </a:lvl5pPr>
      <a:lvl6pPr marL="457200" algn="l" rtl="0" eaLnBrk="0" fontAlgn="base" hangingPunct="0">
        <a:lnSpc>
          <a:spcPct val="90000"/>
        </a:lnSpc>
        <a:spcBef>
          <a:spcPct val="0"/>
        </a:spcBef>
        <a:spcAft>
          <a:spcPct val="0"/>
        </a:spcAft>
        <a:defRPr sz="2000" b="1">
          <a:solidFill>
            <a:schemeClr val="tx1"/>
          </a:solidFill>
          <a:latin typeface="Arial" charset="0"/>
          <a:cs typeface="Arial" charset="0"/>
        </a:defRPr>
      </a:lvl6pPr>
      <a:lvl7pPr marL="914400" algn="l" rtl="0" eaLnBrk="0" fontAlgn="base" hangingPunct="0">
        <a:lnSpc>
          <a:spcPct val="90000"/>
        </a:lnSpc>
        <a:spcBef>
          <a:spcPct val="0"/>
        </a:spcBef>
        <a:spcAft>
          <a:spcPct val="0"/>
        </a:spcAft>
        <a:defRPr sz="2000" b="1">
          <a:solidFill>
            <a:schemeClr val="tx1"/>
          </a:solidFill>
          <a:latin typeface="Arial" charset="0"/>
          <a:cs typeface="Arial" charset="0"/>
        </a:defRPr>
      </a:lvl7pPr>
      <a:lvl8pPr marL="1371600" algn="l" rtl="0" eaLnBrk="0" fontAlgn="base" hangingPunct="0">
        <a:lnSpc>
          <a:spcPct val="90000"/>
        </a:lnSpc>
        <a:spcBef>
          <a:spcPct val="0"/>
        </a:spcBef>
        <a:spcAft>
          <a:spcPct val="0"/>
        </a:spcAft>
        <a:defRPr sz="2000" b="1">
          <a:solidFill>
            <a:schemeClr val="tx1"/>
          </a:solidFill>
          <a:latin typeface="Arial" charset="0"/>
          <a:cs typeface="Arial" charset="0"/>
        </a:defRPr>
      </a:lvl8pPr>
      <a:lvl9pPr marL="1828800" algn="l" rtl="0" eaLnBrk="0" fontAlgn="base" hangingPunct="0">
        <a:lnSpc>
          <a:spcPct val="90000"/>
        </a:lnSpc>
        <a:spcBef>
          <a:spcPct val="0"/>
        </a:spcBef>
        <a:spcAft>
          <a:spcPct val="0"/>
        </a:spcAft>
        <a:defRPr sz="2000" b="1">
          <a:solidFill>
            <a:schemeClr val="tx1"/>
          </a:solidFill>
          <a:latin typeface="Arial" charset="0"/>
          <a:cs typeface="Arial" charset="0"/>
        </a:defRPr>
      </a:lvl9pPr>
    </p:titleStyle>
    <p:body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9" descr="home affairs"/>
          <p:cNvPicPr>
            <a:picLocks noChangeAspect="1" noChangeArrowheads="1"/>
          </p:cNvPicPr>
          <p:nvPr/>
        </p:nvPicPr>
        <p:blipFill>
          <a:blip r:embed="rId3" cstate="print"/>
          <a:srcRect/>
          <a:stretch>
            <a:fillRect/>
          </a:stretch>
        </p:blipFill>
        <p:spPr bwMode="auto">
          <a:xfrm>
            <a:off x="1978025" y="415925"/>
            <a:ext cx="4678363" cy="1471613"/>
          </a:xfrm>
          <a:prstGeom prst="rect">
            <a:avLst/>
          </a:prstGeom>
          <a:noFill/>
          <a:ln w="9525">
            <a:noFill/>
            <a:miter lim="800000"/>
            <a:headEnd/>
            <a:tailEnd/>
          </a:ln>
        </p:spPr>
      </p:pic>
      <p:sp>
        <p:nvSpPr>
          <p:cNvPr id="3075" name="TextBox 1"/>
          <p:cNvSpPr txBox="1">
            <a:spLocks noChangeArrowheads="1"/>
          </p:cNvSpPr>
          <p:nvPr/>
        </p:nvSpPr>
        <p:spPr bwMode="auto">
          <a:xfrm>
            <a:off x="350838" y="2522538"/>
            <a:ext cx="8442325" cy="2986087"/>
          </a:xfrm>
          <a:prstGeom prst="rect">
            <a:avLst/>
          </a:prstGeom>
          <a:noFill/>
          <a:ln w="9525">
            <a:noFill/>
            <a:miter lim="800000"/>
            <a:headEnd/>
            <a:tailEnd/>
          </a:ln>
        </p:spPr>
        <p:txBody>
          <a:bodyPr>
            <a:spAutoFit/>
          </a:bodyPr>
          <a:lstStyle/>
          <a:p>
            <a:pPr algn="ctr">
              <a:lnSpc>
                <a:spcPct val="150000"/>
              </a:lnSpc>
              <a:spcBef>
                <a:spcPct val="50000"/>
              </a:spcBef>
              <a:buClr>
                <a:schemeClr val="bg2"/>
              </a:buClr>
            </a:pPr>
            <a:r>
              <a:rPr lang="en-US" altLang="en-US" sz="2400" b="1">
                <a:cs typeface="Arial" charset="0"/>
              </a:rPr>
              <a:t>PRESENTATION ON REFUGEES AMENDMENT BILL, 2016 [B12—2016]</a:t>
            </a:r>
            <a:endParaRPr lang="en-US" altLang="en-US" sz="2400">
              <a:cs typeface="Arial" charset="0"/>
            </a:endParaRPr>
          </a:p>
          <a:p>
            <a:pPr algn="ctr" eaLnBrk="1" hangingPunct="1">
              <a:lnSpc>
                <a:spcPct val="150000"/>
              </a:lnSpc>
              <a:spcBef>
                <a:spcPct val="50000"/>
              </a:spcBef>
              <a:buClr>
                <a:schemeClr val="bg2"/>
              </a:buClr>
            </a:pPr>
            <a:endParaRPr lang="en-US" altLang="en-US" sz="2000" b="1">
              <a:cs typeface="Arial" charset="0"/>
            </a:endParaRPr>
          </a:p>
          <a:p>
            <a:pPr algn="ctr" eaLnBrk="1" hangingPunct="1">
              <a:lnSpc>
                <a:spcPct val="150000"/>
              </a:lnSpc>
              <a:spcBef>
                <a:spcPct val="50000"/>
              </a:spcBef>
              <a:buClr>
                <a:schemeClr val="bg2"/>
              </a:buClr>
            </a:pPr>
            <a:r>
              <a:rPr lang="en-US" altLang="en-US" sz="2000" b="1">
                <a:cs typeface="Arial" charset="0"/>
              </a:rPr>
              <a:t>PORTFOLIO COMMITTEE ON HOME AFFAIRS</a:t>
            </a:r>
          </a:p>
          <a:p>
            <a:pPr algn="ctr" eaLnBrk="1" hangingPunct="1">
              <a:lnSpc>
                <a:spcPct val="150000"/>
              </a:lnSpc>
              <a:spcBef>
                <a:spcPct val="50000"/>
              </a:spcBef>
              <a:buClr>
                <a:schemeClr val="bg2"/>
              </a:buClr>
            </a:pPr>
            <a:r>
              <a:rPr lang="en-US" altLang="en-US" sz="1800" b="1">
                <a:cs typeface="Arial" charset="0"/>
              </a:rPr>
              <a:t>11 October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17411"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rgbClr val="7D0900"/>
              </a:buClr>
            </a:pPr>
            <a:r>
              <a:rPr lang="en-ZA" altLang="en-US" sz="2000" b="1">
                <a:solidFill>
                  <a:srgbClr val="000000"/>
                </a:solidFill>
              </a:rPr>
              <a:t>	</a:t>
            </a:r>
          </a:p>
          <a:p>
            <a:pPr>
              <a:lnSpc>
                <a:spcPct val="90000"/>
              </a:lnSpc>
              <a:buClr>
                <a:srgbClr val="7D0900"/>
              </a:buClr>
            </a:pPr>
            <a:r>
              <a:rPr lang="en-ZA" altLang="en-US" sz="2000" b="1">
                <a:solidFill>
                  <a:srgbClr val="000000"/>
                </a:solidFill>
              </a:rPr>
              <a:t>	</a:t>
            </a:r>
            <a:r>
              <a:rPr lang="en-ZA" altLang="en-US" sz="2800" b="1">
                <a:solidFill>
                  <a:srgbClr val="000000"/>
                </a:solidFill>
              </a:rPr>
              <a:t>Refugees Amendment Bill, 2016…</a:t>
            </a:r>
          </a:p>
        </p:txBody>
      </p:sp>
      <p:sp>
        <p:nvSpPr>
          <p:cNvPr id="4" name="Content Placeholder 2"/>
          <p:cNvSpPr txBox="1">
            <a:spLocks/>
          </p:cNvSpPr>
          <p:nvPr/>
        </p:nvSpPr>
        <p:spPr>
          <a:xfrm>
            <a:off x="457200" y="1139825"/>
            <a:ext cx="8229600" cy="5457825"/>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Clr>
                <a:srgbClr val="7D0900"/>
              </a:buClr>
              <a:buFont typeface="Wingdings" pitchFamily="2" charset="2"/>
              <a:buNone/>
              <a:defRPr/>
            </a:pPr>
            <a:endParaRPr lang="en-ZA" sz="1800" dirty="0">
              <a:solidFill>
                <a:srgbClr val="000000"/>
              </a:solidFill>
            </a:endParaRPr>
          </a:p>
        </p:txBody>
      </p:sp>
      <p:sp>
        <p:nvSpPr>
          <p:cNvPr id="3" name="Rectangle 2"/>
          <p:cNvSpPr/>
          <p:nvPr/>
        </p:nvSpPr>
        <p:spPr>
          <a:xfrm>
            <a:off x="172529" y="941782"/>
            <a:ext cx="8695426" cy="5604611"/>
          </a:xfrm>
          <a:prstGeom prst="rect">
            <a:avLst/>
          </a:prstGeom>
        </p:spPr>
        <p:txBody>
          <a:bodyPr wrap="square">
            <a:spAutoFit/>
          </a:bodyPr>
          <a:lstStyle/>
          <a:p>
            <a:pPr lvl="0" algn="just">
              <a:lnSpc>
                <a:spcPct val="90000"/>
              </a:lnSpc>
              <a:spcBef>
                <a:spcPct val="90000"/>
              </a:spcBef>
              <a:buClr>
                <a:srgbClr val="7D0900"/>
              </a:buClr>
              <a:defRPr/>
            </a:pPr>
            <a:r>
              <a:rPr lang="en-US" sz="1800" b="1" u="sng" kern="0" dirty="0">
                <a:solidFill>
                  <a:srgbClr val="000000"/>
                </a:solidFill>
              </a:rPr>
              <a:t>Section 5 (Loss of Refugee Status – the following added) - Clause 3 of Bill:</a:t>
            </a:r>
          </a:p>
          <a:p>
            <a:pPr marL="176213" lvl="0" algn="just">
              <a:lnSpc>
                <a:spcPct val="90000"/>
              </a:lnSpc>
              <a:spcBef>
                <a:spcPct val="90000"/>
              </a:spcBef>
              <a:buClr>
                <a:srgbClr val="7D0900"/>
              </a:buClr>
              <a:defRPr/>
            </a:pPr>
            <a:r>
              <a:rPr lang="en-US" sz="2000" kern="0" dirty="0"/>
              <a:t>Once a person has acquired refugee status, and mindful of the principle of sovereignty, the following additional grounds for losing that status have been included:</a:t>
            </a:r>
          </a:p>
          <a:p>
            <a:pPr marL="519113" lvl="0" indent="-342900" algn="just">
              <a:lnSpc>
                <a:spcPct val="90000"/>
              </a:lnSpc>
              <a:spcBef>
                <a:spcPct val="90000"/>
              </a:spcBef>
              <a:buClr>
                <a:srgbClr val="7D0900"/>
              </a:buClr>
              <a:buFont typeface="Wingdings" pitchFamily="2" charset="2"/>
              <a:buChar char="Ø"/>
              <a:defRPr/>
            </a:pPr>
            <a:r>
              <a:rPr lang="en-US" sz="2000" kern="0" dirty="0">
                <a:solidFill>
                  <a:srgbClr val="000000"/>
                </a:solidFill>
              </a:rPr>
              <a:t>If a person avails himself or herself in any way of the protection of his or her country or returns to visit such country;</a:t>
            </a:r>
          </a:p>
          <a:p>
            <a:pPr marL="519113" lvl="0" indent="-342900" algn="just">
              <a:lnSpc>
                <a:spcPct val="90000"/>
              </a:lnSpc>
              <a:spcBef>
                <a:spcPct val="90000"/>
              </a:spcBef>
              <a:buClr>
                <a:srgbClr val="7D0900"/>
              </a:buClr>
              <a:buFont typeface="Wingdings" pitchFamily="2" charset="2"/>
              <a:buChar char="Ø"/>
              <a:defRPr/>
            </a:pPr>
            <a:r>
              <a:rPr lang="en-US" sz="2000" kern="0" dirty="0">
                <a:solidFill>
                  <a:srgbClr val="000000"/>
                </a:solidFill>
              </a:rPr>
              <a:t>If committed a crime in Republic listed in Schedule 2 to the Criminal Law Amendment Act 105/1997, or a crime punishable by imprisonment without the option of a fine;</a:t>
            </a:r>
          </a:p>
          <a:p>
            <a:pPr marL="519113" lvl="0" indent="-342900" algn="just">
              <a:lnSpc>
                <a:spcPct val="90000"/>
              </a:lnSpc>
              <a:spcBef>
                <a:spcPct val="90000"/>
              </a:spcBef>
              <a:buClr>
                <a:srgbClr val="7D0900"/>
              </a:buClr>
              <a:buFont typeface="Wingdings" pitchFamily="2" charset="2"/>
              <a:buChar char="Ø"/>
              <a:defRPr/>
            </a:pPr>
            <a:r>
              <a:rPr lang="en-US" sz="2000" kern="0" dirty="0">
                <a:solidFill>
                  <a:srgbClr val="000000"/>
                </a:solidFill>
              </a:rPr>
              <a:t>If committed an offence in relation to the fraudulent possession, acquisition or presentation of ID card, passport, travel documents, temporary residence visa or permanent residence permit; </a:t>
            </a:r>
          </a:p>
          <a:p>
            <a:pPr marL="519113" lvl="0" indent="-342900" algn="just">
              <a:lnSpc>
                <a:spcPct val="90000"/>
              </a:lnSpc>
              <a:spcBef>
                <a:spcPct val="90000"/>
              </a:spcBef>
              <a:buClr>
                <a:srgbClr val="7D0900"/>
              </a:buClr>
              <a:buFont typeface="Wingdings" pitchFamily="2" charset="2"/>
              <a:buChar char="Ø"/>
              <a:defRPr/>
            </a:pPr>
            <a:r>
              <a:rPr lang="en-US" sz="2000" kern="0" dirty="0">
                <a:solidFill>
                  <a:srgbClr val="000000"/>
                </a:solidFill>
              </a:rPr>
              <a:t>If the Minister, after consultation with Cabinet, resolves to cease the recognition of refugee status of any individual refugee or category of refugees, or to revoke such status.</a:t>
            </a:r>
          </a:p>
        </p:txBody>
      </p:sp>
    </p:spTree>
    <p:extLst>
      <p:ext uri="{BB962C8B-B14F-4D97-AF65-F5344CB8AC3E}">
        <p14:creationId xmlns:p14="http://schemas.microsoft.com/office/powerpoint/2010/main" xmlns="" val="4110583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17411"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rgbClr val="7D0900"/>
              </a:buClr>
            </a:pPr>
            <a:r>
              <a:rPr lang="en-ZA" altLang="en-US" sz="2000" b="1">
                <a:solidFill>
                  <a:srgbClr val="000000"/>
                </a:solidFill>
              </a:rPr>
              <a:t>	</a:t>
            </a:r>
          </a:p>
          <a:p>
            <a:pPr>
              <a:lnSpc>
                <a:spcPct val="90000"/>
              </a:lnSpc>
              <a:buClr>
                <a:srgbClr val="7D0900"/>
              </a:buClr>
            </a:pPr>
            <a:r>
              <a:rPr lang="en-ZA" altLang="en-US" sz="2000" b="1">
                <a:solidFill>
                  <a:srgbClr val="000000"/>
                </a:solidFill>
              </a:rPr>
              <a:t>	</a:t>
            </a:r>
            <a:r>
              <a:rPr lang="en-ZA" altLang="en-US" sz="2800" b="1">
                <a:solidFill>
                  <a:srgbClr val="000000"/>
                </a:solidFill>
              </a:rPr>
              <a:t>Refugees Amendment Bill, 2016…</a:t>
            </a:r>
          </a:p>
        </p:txBody>
      </p:sp>
      <p:sp>
        <p:nvSpPr>
          <p:cNvPr id="4" name="Content Placeholder 2"/>
          <p:cNvSpPr txBox="1">
            <a:spLocks/>
          </p:cNvSpPr>
          <p:nvPr/>
        </p:nvSpPr>
        <p:spPr>
          <a:xfrm>
            <a:off x="457200" y="1139825"/>
            <a:ext cx="8229600" cy="5457825"/>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Clr>
                <a:srgbClr val="7D0900"/>
              </a:buClr>
              <a:buFont typeface="Wingdings" pitchFamily="2" charset="2"/>
              <a:buNone/>
              <a:defRPr/>
            </a:pPr>
            <a:endParaRPr lang="en-ZA" sz="1800" dirty="0">
              <a:solidFill>
                <a:srgbClr val="000000"/>
              </a:solidFill>
            </a:endParaRPr>
          </a:p>
        </p:txBody>
      </p:sp>
      <p:sp>
        <p:nvSpPr>
          <p:cNvPr id="6" name="Content Placeholder 2"/>
          <p:cNvSpPr txBox="1">
            <a:spLocks/>
          </p:cNvSpPr>
          <p:nvPr/>
        </p:nvSpPr>
        <p:spPr>
          <a:xfrm>
            <a:off x="300038" y="1081088"/>
            <a:ext cx="8401050" cy="5164437"/>
          </a:xfrm>
          <a:prstGeom prst="rect">
            <a:avLst/>
          </a:prstGeom>
        </p:spPr>
        <p:txBody>
          <a:bodyPr>
            <a:noAutofit/>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US" sz="2000" b="1" u="sng" dirty="0" smtClean="0"/>
              <a:t>Section 7 (Delegation of powers) - Clause 4 of Bill:</a:t>
            </a:r>
          </a:p>
          <a:p>
            <a:pPr marL="0" indent="0" algn="just">
              <a:buFont typeface="Wingdings" pitchFamily="2" charset="2"/>
              <a:buNone/>
              <a:defRPr/>
            </a:pPr>
            <a:r>
              <a:rPr lang="en-US" sz="2000" dirty="0" smtClean="0"/>
              <a:t>This clause expands certain powers that may not be delegated by Minister.</a:t>
            </a:r>
          </a:p>
          <a:p>
            <a:pPr marL="0" indent="0" algn="just">
              <a:buFont typeface="Wingdings" pitchFamily="2" charset="2"/>
              <a:buNone/>
              <a:defRPr/>
            </a:pPr>
            <a:r>
              <a:rPr lang="en-US" sz="2000" b="1" u="sng" dirty="0" smtClean="0"/>
              <a:t>Heading of Chapter 2 amended  - Clause 5 of Bill</a:t>
            </a:r>
          </a:p>
          <a:p>
            <a:pPr marL="0" indent="0" algn="just">
              <a:buFont typeface="Wingdings" pitchFamily="2" charset="2"/>
              <a:buNone/>
              <a:defRPr/>
            </a:pPr>
            <a:r>
              <a:rPr lang="en-US" sz="2000" dirty="0" smtClean="0"/>
              <a:t>The heading of Chapter 2 is amended in order to provide for re-establishment of SCRA, which was dissolved by the Refugees Amendment Act, 2008.</a:t>
            </a:r>
          </a:p>
          <a:p>
            <a:pPr marL="0" indent="0" algn="just">
              <a:buFont typeface="Wingdings" pitchFamily="2" charset="2"/>
              <a:buNone/>
              <a:defRPr/>
            </a:pPr>
            <a:r>
              <a:rPr lang="en-US" sz="2000" b="1" u="sng" dirty="0" smtClean="0"/>
              <a:t>Section 8 (Establishment of RROs</a:t>
            </a:r>
            <a:r>
              <a:rPr lang="en-ZA" sz="2000" b="1" u="sng" dirty="0" smtClean="0"/>
              <a:t> </a:t>
            </a:r>
            <a:r>
              <a:rPr lang="en-US" sz="2000" b="1" u="sng" dirty="0" smtClean="0"/>
              <a:t>– the following added) - Clause 6 of Bill:</a:t>
            </a:r>
          </a:p>
          <a:p>
            <a:pPr algn="just">
              <a:buFont typeface="Wingdings" pitchFamily="2" charset="2"/>
              <a:buChar char="Ø"/>
              <a:defRPr/>
            </a:pPr>
            <a:r>
              <a:rPr lang="en-ZA" sz="2000" dirty="0" smtClean="0"/>
              <a:t>DG now empowered to both establish </a:t>
            </a:r>
            <a:r>
              <a:rPr lang="en-ZA" sz="2000" u="sng" dirty="0" smtClean="0"/>
              <a:t>and disestablish</a:t>
            </a:r>
            <a:r>
              <a:rPr lang="en-ZA" sz="2000" dirty="0" smtClean="0"/>
              <a:t> Refugee Reception Offices in order to address previous challenges;</a:t>
            </a:r>
          </a:p>
          <a:p>
            <a:pPr>
              <a:buFont typeface="Wingdings" pitchFamily="2" charset="2"/>
              <a:buChar char="Ø"/>
              <a:defRPr/>
            </a:pPr>
            <a:r>
              <a:rPr lang="en-ZA" sz="2000" dirty="0" smtClean="0"/>
              <a:t>The DG currently only has the power to establish RROs.</a:t>
            </a:r>
            <a:endParaRPr lang="en-ZA" sz="2000" dirty="0"/>
          </a:p>
        </p:txBody>
      </p:sp>
    </p:spTree>
    <p:extLst>
      <p:ext uri="{BB962C8B-B14F-4D97-AF65-F5344CB8AC3E}">
        <p14:creationId xmlns:p14="http://schemas.microsoft.com/office/powerpoint/2010/main" xmlns="" val="3806040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17411"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r>
              <a:rPr lang="en-ZA" altLang="en-US" sz="2000" b="1"/>
              <a:t>	</a:t>
            </a:r>
          </a:p>
          <a:p>
            <a:pPr>
              <a:lnSpc>
                <a:spcPct val="90000"/>
              </a:lnSpc>
              <a:buClr>
                <a:schemeClr val="bg2"/>
              </a:buClr>
            </a:pPr>
            <a:r>
              <a:rPr lang="en-ZA" altLang="en-US" sz="2000" b="1"/>
              <a:t>	</a:t>
            </a:r>
            <a:r>
              <a:rPr lang="en-ZA" altLang="en-US" sz="2800" b="1"/>
              <a:t>Refugees Amendment Bill, 2016…</a:t>
            </a:r>
          </a:p>
        </p:txBody>
      </p:sp>
      <p:sp>
        <p:nvSpPr>
          <p:cNvPr id="4" name="Content Placeholder 2"/>
          <p:cNvSpPr txBox="1">
            <a:spLocks/>
          </p:cNvSpPr>
          <p:nvPr/>
        </p:nvSpPr>
        <p:spPr>
          <a:xfrm>
            <a:off x="457200" y="1139825"/>
            <a:ext cx="8229600" cy="5457825"/>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US" sz="1800" b="1" u="sng" dirty="0" smtClean="0"/>
              <a:t>Sections 8A – 8J (</a:t>
            </a:r>
            <a:r>
              <a:rPr lang="en-ZA" sz="1800" b="1" u="sng" dirty="0" smtClean="0"/>
              <a:t>Refugee Appeals Authority</a:t>
            </a:r>
            <a:r>
              <a:rPr lang="en-US" sz="1800" b="1" u="sng" dirty="0" smtClean="0"/>
              <a:t>) - Clauses 7 – 12 of Bill):</a:t>
            </a:r>
          </a:p>
          <a:p>
            <a:pPr marL="0" indent="0" algn="just">
              <a:lnSpc>
                <a:spcPct val="100000"/>
              </a:lnSpc>
              <a:buNone/>
              <a:defRPr/>
            </a:pPr>
            <a:r>
              <a:rPr lang="en-ZA" dirty="0" smtClean="0"/>
              <a:t>Given the practical experience with the RAA (currently known as RAB) and in order to address operational issues, the following improvements have been included:</a:t>
            </a:r>
          </a:p>
          <a:p>
            <a:pPr algn="just">
              <a:lnSpc>
                <a:spcPct val="100000"/>
              </a:lnSpc>
              <a:buFont typeface="Wingdings" pitchFamily="2" charset="2"/>
              <a:buChar char="Ø"/>
              <a:defRPr/>
            </a:pPr>
            <a:r>
              <a:rPr lang="en-ZA" dirty="0" smtClean="0"/>
              <a:t>All members must be legally qualified and their number is to depend on volume of work, and members may consider appeals individually.</a:t>
            </a:r>
          </a:p>
          <a:p>
            <a:pPr algn="just">
              <a:lnSpc>
                <a:spcPct val="100000"/>
              </a:lnSpc>
              <a:buFont typeface="Wingdings" pitchFamily="2" charset="2"/>
              <a:buChar char="Ø"/>
              <a:defRPr/>
            </a:pPr>
            <a:r>
              <a:rPr lang="en-ZA" dirty="0" smtClean="0"/>
              <a:t>Members appointed for period not exceeding 5 years at a time and such member may be re-appointment for number of additional periods not exceeding 5 years at a time - periodic appointments possible if circumstances so require;</a:t>
            </a:r>
          </a:p>
          <a:p>
            <a:pPr algn="just">
              <a:lnSpc>
                <a:spcPct val="100000"/>
              </a:lnSpc>
              <a:buFont typeface="Wingdings" pitchFamily="2" charset="2"/>
              <a:buChar char="Ø"/>
              <a:defRPr/>
            </a:pPr>
            <a:r>
              <a:rPr lang="en-ZA" dirty="0" smtClean="0"/>
              <a:t>Additional disqualifications from serving as member have been added (removal from previous office because of fraud, theft, corruption, refusal to submit to vetting investigation or failing such investigation);</a:t>
            </a:r>
          </a:p>
          <a:p>
            <a:pPr algn="just">
              <a:lnSpc>
                <a:spcPct val="100000"/>
              </a:lnSpc>
              <a:buFont typeface="Wingdings" pitchFamily="2" charset="2"/>
              <a:buChar char="Ø"/>
              <a:defRPr/>
            </a:pPr>
            <a:r>
              <a:rPr lang="en-ZA" dirty="0" smtClean="0"/>
              <a:t>Members must be SA citizens, but foreigners may be appointed if they have expertise that would significantly enhance the capacity of the RAA;</a:t>
            </a:r>
          </a:p>
          <a:p>
            <a:pPr algn="just">
              <a:lnSpc>
                <a:spcPct val="100000"/>
              </a:lnSpc>
              <a:buFont typeface="Wingdings" pitchFamily="2" charset="2"/>
              <a:buChar char="Ø"/>
              <a:defRPr/>
            </a:pPr>
            <a:r>
              <a:rPr lang="en-ZA" dirty="0" smtClean="0"/>
              <a:t>Minister may summarily remove member if becoming disqualified</a:t>
            </a:r>
            <a:r>
              <a:rPr lang="en-US" dirty="0" smtClean="0"/>
              <a:t>;</a:t>
            </a:r>
          </a:p>
          <a:p>
            <a:pPr algn="just">
              <a:lnSpc>
                <a:spcPct val="100000"/>
              </a:lnSpc>
              <a:buFont typeface="Wingdings" pitchFamily="2" charset="2"/>
              <a:buChar char="Ø"/>
              <a:defRPr/>
            </a:pPr>
            <a:r>
              <a:rPr lang="en-US" dirty="0" smtClean="0"/>
              <a:t>P</a:t>
            </a:r>
            <a:r>
              <a:rPr lang="en-ZA" dirty="0" err="1" smtClean="0"/>
              <a:t>rovision</a:t>
            </a:r>
            <a:r>
              <a:rPr lang="en-ZA" dirty="0" smtClean="0"/>
              <a:t> on vacancies repealed as periodic appointments now possible.</a:t>
            </a:r>
            <a:r>
              <a:rPr lang="en-US" sz="1800" dirty="0" smtClean="0"/>
              <a:t> </a:t>
            </a:r>
            <a:endParaRPr lang="en-ZA"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18435" name="Title 1"/>
          <p:cNvSpPr txBox="1">
            <a:spLocks/>
          </p:cNvSpPr>
          <p:nvPr/>
        </p:nvSpPr>
        <p:spPr bwMode="auto">
          <a:xfrm>
            <a:off x="250825" y="274638"/>
            <a:ext cx="8642350" cy="1143000"/>
          </a:xfrm>
          <a:prstGeom prst="rect">
            <a:avLst/>
          </a:prstGeom>
          <a:noFill/>
          <a:ln w="9525">
            <a:noFill/>
            <a:miter lim="800000"/>
            <a:headEnd/>
            <a:tailEnd/>
          </a:ln>
        </p:spPr>
        <p:txBody>
          <a:bodyPr/>
          <a:lstStyle/>
          <a:p>
            <a:pPr>
              <a:lnSpc>
                <a:spcPct val="90000"/>
              </a:lnSpc>
              <a:buClr>
                <a:schemeClr val="bg2"/>
              </a:buClr>
            </a:pPr>
            <a:r>
              <a:rPr lang="en-ZA" altLang="en-US" sz="2400" b="1"/>
              <a:t>		</a:t>
            </a:r>
          </a:p>
          <a:p>
            <a:pPr>
              <a:lnSpc>
                <a:spcPct val="90000"/>
              </a:lnSpc>
              <a:buClr>
                <a:schemeClr val="bg2"/>
              </a:buClr>
            </a:pPr>
            <a:r>
              <a:rPr lang="en-ZA" altLang="en-US" sz="2400" b="1"/>
              <a:t>	</a:t>
            </a:r>
            <a:r>
              <a:rPr lang="en-ZA" altLang="en-US" sz="3200" b="1"/>
              <a:t>Refugees Amendment Bill, 2016...</a:t>
            </a:r>
          </a:p>
        </p:txBody>
      </p:sp>
      <p:sp>
        <p:nvSpPr>
          <p:cNvPr id="4" name="Content Placeholder 2"/>
          <p:cNvSpPr txBox="1">
            <a:spLocks/>
          </p:cNvSpPr>
          <p:nvPr/>
        </p:nvSpPr>
        <p:spPr>
          <a:xfrm>
            <a:off x="250825" y="1336675"/>
            <a:ext cx="8642350" cy="5116513"/>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US" sz="2400" b="1" u="sng" dirty="0" smtClean="0"/>
              <a:t>Sections 9A – 9H (Re-establishment of </a:t>
            </a:r>
            <a:r>
              <a:rPr lang="en-ZA" sz="2400" b="1" u="sng" dirty="0" smtClean="0"/>
              <a:t>SCRA</a:t>
            </a:r>
            <a:r>
              <a:rPr lang="en-US" sz="2400" b="1" u="sng" dirty="0" smtClean="0"/>
              <a:t>) - Clause 13 of Bill):</a:t>
            </a:r>
          </a:p>
          <a:p>
            <a:pPr algn="just">
              <a:buFont typeface="Wingdings" pitchFamily="2" charset="2"/>
              <a:buChar char="Ø"/>
              <a:defRPr/>
            </a:pPr>
            <a:r>
              <a:rPr lang="en-US" sz="2400" dirty="0" smtClean="0"/>
              <a:t>Additional powers conferred on SCRA - mainly reviewing of decisions of RSDOs that applications are manifestly unfounded, abusive or fraudulent, and monitoring and supervising of decisions by RSDO’s granting asylum or as unfounded, advising Minister/DG on matters referred to it, including advice on training to members of staff; </a:t>
            </a:r>
          </a:p>
          <a:p>
            <a:pPr algn="just">
              <a:buFont typeface="Wingdings" pitchFamily="2" charset="2"/>
              <a:buChar char="Ø"/>
              <a:defRPr/>
            </a:pPr>
            <a:r>
              <a:rPr lang="en-US" sz="2400" dirty="0" smtClean="0"/>
              <a:t>Provisions relating to members of SCRA (composition, term of office, disqualification of membership, etc.) mirror those relating to members of RAA.</a:t>
            </a:r>
          </a:p>
          <a:p>
            <a:pPr marL="719138" algn="just">
              <a:buFont typeface="Wingdings" pitchFamily="2" charset="2"/>
              <a:buNone/>
              <a:defRPr/>
            </a:pPr>
            <a:endParaRPr lang="en-US" sz="2400" dirty="0" smtClean="0"/>
          </a:p>
          <a:p>
            <a:pPr marL="355600" indent="0" algn="just">
              <a:buFont typeface="Wingdings" pitchFamily="2" charset="2"/>
              <a:buNone/>
              <a:tabLst>
                <a:tab pos="722313" algn="l"/>
              </a:tabLst>
              <a:defRPr/>
            </a:pPr>
            <a:endParaRPr lang="en-ZA" sz="2400" dirty="0" smtClean="0"/>
          </a:p>
          <a:p>
            <a:pPr marL="0" indent="0" algn="just">
              <a:buFont typeface="Wingdings" pitchFamily="2" charset="2"/>
              <a:buNone/>
              <a:defRPr/>
            </a:pPr>
            <a:endParaRPr lang="en-ZA" sz="1500" dirty="0" smtClean="0"/>
          </a:p>
          <a:p>
            <a:pPr marL="0" indent="0" algn="just">
              <a:buFont typeface="Wingdings" pitchFamily="2" charset="2"/>
              <a:buNone/>
              <a:defRPr/>
            </a:pPr>
            <a:endParaRPr lang="en-ZA"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19459" name="Title 1"/>
          <p:cNvSpPr txBox="1">
            <a:spLocks/>
          </p:cNvSpPr>
          <p:nvPr/>
        </p:nvSpPr>
        <p:spPr bwMode="auto">
          <a:xfrm>
            <a:off x="250825" y="274638"/>
            <a:ext cx="8642350" cy="1143000"/>
          </a:xfrm>
          <a:prstGeom prst="rect">
            <a:avLst/>
          </a:prstGeom>
          <a:noFill/>
          <a:ln w="9525">
            <a:noFill/>
            <a:miter lim="800000"/>
            <a:headEnd/>
            <a:tailEnd/>
          </a:ln>
        </p:spPr>
        <p:txBody>
          <a:bodyPr/>
          <a:lstStyle/>
          <a:p>
            <a:pPr>
              <a:lnSpc>
                <a:spcPct val="90000"/>
              </a:lnSpc>
              <a:buClr>
                <a:schemeClr val="bg2"/>
              </a:buClr>
            </a:pPr>
            <a:r>
              <a:rPr lang="en-ZA" altLang="en-US" sz="2400" b="1"/>
              <a:t>		</a:t>
            </a:r>
          </a:p>
          <a:p>
            <a:pPr>
              <a:lnSpc>
                <a:spcPct val="90000"/>
              </a:lnSpc>
              <a:buClr>
                <a:schemeClr val="bg2"/>
              </a:buClr>
            </a:pPr>
            <a:r>
              <a:rPr lang="en-ZA" altLang="en-US" sz="2400" b="1"/>
              <a:t>	</a:t>
            </a:r>
            <a:r>
              <a:rPr lang="en-ZA" altLang="en-US" sz="3200" b="1"/>
              <a:t>Refugees Amendment Bill, 2016...</a:t>
            </a:r>
          </a:p>
        </p:txBody>
      </p:sp>
      <p:sp>
        <p:nvSpPr>
          <p:cNvPr id="4" name="Content Placeholder 2"/>
          <p:cNvSpPr txBox="1">
            <a:spLocks/>
          </p:cNvSpPr>
          <p:nvPr/>
        </p:nvSpPr>
        <p:spPr>
          <a:xfrm>
            <a:off x="250825" y="1336675"/>
            <a:ext cx="8642350" cy="5116513"/>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US" sz="1950" b="1" u="sng" dirty="0" smtClean="0"/>
              <a:t>New section 20A (Crime prevention and integrity measures) - Clause 14 of Bill):</a:t>
            </a:r>
          </a:p>
          <a:p>
            <a:pPr marL="0" indent="0" algn="just">
              <a:buFont typeface="Wingdings" pitchFamily="2" charset="2"/>
              <a:buNone/>
              <a:defRPr/>
            </a:pPr>
            <a:r>
              <a:rPr lang="en-US" dirty="0" smtClean="0"/>
              <a:t>In order to address the scourge of corruption experienced among officials and other operatives within the ASM system, recently also the focus of a television </a:t>
            </a:r>
            <a:r>
              <a:rPr lang="en-US" dirty="0" err="1" smtClean="0"/>
              <a:t>programme</a:t>
            </a:r>
            <a:r>
              <a:rPr lang="en-US" dirty="0" smtClean="0"/>
              <a:t>, the following new provisions are included:</a:t>
            </a:r>
          </a:p>
          <a:p>
            <a:pPr algn="just">
              <a:buFont typeface="Wingdings" pitchFamily="2" charset="2"/>
              <a:buChar char="Ø"/>
              <a:defRPr/>
            </a:pPr>
            <a:r>
              <a:rPr lang="en-ZA" dirty="0" smtClean="0"/>
              <a:t>A procedure </a:t>
            </a:r>
            <a:r>
              <a:rPr lang="en-ZA" dirty="0"/>
              <a:t>for integrity testing of staff members at any Refugee Reception Office, including persons who are not members of staff but who perform any functions at such an Office, and members of the SCRA and the </a:t>
            </a:r>
            <a:r>
              <a:rPr lang="en-ZA" dirty="0" smtClean="0"/>
              <a:t>RAA is introduced. </a:t>
            </a:r>
          </a:p>
          <a:p>
            <a:pPr algn="just">
              <a:buFont typeface="Wingdings" pitchFamily="2" charset="2"/>
              <a:buChar char="Ø"/>
              <a:defRPr/>
            </a:pPr>
            <a:r>
              <a:rPr lang="en-ZA" dirty="0" smtClean="0"/>
              <a:t>All </a:t>
            </a:r>
            <a:r>
              <a:rPr lang="en-ZA" dirty="0"/>
              <a:t>members of staff must, after the commencement of the Act and from time to time thereafter, undergo integrity testing as a measure to combat or prevent fraud, corruption or any crime of which dishonesty is an element.  </a:t>
            </a:r>
            <a:endParaRPr lang="en-ZA" dirty="0" smtClean="0"/>
          </a:p>
          <a:p>
            <a:pPr algn="just">
              <a:buFont typeface="Wingdings" pitchFamily="2" charset="2"/>
              <a:buChar char="Ø"/>
              <a:defRPr/>
            </a:pPr>
            <a:r>
              <a:rPr lang="en-ZA" dirty="0" smtClean="0"/>
              <a:t>Any information gathered in terms of 20A(2) may be used for instituting criminal, civil or disciplinary proceedings and further used as evidence, subject to admissibility of such information as evidence.  Information may also be used to institute a vetting investigation </a:t>
            </a:r>
            <a:r>
              <a:rPr lang="en-ZA" dirty="0" err="1" smtClean="0"/>
              <a:t>ito</a:t>
            </a:r>
            <a:r>
              <a:rPr lang="en-ZA" dirty="0" smtClean="0"/>
              <a:t> the National Strategic Intelligence Act, 1994.</a:t>
            </a:r>
          </a:p>
          <a:p>
            <a:pPr algn="just">
              <a:buFont typeface="Wingdings" pitchFamily="2" charset="2"/>
              <a:buChar char="Ø"/>
              <a:defRPr/>
            </a:pPr>
            <a:r>
              <a:rPr lang="en-ZA" dirty="0" smtClean="0"/>
              <a:t>Refusal </a:t>
            </a:r>
            <a:r>
              <a:rPr lang="en-ZA" dirty="0"/>
              <a:t>to submit to a vetting investigation, or failing such investigation would, in the case of public servants, lead to disciplinary measures</a:t>
            </a:r>
            <a:r>
              <a:rPr lang="en-ZA" dirty="0" smtClean="0"/>
              <a:t>. In the case of members of SCRA and the RAA, refusal or failure would lead to dismissal.</a:t>
            </a:r>
            <a:endParaRPr lang="en-US" dirty="0" smtClean="0"/>
          </a:p>
          <a:p>
            <a:pPr marL="355600" indent="0" algn="just">
              <a:buFont typeface="Wingdings" pitchFamily="2" charset="2"/>
              <a:buNone/>
              <a:tabLst>
                <a:tab pos="722313" algn="l"/>
              </a:tabLst>
              <a:defRPr/>
            </a:pPr>
            <a:endParaRPr lang="en-ZA" sz="2000" dirty="0" smtClean="0"/>
          </a:p>
          <a:p>
            <a:pPr marL="0" indent="0" algn="just">
              <a:buFont typeface="Wingdings" pitchFamily="2" charset="2"/>
              <a:buNone/>
              <a:defRPr/>
            </a:pPr>
            <a:endParaRPr lang="en-ZA" sz="2000" dirty="0" smtClean="0"/>
          </a:p>
          <a:p>
            <a:pPr marL="0" indent="0" algn="just">
              <a:buFont typeface="Wingdings" pitchFamily="2" charset="2"/>
              <a:buNone/>
              <a:defRPr/>
            </a:pPr>
            <a:endParaRPr lang="en-ZA"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0483" name="Title 1"/>
          <p:cNvSpPr txBox="1">
            <a:spLocks/>
          </p:cNvSpPr>
          <p:nvPr/>
        </p:nvSpPr>
        <p:spPr bwMode="auto">
          <a:xfrm>
            <a:off x="457200" y="274638"/>
            <a:ext cx="8229600" cy="738187"/>
          </a:xfrm>
          <a:prstGeom prst="rect">
            <a:avLst/>
          </a:prstGeom>
          <a:noFill/>
          <a:ln w="9525">
            <a:noFill/>
            <a:miter lim="800000"/>
            <a:headEnd/>
            <a:tailEnd/>
          </a:ln>
        </p:spPr>
        <p:txBody>
          <a:bodyPr/>
          <a:lstStyle/>
          <a:p>
            <a:pPr>
              <a:lnSpc>
                <a:spcPct val="90000"/>
              </a:lnSpc>
              <a:buClr>
                <a:schemeClr val="bg2"/>
              </a:buClr>
            </a:pPr>
            <a:endParaRPr lang="en-ZA" altLang="en-US" sz="2000" b="1" dirty="0"/>
          </a:p>
          <a:p>
            <a:pPr>
              <a:lnSpc>
                <a:spcPct val="90000"/>
              </a:lnSpc>
              <a:buClr>
                <a:schemeClr val="bg2"/>
              </a:buClr>
            </a:pPr>
            <a:r>
              <a:rPr lang="en-ZA" altLang="en-US" sz="2000" b="1" dirty="0"/>
              <a:t>	</a:t>
            </a:r>
            <a:r>
              <a:rPr lang="en-ZA" altLang="en-US" sz="2700" b="1" dirty="0"/>
              <a:t>Refugees Amendment Bill, 2016…</a:t>
            </a:r>
          </a:p>
        </p:txBody>
      </p:sp>
      <p:sp>
        <p:nvSpPr>
          <p:cNvPr id="4" name="Content Placeholder 2"/>
          <p:cNvSpPr txBox="1">
            <a:spLocks/>
          </p:cNvSpPr>
          <p:nvPr/>
        </p:nvSpPr>
        <p:spPr>
          <a:xfrm>
            <a:off x="324466" y="1012825"/>
            <a:ext cx="8513148" cy="5397500"/>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US" sz="2000" b="1" u="sng" dirty="0" smtClean="0"/>
              <a:t>Section 21 (</a:t>
            </a:r>
            <a:r>
              <a:rPr lang="en-ZA" sz="2000" b="1" u="sng" dirty="0" smtClean="0"/>
              <a:t>Measures in respect of asylum seeker applications</a:t>
            </a:r>
            <a:r>
              <a:rPr lang="en-US" sz="2000" b="1" u="sng" dirty="0" smtClean="0"/>
              <a:t>) - Clause 15 of Bill:</a:t>
            </a:r>
          </a:p>
          <a:p>
            <a:pPr marL="0" indent="0" algn="just">
              <a:buFont typeface="Wingdings" pitchFamily="2" charset="2"/>
              <a:buNone/>
              <a:defRPr/>
            </a:pPr>
            <a:r>
              <a:rPr lang="en-US" dirty="0" smtClean="0"/>
              <a:t>In order to address practical challenges faced within the ASM system, and also in an attempt to distinguish well-intentioned asylum seekers from others, the following provisions have been included:</a:t>
            </a:r>
            <a:endParaRPr lang="en-US" dirty="0"/>
          </a:p>
          <a:p>
            <a:pPr algn="just">
              <a:buFont typeface="Wingdings" pitchFamily="2" charset="2"/>
              <a:buChar char="Ø"/>
              <a:defRPr/>
            </a:pPr>
            <a:r>
              <a:rPr lang="en-ZA" dirty="0" smtClean="0"/>
              <a:t>Asylum seekers required to apply within 5 days of entry into the Republic.</a:t>
            </a:r>
          </a:p>
          <a:p>
            <a:pPr algn="just">
              <a:buFont typeface="Wingdings" pitchFamily="2" charset="2"/>
              <a:buChar char="Ø"/>
              <a:defRPr/>
            </a:pPr>
            <a:r>
              <a:rPr lang="en-ZA" dirty="0" smtClean="0"/>
              <a:t>Asylum seeker who is not in possession of asylum transit visa (issued at port of entry in terms of section 23 of the Immigration Act, upon declaring intention to seek asylum in the Republic) must give reasons why he or she is not in possession of such a visa as this visa is a requirement.</a:t>
            </a:r>
          </a:p>
          <a:p>
            <a:pPr algn="just">
              <a:buFont typeface="Wingdings" pitchFamily="2" charset="2"/>
              <a:buChar char="Ø"/>
              <a:defRPr/>
            </a:pPr>
            <a:r>
              <a:rPr lang="en-ZA" dirty="0" smtClean="0"/>
              <a:t>DG may, by notice in the </a:t>
            </a:r>
            <a:r>
              <a:rPr lang="en-ZA" i="1" dirty="0" smtClean="0"/>
              <a:t>Gazette</a:t>
            </a:r>
            <a:r>
              <a:rPr lang="en-ZA" dirty="0" smtClean="0"/>
              <a:t>, require any category of asylum seekers to report to any designated Refugee Reception Office if deemed necessary for the proper administration of the Act.</a:t>
            </a:r>
          </a:p>
          <a:p>
            <a:pPr algn="just">
              <a:buFont typeface="Wingdings" pitchFamily="2" charset="2"/>
              <a:buChar char="Ø"/>
              <a:defRPr/>
            </a:pPr>
            <a:r>
              <a:rPr lang="en-ZA" dirty="0" smtClean="0"/>
              <a:t>Asylum seeker required to declare all spouses and dependants, whether in RSA or not.</a:t>
            </a:r>
          </a:p>
          <a:p>
            <a:pPr algn="just">
              <a:buFont typeface="Wingdings" pitchFamily="2" charset="2"/>
              <a:buChar char="Ø"/>
              <a:defRPr/>
            </a:pPr>
            <a:r>
              <a:rPr lang="en-ZA" dirty="0" smtClean="0"/>
              <a:t>Application for asylum must be rejected if found to contain false, dishonest or misleading information.</a:t>
            </a:r>
          </a:p>
          <a:p>
            <a:pPr algn="just">
              <a:buFont typeface="Wingdings" pitchFamily="2" charset="2"/>
              <a:buChar char="Ø"/>
              <a:defRPr/>
            </a:pPr>
            <a:r>
              <a:rPr lang="en-ZA" dirty="0" smtClean="0"/>
              <a:t>Presumption that an applicant is proficient in the language he or she indicated as language of preference on his or her application</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1507"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r>
              <a:rPr lang="en-ZA" altLang="en-US" sz="2000" b="1"/>
              <a:t>	</a:t>
            </a:r>
          </a:p>
          <a:p>
            <a:pPr>
              <a:lnSpc>
                <a:spcPct val="90000"/>
              </a:lnSpc>
              <a:buClr>
                <a:schemeClr val="bg2"/>
              </a:buClr>
            </a:pPr>
            <a:r>
              <a:rPr lang="en-ZA" altLang="en-US" sz="2000" b="1"/>
              <a:t>	</a:t>
            </a:r>
            <a:r>
              <a:rPr lang="en-ZA" altLang="en-US" sz="2800" b="1"/>
              <a:t>Refugees Amendment Bill, 2016…</a:t>
            </a:r>
          </a:p>
        </p:txBody>
      </p:sp>
      <p:sp>
        <p:nvSpPr>
          <p:cNvPr id="4" name="Content Placeholder 2"/>
          <p:cNvSpPr txBox="1">
            <a:spLocks/>
          </p:cNvSpPr>
          <p:nvPr/>
        </p:nvSpPr>
        <p:spPr>
          <a:xfrm>
            <a:off x="457200" y="1219200"/>
            <a:ext cx="8229600" cy="4906963"/>
          </a:xfrm>
          <a:prstGeom prst="rect">
            <a:avLst/>
          </a:prstGeom>
        </p:spPr>
        <p:txBody>
          <a:bodyPr>
            <a:normAutofit fontScale="92500" lnSpcReduction="10000"/>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buFont typeface="Wingdings" pitchFamily="2" charset="2"/>
              <a:buNone/>
              <a:defRPr/>
            </a:pPr>
            <a:r>
              <a:rPr lang="en-ZA" sz="2400" b="1" u="sng" dirty="0" smtClean="0"/>
              <a:t>Section 21A (Unaccompanied child and person with mental disability) - Clause 16 of Bill:</a:t>
            </a:r>
          </a:p>
          <a:p>
            <a:pPr algn="just">
              <a:lnSpc>
                <a:spcPct val="100000"/>
              </a:lnSpc>
              <a:buFont typeface="Wingdings" pitchFamily="2" charset="2"/>
              <a:buChar char="Ø"/>
              <a:defRPr/>
            </a:pPr>
            <a:r>
              <a:rPr lang="en-ZA" sz="2200" dirty="0" smtClean="0"/>
              <a:t>The clause amends this provision to replace the words “Any person with a mental disability” with the words “any person reasonably suspected to have a mental disability”, as it may not be immediately clear whether a persons suffers from such a disability or not.</a:t>
            </a:r>
          </a:p>
          <a:p>
            <a:pPr marL="0" indent="0" algn="just">
              <a:lnSpc>
                <a:spcPct val="100000"/>
              </a:lnSpc>
              <a:buFont typeface="Wingdings" pitchFamily="2" charset="2"/>
              <a:buNone/>
              <a:defRPr/>
            </a:pPr>
            <a:r>
              <a:rPr lang="en-ZA" sz="2200" b="1" u="sng" dirty="0" smtClean="0"/>
              <a:t>Section 21B (Spouse and dependants of asylum seekers and refugees)  - Clause 17 of Bill:</a:t>
            </a:r>
          </a:p>
          <a:p>
            <a:pPr algn="just">
              <a:lnSpc>
                <a:spcPct val="100000"/>
              </a:lnSpc>
              <a:buFont typeface="Wingdings" pitchFamily="2" charset="2"/>
              <a:buChar char="Ø"/>
              <a:defRPr/>
            </a:pPr>
            <a:r>
              <a:rPr lang="en-ZA" sz="2200" dirty="0" smtClean="0"/>
              <a:t>Clarity is provided that any child of an asylum seeker and any person included as dependant have the same status as the asylum seeker concerned.</a:t>
            </a:r>
          </a:p>
          <a:p>
            <a:pPr algn="just">
              <a:lnSpc>
                <a:spcPct val="100000"/>
              </a:lnSpc>
              <a:buFont typeface="Wingdings" pitchFamily="2" charset="2"/>
              <a:buChar char="Ø"/>
              <a:defRPr/>
            </a:pPr>
            <a:r>
              <a:rPr lang="en-ZA" sz="2200" dirty="0" smtClean="0"/>
              <a:t> Dependants whose dependency ceases may apply for asylum in their own names.</a:t>
            </a:r>
          </a:p>
          <a:p>
            <a:pPr>
              <a:buFont typeface="Wingdings" pitchFamily="2" charset="2"/>
              <a:buNone/>
              <a:defRPr/>
            </a:pPr>
            <a:endParaRPr lang="en-ZA" dirty="0" smtClean="0"/>
          </a:p>
          <a:p>
            <a:pPr lvl="1">
              <a:buFont typeface="Wingdings" pitchFamily="2" charset="2"/>
              <a:buChar char="Ø"/>
              <a:defRPr/>
            </a:pP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2531" name="Title 1"/>
          <p:cNvSpPr txBox="1">
            <a:spLocks/>
          </p:cNvSpPr>
          <p:nvPr/>
        </p:nvSpPr>
        <p:spPr bwMode="auto">
          <a:xfrm>
            <a:off x="250825" y="150813"/>
            <a:ext cx="8642350" cy="1158875"/>
          </a:xfrm>
          <a:prstGeom prst="rect">
            <a:avLst/>
          </a:prstGeom>
          <a:noFill/>
          <a:ln w="9525">
            <a:noFill/>
            <a:miter lim="800000"/>
            <a:headEnd/>
            <a:tailEnd/>
          </a:ln>
        </p:spPr>
        <p:txBody>
          <a:bodyPr/>
          <a:lstStyle/>
          <a:p>
            <a:pPr>
              <a:lnSpc>
                <a:spcPct val="90000"/>
              </a:lnSpc>
              <a:buClr>
                <a:schemeClr val="bg2"/>
              </a:buClr>
            </a:pPr>
            <a:endParaRPr lang="en-ZA" altLang="en-US" sz="2400" b="1"/>
          </a:p>
          <a:p>
            <a:pPr>
              <a:lnSpc>
                <a:spcPct val="90000"/>
              </a:lnSpc>
              <a:buClr>
                <a:schemeClr val="bg2"/>
              </a:buClr>
            </a:pPr>
            <a:r>
              <a:rPr lang="en-ZA" altLang="en-US" sz="2400" b="1"/>
              <a:t>	Refugees Amendment Bill, 2016…</a:t>
            </a:r>
          </a:p>
        </p:txBody>
      </p:sp>
      <p:sp>
        <p:nvSpPr>
          <p:cNvPr id="4" name="Content Placeholder 2"/>
          <p:cNvSpPr txBox="1">
            <a:spLocks/>
          </p:cNvSpPr>
          <p:nvPr/>
        </p:nvSpPr>
        <p:spPr>
          <a:xfrm>
            <a:off x="393700" y="1012825"/>
            <a:ext cx="8347075" cy="5440363"/>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buFont typeface="Wingdings" pitchFamily="2" charset="2"/>
              <a:buNone/>
              <a:defRPr/>
            </a:pPr>
            <a:r>
              <a:rPr lang="en-US" sz="2000" b="1" u="sng" dirty="0" smtClean="0"/>
              <a:t>Section 22 (</a:t>
            </a:r>
            <a:r>
              <a:rPr lang="en-ZA" sz="2000" b="1" u="sng" dirty="0" smtClean="0"/>
              <a:t>Asylum seeker visa</a:t>
            </a:r>
            <a:r>
              <a:rPr lang="en-US" sz="2000" b="1" u="sng" dirty="0" smtClean="0"/>
              <a:t>) - Clause 18 of Bill:</a:t>
            </a:r>
            <a:endParaRPr lang="en-US" sz="2000" b="1" u="sng" dirty="0"/>
          </a:p>
          <a:p>
            <a:pPr marL="0" indent="0" algn="just">
              <a:lnSpc>
                <a:spcPct val="100000"/>
              </a:lnSpc>
              <a:buNone/>
              <a:defRPr/>
            </a:pPr>
            <a:r>
              <a:rPr lang="en-ZA" sz="2000" dirty="0" smtClean="0"/>
              <a:t>The </a:t>
            </a:r>
            <a:r>
              <a:rPr lang="en-ZA" sz="2000" i="1" dirty="0" err="1" smtClean="0"/>
              <a:t>Watchenuka</a:t>
            </a:r>
            <a:r>
              <a:rPr lang="en-ZA" sz="2000" i="1" dirty="0" smtClean="0"/>
              <a:t> judgment </a:t>
            </a:r>
            <a:r>
              <a:rPr lang="en-ZA" sz="2000" dirty="0" smtClean="0"/>
              <a:t>made it clear that the </a:t>
            </a:r>
            <a:r>
              <a:rPr lang="en-ZA" sz="2000" b="1" dirty="0" smtClean="0"/>
              <a:t>individual</a:t>
            </a:r>
            <a:r>
              <a:rPr lang="en-ZA" sz="2000" dirty="0" smtClean="0"/>
              <a:t> circumstances of an asylum seeker must be considered. In order to give effect to this approach, and also to clarify the requirements for obtaining work and study visas, the following regulatory provisions have been included:</a:t>
            </a:r>
          </a:p>
          <a:p>
            <a:pPr algn="just">
              <a:lnSpc>
                <a:spcPct val="100000"/>
              </a:lnSpc>
              <a:buFont typeface="Wingdings" pitchFamily="2" charset="2"/>
              <a:buChar char="Ø"/>
              <a:defRPr/>
            </a:pPr>
            <a:r>
              <a:rPr lang="en-ZA" sz="2000" dirty="0" smtClean="0"/>
              <a:t>Applicant may be assessed regarding ability to sustain himself or herself and his or her dependants for period of four months.</a:t>
            </a:r>
          </a:p>
          <a:p>
            <a:pPr algn="just">
              <a:lnSpc>
                <a:spcPct val="100000"/>
              </a:lnSpc>
              <a:buFont typeface="Wingdings" pitchFamily="2" charset="2"/>
              <a:buChar char="Ø"/>
              <a:defRPr/>
            </a:pPr>
            <a:r>
              <a:rPr lang="en-ZA" sz="2000" dirty="0" smtClean="0"/>
              <a:t>If unable to sustain himself or herself and his or her dependants, that asylum seeker may be offered shelter and basic necessities provided by the UNHCR.</a:t>
            </a:r>
          </a:p>
          <a:p>
            <a:pPr algn="just">
              <a:lnSpc>
                <a:spcPct val="100000"/>
              </a:lnSpc>
              <a:buFont typeface="Wingdings" pitchFamily="2" charset="2"/>
              <a:buChar char="Ø"/>
              <a:defRPr/>
            </a:pPr>
            <a:r>
              <a:rPr lang="en-ZA" sz="2000" dirty="0" smtClean="0"/>
              <a:t>Right to work may not be endorsed on asylum seeker visa if one is able to sustain himself or herself, is offered shelter and basic necessities by UNHCR or seeks to extend the right to work, after failing to produce letter of employment.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3555" name="Title 1"/>
          <p:cNvSpPr txBox="1">
            <a:spLocks/>
          </p:cNvSpPr>
          <p:nvPr/>
        </p:nvSpPr>
        <p:spPr bwMode="auto">
          <a:xfrm>
            <a:off x="250825" y="150813"/>
            <a:ext cx="8642350" cy="1158875"/>
          </a:xfrm>
          <a:prstGeom prst="rect">
            <a:avLst/>
          </a:prstGeom>
          <a:noFill/>
          <a:ln w="9525">
            <a:noFill/>
            <a:miter lim="800000"/>
            <a:headEnd/>
            <a:tailEnd/>
          </a:ln>
        </p:spPr>
        <p:txBody>
          <a:bodyPr/>
          <a:lstStyle/>
          <a:p>
            <a:pPr>
              <a:lnSpc>
                <a:spcPct val="90000"/>
              </a:lnSpc>
              <a:buClr>
                <a:schemeClr val="bg2"/>
              </a:buClr>
            </a:pPr>
            <a:endParaRPr lang="en-ZA" altLang="en-US" sz="2400" b="1"/>
          </a:p>
          <a:p>
            <a:pPr>
              <a:lnSpc>
                <a:spcPct val="90000"/>
              </a:lnSpc>
              <a:buClr>
                <a:schemeClr val="bg2"/>
              </a:buClr>
            </a:pPr>
            <a:r>
              <a:rPr lang="en-ZA" altLang="en-US" sz="2400" b="1"/>
              <a:t>	Refugees Amendment Bill, 2016…</a:t>
            </a:r>
          </a:p>
        </p:txBody>
      </p:sp>
      <p:sp>
        <p:nvSpPr>
          <p:cNvPr id="4" name="Content Placeholder 2"/>
          <p:cNvSpPr txBox="1">
            <a:spLocks/>
          </p:cNvSpPr>
          <p:nvPr/>
        </p:nvSpPr>
        <p:spPr>
          <a:xfrm>
            <a:off x="433388" y="993775"/>
            <a:ext cx="8140700" cy="5459413"/>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buFont typeface="Wingdings" pitchFamily="2" charset="2"/>
              <a:buNone/>
              <a:defRPr/>
            </a:pPr>
            <a:r>
              <a:rPr lang="en-US" sz="2200" b="1" u="sng" dirty="0" smtClean="0"/>
              <a:t>Section 22 (</a:t>
            </a:r>
            <a:r>
              <a:rPr lang="en-ZA" sz="2200" b="1" u="sng" dirty="0" smtClean="0"/>
              <a:t>Asylum seeker visa</a:t>
            </a:r>
            <a:r>
              <a:rPr lang="en-US" sz="2200" b="1" u="sng" dirty="0" smtClean="0"/>
              <a:t>) - Clause 18 of Bill:</a:t>
            </a:r>
            <a:endParaRPr lang="en-US" sz="2200" b="1" u="sng" dirty="0"/>
          </a:p>
          <a:p>
            <a:pPr algn="just">
              <a:buFont typeface="Wingdings" pitchFamily="2" charset="2"/>
              <a:buChar char="Ø"/>
              <a:defRPr/>
            </a:pPr>
            <a:r>
              <a:rPr lang="en-ZA" sz="2200" dirty="0" smtClean="0"/>
              <a:t>In order to confirm that rights to work or study are complied with, employers and educational institutions must provide the Department with proof within 14 days of taking such employment or being enrolled.</a:t>
            </a:r>
          </a:p>
          <a:p>
            <a:pPr algn="just">
              <a:buFont typeface="Wingdings" pitchFamily="2" charset="2"/>
              <a:buChar char="Ø"/>
              <a:defRPr/>
            </a:pPr>
            <a:r>
              <a:rPr lang="en-ZA" sz="2200" dirty="0" smtClean="0"/>
              <a:t>Failure by the employers or </a:t>
            </a:r>
            <a:r>
              <a:rPr lang="en-ZA" sz="2200" dirty="0"/>
              <a:t>educational institutions </a:t>
            </a:r>
            <a:r>
              <a:rPr lang="en-ZA" sz="2200" dirty="0" smtClean="0"/>
              <a:t>to comply or issuing fraudulent confirmation is an offence.</a:t>
            </a:r>
          </a:p>
          <a:p>
            <a:pPr algn="just">
              <a:buFont typeface="Wingdings" pitchFamily="2" charset="2"/>
              <a:buChar char="Ø"/>
              <a:defRPr/>
            </a:pPr>
            <a:r>
              <a:rPr lang="en-ZA" sz="2200" dirty="0" smtClean="0"/>
              <a:t>DG has power to revoke right to work if not provided with proof of employment after 6 months of endorsement of the right to work.</a:t>
            </a:r>
          </a:p>
          <a:p>
            <a:pPr algn="just">
              <a:buFont typeface="Wingdings" pitchFamily="2" charset="2"/>
              <a:buChar char="Ø"/>
              <a:defRPr/>
            </a:pPr>
            <a:r>
              <a:rPr lang="en-ZA" sz="2200" dirty="0" smtClean="0"/>
              <a:t>An asylum seeker who fails to renew his or her asylum seeker visa after one month of expiry (save for reason of hospitalisation or institutionalisation) will be deemed to have abandoned his or her application.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4579"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r>
              <a:rPr lang="en-ZA" altLang="en-US" sz="2000" b="1"/>
              <a:t>		</a:t>
            </a:r>
          </a:p>
          <a:p>
            <a:pPr>
              <a:lnSpc>
                <a:spcPct val="90000"/>
              </a:lnSpc>
              <a:buClr>
                <a:schemeClr val="bg2"/>
              </a:buClr>
            </a:pPr>
            <a:r>
              <a:rPr lang="en-ZA" altLang="en-US" sz="2800" b="1"/>
              <a:t>	Refugees Amendment Bill, 2016…</a:t>
            </a:r>
          </a:p>
        </p:txBody>
      </p:sp>
      <p:sp>
        <p:nvSpPr>
          <p:cNvPr id="5" name="Content Placeholder 2"/>
          <p:cNvSpPr txBox="1">
            <a:spLocks/>
          </p:cNvSpPr>
          <p:nvPr/>
        </p:nvSpPr>
        <p:spPr>
          <a:xfrm>
            <a:off x="457200" y="1200150"/>
            <a:ext cx="8229600" cy="4926013"/>
          </a:xfrm>
          <a:prstGeom prst="rect">
            <a:avLst/>
          </a:prstGeom>
        </p:spPr>
        <p:txBody>
          <a:bodyPr>
            <a:normAutofit fontScale="77500" lnSpcReduction="20000"/>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lnSpc>
                <a:spcPct val="170000"/>
              </a:lnSpc>
              <a:buFont typeface="Wingdings" pitchFamily="2" charset="2"/>
              <a:buNone/>
              <a:defRPr/>
            </a:pPr>
            <a:r>
              <a:rPr lang="en-ZA" sz="2400" b="1" u="sng" dirty="0" smtClean="0"/>
              <a:t>Sections 24, 24A and 24B (Decisions regarding asylum applications, review and appeal) - Clauses 20, 21 and 22 of Bill):</a:t>
            </a:r>
          </a:p>
          <a:p>
            <a:pPr algn="just">
              <a:lnSpc>
                <a:spcPct val="120000"/>
              </a:lnSpc>
              <a:buFont typeface="Wingdings" pitchFamily="2" charset="2"/>
              <a:buChar char="Ø"/>
              <a:defRPr/>
            </a:pPr>
            <a:r>
              <a:rPr lang="en-ZA" sz="2600" dirty="0" smtClean="0"/>
              <a:t>Provision made for SCRA to </a:t>
            </a:r>
            <a:r>
              <a:rPr lang="en-ZA" sz="2600" b="1" dirty="0" smtClean="0"/>
              <a:t>monitor and supervise </a:t>
            </a:r>
            <a:r>
              <a:rPr lang="en-ZA" sz="2600" dirty="0" smtClean="0"/>
              <a:t>decisions by RSDO relating to granting asylum or finding applications unfounded. Currently SCRA only deals with applications rejected as manifestly unfounded, abusive or fraudulent.</a:t>
            </a:r>
          </a:p>
          <a:p>
            <a:pPr algn="just">
              <a:lnSpc>
                <a:spcPct val="120000"/>
              </a:lnSpc>
              <a:buFont typeface="Wingdings" pitchFamily="2" charset="2"/>
              <a:buChar char="Ø"/>
              <a:defRPr/>
            </a:pPr>
            <a:r>
              <a:rPr lang="en-ZA" sz="2600" dirty="0" smtClean="0"/>
              <a:t>Review (</a:t>
            </a:r>
            <a:r>
              <a:rPr lang="en-ZA" sz="2600" dirty="0" err="1" smtClean="0"/>
              <a:t>i.r.o</a:t>
            </a:r>
            <a:r>
              <a:rPr lang="en-ZA" sz="2600" dirty="0" smtClean="0"/>
              <a:t> manifestly unfounded decisions) may be done by any member of SCRA (</a:t>
            </a:r>
            <a:r>
              <a:rPr lang="en-ZA" sz="2600" dirty="0" err="1" smtClean="0"/>
              <a:t>i.t.o</a:t>
            </a:r>
            <a:r>
              <a:rPr lang="en-ZA" sz="2600" dirty="0" smtClean="0"/>
              <a:t> 2008 Amendment Act, DG has this power).</a:t>
            </a:r>
          </a:p>
          <a:p>
            <a:pPr algn="just">
              <a:lnSpc>
                <a:spcPct val="120000"/>
              </a:lnSpc>
              <a:buFont typeface="Wingdings" pitchFamily="2" charset="2"/>
              <a:buChar char="Ø"/>
              <a:defRPr/>
            </a:pPr>
            <a:r>
              <a:rPr lang="en-ZA" sz="2600" dirty="0" smtClean="0"/>
              <a:t>SCRA to inform RSDO of its decision within 5 working days.</a:t>
            </a:r>
          </a:p>
          <a:p>
            <a:pPr algn="just">
              <a:lnSpc>
                <a:spcPct val="120000"/>
              </a:lnSpc>
              <a:buFont typeface="Wingdings" pitchFamily="2" charset="2"/>
              <a:buChar char="Ø"/>
              <a:defRPr/>
            </a:pPr>
            <a:r>
              <a:rPr lang="en-ZA" sz="2600" dirty="0" smtClean="0"/>
              <a:t>Appeals relating to unfounded applications to be done within the prescribed period (to be provided for in the regulations).</a:t>
            </a:r>
            <a:endParaRPr lang="en-ZA"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3600" smtClean="0"/>
              <a:t/>
            </a:r>
            <a:br>
              <a:rPr lang="en-US" altLang="en-US" sz="3600" smtClean="0"/>
            </a:br>
            <a:r>
              <a:rPr lang="en-US" altLang="en-US" sz="2600" smtClean="0"/>
              <a:t/>
            </a:r>
            <a:br>
              <a:rPr lang="en-US" altLang="en-US" sz="2600" smtClean="0"/>
            </a:br>
            <a:endParaRPr lang="en-US" altLang="en-US" sz="2600" smtClean="0"/>
          </a:p>
        </p:txBody>
      </p:sp>
      <p:sp>
        <p:nvSpPr>
          <p:cNvPr id="3" name="Content Placeholder 2"/>
          <p:cNvSpPr txBox="1">
            <a:spLocks/>
          </p:cNvSpPr>
          <p:nvPr/>
        </p:nvSpPr>
        <p:spPr>
          <a:xfrm>
            <a:off x="250825" y="587375"/>
            <a:ext cx="8389938" cy="4681538"/>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algn="just">
              <a:defRPr/>
            </a:pPr>
            <a:endParaRPr lang="en-ZA" sz="1700" dirty="0" smtClean="0"/>
          </a:p>
          <a:p>
            <a:pPr algn="just">
              <a:defRPr/>
            </a:pPr>
            <a:endParaRPr lang="en-ZA" sz="1700" dirty="0" smtClean="0"/>
          </a:p>
          <a:p>
            <a:pPr algn="just">
              <a:defRPr/>
            </a:pPr>
            <a:r>
              <a:rPr lang="en-ZA" sz="2300" dirty="0" smtClean="0"/>
              <a:t>The 2008 and 2011 Refugees Amendment Acts are not in operation as yet, although they appear on the Statute Book, due to certain challenges that will be outlined below.</a:t>
            </a:r>
          </a:p>
          <a:p>
            <a:pPr marL="0" indent="0" algn="just">
              <a:buNone/>
              <a:defRPr/>
            </a:pPr>
            <a:r>
              <a:rPr lang="en-ZA" sz="2300" b="1" u="sng" dirty="0"/>
              <a:t>2008 Refugees Amendment Act</a:t>
            </a:r>
          </a:p>
          <a:p>
            <a:pPr marL="0" indent="0" algn="just">
              <a:buNone/>
              <a:defRPr/>
            </a:pPr>
            <a:r>
              <a:rPr lang="en-ZA" sz="2300" dirty="0" smtClean="0"/>
              <a:t>This Act dealt with, amongst others, the dissolution of the Standing Committee for Refugee Affairs (“SCRA”) and the Refugee Appeals Board (“RAB”) and established the Refugee Appeals Authority (“RAA”).</a:t>
            </a:r>
          </a:p>
          <a:p>
            <a:pPr algn="just">
              <a:defRPr/>
            </a:pPr>
            <a:endParaRPr lang="en-ZA" sz="1800" dirty="0" smtClean="0"/>
          </a:p>
          <a:p>
            <a:pPr marL="0" indent="0" algn="just">
              <a:buFont typeface="Wingdings" pitchFamily="2" charset="2"/>
              <a:buNone/>
              <a:defRPr/>
            </a:pPr>
            <a:endParaRPr lang="en-ZA" sz="1800" dirty="0"/>
          </a:p>
        </p:txBody>
      </p:sp>
      <p:sp>
        <p:nvSpPr>
          <p:cNvPr id="4100" name="Title 1"/>
          <p:cNvSpPr txBox="1">
            <a:spLocks/>
          </p:cNvSpPr>
          <p:nvPr/>
        </p:nvSpPr>
        <p:spPr bwMode="auto">
          <a:xfrm>
            <a:off x="250825" y="274638"/>
            <a:ext cx="8642350" cy="1143000"/>
          </a:xfrm>
          <a:prstGeom prst="rect">
            <a:avLst/>
          </a:prstGeom>
          <a:noFill/>
          <a:ln w="9525">
            <a:noFill/>
            <a:miter lim="800000"/>
            <a:headEnd/>
            <a:tailEnd/>
          </a:ln>
        </p:spPr>
        <p:txBody>
          <a:bodyPr/>
          <a:lstStyle/>
          <a:p>
            <a:pPr>
              <a:lnSpc>
                <a:spcPct val="90000"/>
              </a:lnSpc>
              <a:buClr>
                <a:schemeClr val="bg2"/>
              </a:buClr>
            </a:pPr>
            <a:endParaRPr lang="en-ZA" altLang="en-US" sz="2800" b="1"/>
          </a:p>
          <a:p>
            <a:pPr>
              <a:lnSpc>
                <a:spcPct val="90000"/>
              </a:lnSpc>
              <a:buClr>
                <a:schemeClr val="bg2"/>
              </a:buClr>
            </a:pPr>
            <a:r>
              <a:rPr lang="en-ZA" altLang="en-US" sz="2800" b="1"/>
              <a:t>Background to Refugees Amendment Acts 2008 and 2011 and Refugee Amendment Bill,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5603"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r>
              <a:rPr lang="en-ZA" altLang="en-US" sz="2000" b="1"/>
              <a:t>	</a:t>
            </a:r>
          </a:p>
          <a:p>
            <a:pPr>
              <a:lnSpc>
                <a:spcPct val="90000"/>
              </a:lnSpc>
              <a:buClr>
                <a:schemeClr val="bg2"/>
              </a:buClr>
            </a:pPr>
            <a:r>
              <a:rPr lang="en-ZA" altLang="en-US" sz="2000" b="1"/>
              <a:t>	</a:t>
            </a:r>
            <a:r>
              <a:rPr lang="en-ZA" altLang="en-US" sz="3200" b="1"/>
              <a:t>Refugees Amendment Bill, 2016…</a:t>
            </a:r>
          </a:p>
        </p:txBody>
      </p:sp>
      <p:sp>
        <p:nvSpPr>
          <p:cNvPr id="4" name="Content Placeholder 2"/>
          <p:cNvSpPr txBox="1">
            <a:spLocks/>
          </p:cNvSpPr>
          <p:nvPr/>
        </p:nvSpPr>
        <p:spPr>
          <a:xfrm>
            <a:off x="457200" y="1327150"/>
            <a:ext cx="8229600" cy="5038024"/>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buFont typeface="Wingdings" pitchFamily="2" charset="2"/>
              <a:buNone/>
              <a:defRPr/>
            </a:pPr>
            <a:r>
              <a:rPr lang="en-ZA" sz="2000" b="1" u="sng" dirty="0" smtClean="0"/>
              <a:t>Section 27</a:t>
            </a:r>
            <a:r>
              <a:rPr lang="en-ZA" sz="2000" b="1" i="1" u="sng" dirty="0" smtClean="0"/>
              <a:t>(c)</a:t>
            </a:r>
            <a:r>
              <a:rPr lang="en-ZA" sz="2000" b="1" u="sng" dirty="0" smtClean="0"/>
              <a:t> (General rights of refugees) - Clause 23 of the Bill:</a:t>
            </a:r>
          </a:p>
          <a:p>
            <a:pPr marL="0" indent="0" algn="just">
              <a:buNone/>
              <a:defRPr/>
            </a:pPr>
            <a:r>
              <a:rPr lang="en-ZA" sz="1800" dirty="0" smtClean="0"/>
              <a:t>It has emerged that many </a:t>
            </a:r>
            <a:r>
              <a:rPr lang="en-ZA" sz="1800" i="1" dirty="0" smtClean="0"/>
              <a:t>asylum seekers</a:t>
            </a:r>
            <a:r>
              <a:rPr lang="en-ZA" sz="1800" dirty="0" smtClean="0"/>
              <a:t> enter into marriages with SA nationals or permanent residents for the sole purpose of obtaining permanent residence permits and that stricter regulation is required. Germany, for instance, has an eight-year residency requirement and the Namibian Constitution has recently been amended to provide for a ten-year requirement. The following new provisions have been included:</a:t>
            </a:r>
          </a:p>
          <a:p>
            <a:pPr algn="just">
              <a:buFont typeface="Wingdings" pitchFamily="2" charset="2"/>
              <a:buChar char="Ø"/>
              <a:defRPr/>
            </a:pPr>
            <a:r>
              <a:rPr lang="en-ZA" sz="1800" dirty="0" smtClean="0"/>
              <a:t>Period within which refugees allowed to apply for permanent residence permits changed from 5 years to 10 years of continuous residence in South Africa.</a:t>
            </a:r>
          </a:p>
          <a:p>
            <a:pPr algn="just">
              <a:buFont typeface="Wingdings" pitchFamily="2" charset="2"/>
              <a:buChar char="Ø"/>
              <a:defRPr/>
            </a:pPr>
            <a:r>
              <a:rPr lang="en-ZA" sz="1800" dirty="0" smtClean="0"/>
              <a:t>SCRA (and not the Minister) to certify whether a person would remain a refugee indefinitely.</a:t>
            </a:r>
          </a:p>
          <a:p>
            <a:pPr algn="just">
              <a:buFont typeface="Wingdings" pitchFamily="2" charset="2"/>
              <a:buChar char="Ø"/>
              <a:defRPr/>
            </a:pPr>
            <a:r>
              <a:rPr lang="en-ZA" sz="1800" dirty="0" smtClean="0"/>
              <a:t>In determining whether a person would remain a refugee indefinitely, SCRA to take into account all relevant factors, including efforts made to secure peace and stability in the refugee’s country of origin.</a:t>
            </a:r>
          </a:p>
          <a:p>
            <a:pPr marL="269875" lvl="1" indent="0" algn="just">
              <a:buFont typeface="Arial" pitchFamily="34" charset="0"/>
              <a:buNone/>
              <a:defRPr/>
            </a:pPr>
            <a:endParaRPr lang="en-ZA" sz="2400" dirty="0" smtClean="0"/>
          </a:p>
          <a:p>
            <a:pPr>
              <a:buFont typeface="Wingdings" pitchFamily="2" charset="2"/>
              <a:buChar char="Ø"/>
              <a:defRPr/>
            </a:pPr>
            <a:endParaRPr lang="en-ZA" sz="2000" dirty="0" smtClean="0"/>
          </a:p>
          <a:p>
            <a:pPr>
              <a:buFont typeface="Wingdings" pitchFamily="2" charset="2"/>
              <a:buNone/>
              <a:defRPr/>
            </a:pPr>
            <a:r>
              <a:rPr lang="en-ZA" sz="2000" dirty="0" smtClean="0"/>
              <a:t>	</a:t>
            </a:r>
            <a:endParaRPr lang="en-ZA"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6627" name="Title 1"/>
          <p:cNvSpPr txBox="1">
            <a:spLocks/>
          </p:cNvSpPr>
          <p:nvPr/>
        </p:nvSpPr>
        <p:spPr bwMode="auto">
          <a:xfrm>
            <a:off x="457200" y="511175"/>
            <a:ext cx="8229600" cy="609600"/>
          </a:xfrm>
          <a:prstGeom prst="rect">
            <a:avLst/>
          </a:prstGeom>
          <a:noFill/>
          <a:ln w="9525">
            <a:noFill/>
            <a:miter lim="800000"/>
            <a:headEnd/>
            <a:tailEnd/>
          </a:ln>
        </p:spPr>
        <p:txBody>
          <a:bodyPr/>
          <a:lstStyle/>
          <a:p>
            <a:pPr>
              <a:lnSpc>
                <a:spcPct val="90000"/>
              </a:lnSpc>
              <a:buClr>
                <a:schemeClr val="bg2"/>
              </a:buClr>
            </a:pPr>
            <a:r>
              <a:rPr lang="en-ZA" altLang="en-US" sz="2000" b="1"/>
              <a:t>	</a:t>
            </a:r>
            <a:r>
              <a:rPr lang="en-ZA" altLang="en-US" sz="3200" b="1"/>
              <a:t>Refugees Amendment Bill, 2016</a:t>
            </a:r>
          </a:p>
        </p:txBody>
      </p:sp>
      <p:sp>
        <p:nvSpPr>
          <p:cNvPr id="4" name="Content Placeholder 2"/>
          <p:cNvSpPr txBox="1">
            <a:spLocks/>
          </p:cNvSpPr>
          <p:nvPr/>
        </p:nvSpPr>
        <p:spPr>
          <a:xfrm>
            <a:off x="373063" y="1238250"/>
            <a:ext cx="8313737" cy="5378450"/>
          </a:xfrm>
          <a:prstGeom prst="rect">
            <a:avLst/>
          </a:prstGeom>
        </p:spPr>
        <p:txBody>
          <a:bodyPr>
            <a:normAutofit fontScale="25000" lnSpcReduction="20000"/>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lnSpc>
                <a:spcPct val="120000"/>
              </a:lnSpc>
              <a:buFont typeface="Wingdings" pitchFamily="2" charset="2"/>
              <a:buNone/>
              <a:defRPr/>
            </a:pPr>
            <a:r>
              <a:rPr lang="en-US" sz="9600" b="1" u="sng" dirty="0" smtClean="0"/>
              <a:t>Section 28 (Removal of refugees from Republic) - Clause 24 of Bill:</a:t>
            </a:r>
            <a:endParaRPr lang="en-US" sz="9600" b="1" u="sng" dirty="0"/>
          </a:p>
          <a:p>
            <a:pPr algn="just">
              <a:lnSpc>
                <a:spcPct val="120000"/>
              </a:lnSpc>
              <a:buFont typeface="Wingdings" pitchFamily="2" charset="2"/>
              <a:buChar char="Ø"/>
              <a:defRPr/>
            </a:pPr>
            <a:r>
              <a:rPr lang="en-ZA" sz="9600" dirty="0" smtClean="0"/>
              <a:t>Heading changed to remove reference to rights of refugees, as the provision does not deal with any rights.</a:t>
            </a:r>
          </a:p>
          <a:p>
            <a:pPr algn="just">
              <a:lnSpc>
                <a:spcPct val="120000"/>
              </a:lnSpc>
              <a:buFont typeface="Wingdings" pitchFamily="2" charset="2"/>
              <a:buChar char="Ø"/>
              <a:defRPr/>
            </a:pPr>
            <a:r>
              <a:rPr lang="en-ZA" sz="9600" dirty="0" smtClean="0"/>
              <a:t>Provision now deals with removal and detention of both asylum seekers and refugees and their dependants from the Republic on grounds of national security, national interest or public order.</a:t>
            </a:r>
          </a:p>
          <a:p>
            <a:pPr algn="just">
              <a:lnSpc>
                <a:spcPct val="120000"/>
              </a:lnSpc>
              <a:buFont typeface="Wingdings" pitchFamily="2" charset="2"/>
              <a:buChar char="Ø"/>
              <a:defRPr/>
            </a:pPr>
            <a:r>
              <a:rPr lang="en-ZA" sz="9600" dirty="0" smtClean="0"/>
              <a:t>Removal may only be ordered by the Minister.</a:t>
            </a:r>
          </a:p>
          <a:p>
            <a:pPr algn="just">
              <a:lnSpc>
                <a:spcPct val="120000"/>
              </a:lnSpc>
              <a:buFont typeface="Wingdings" pitchFamily="2" charset="2"/>
              <a:buChar char="Ø"/>
              <a:defRPr/>
            </a:pPr>
            <a:r>
              <a:rPr lang="en-ZA" sz="9600" dirty="0" smtClean="0"/>
              <a:t>Visas or status granted to refugees and asylum seekers revoked by their removal</a:t>
            </a:r>
            <a:r>
              <a:rPr lang="en-ZA" sz="9600" dirty="0"/>
              <a:t>.</a:t>
            </a:r>
            <a:endParaRPr lang="en-ZA" sz="9600" dirty="0" smtClean="0"/>
          </a:p>
          <a:p>
            <a:pPr marL="354013" indent="0">
              <a:buFont typeface="Wingdings" pitchFamily="2" charset="2"/>
              <a:buNone/>
              <a:defRPr/>
            </a:pPr>
            <a:endParaRPr lang="en-ZA" sz="9600" dirty="0" smtClean="0"/>
          </a:p>
          <a:p>
            <a:pPr marL="722313" indent="-368300">
              <a:buFont typeface="Wingdings" pitchFamily="2" charset="2"/>
              <a:buNone/>
              <a:defRPr/>
            </a:pPr>
            <a:endParaRPr lang="en-ZA" sz="9600" dirty="0" smtClean="0"/>
          </a:p>
          <a:p>
            <a:pPr>
              <a:defRPr/>
            </a:pPr>
            <a:endParaRPr lang="en-ZA" dirty="0" smtClean="0"/>
          </a:p>
          <a:p>
            <a:pPr>
              <a:buFont typeface="Wingdings" pitchFamily="2" charset="2"/>
              <a:buNone/>
              <a:defRPr/>
            </a:pPr>
            <a:endParaRPr lang="en-ZA" dirty="0" smtClean="0"/>
          </a:p>
          <a:p>
            <a:pPr>
              <a:buFont typeface="Wingdings" pitchFamily="2" charset="2"/>
              <a:buNone/>
              <a:defRPr/>
            </a:pPr>
            <a:r>
              <a:rPr lang="en-ZA" dirty="0" smtClean="0"/>
              <a:t>		</a:t>
            </a:r>
          </a:p>
          <a:p>
            <a:pPr>
              <a:buFont typeface="Wingdings" pitchFamily="2" charset="2"/>
              <a:buNone/>
              <a:defRPr/>
            </a:pPr>
            <a:r>
              <a:rPr lang="en-ZA" dirty="0" smtClean="0"/>
              <a:t>	</a:t>
            </a:r>
            <a:endParaRPr lang="en-Z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7651" name="Title 1"/>
          <p:cNvSpPr txBox="1">
            <a:spLocks/>
          </p:cNvSpPr>
          <p:nvPr/>
        </p:nvSpPr>
        <p:spPr bwMode="auto">
          <a:xfrm>
            <a:off x="457200" y="274638"/>
            <a:ext cx="8229600" cy="827087"/>
          </a:xfrm>
          <a:prstGeom prst="rect">
            <a:avLst/>
          </a:prstGeom>
          <a:noFill/>
          <a:ln w="9525">
            <a:noFill/>
            <a:miter lim="800000"/>
            <a:headEnd/>
            <a:tailEnd/>
          </a:ln>
        </p:spPr>
        <p:txBody>
          <a:bodyPr/>
          <a:lstStyle/>
          <a:p>
            <a:pPr>
              <a:lnSpc>
                <a:spcPct val="90000"/>
              </a:lnSpc>
              <a:buClr>
                <a:schemeClr val="bg2"/>
              </a:buClr>
            </a:pPr>
            <a:endParaRPr lang="en-ZA" altLang="en-US" sz="2000" b="1" dirty="0"/>
          </a:p>
          <a:p>
            <a:pPr>
              <a:lnSpc>
                <a:spcPct val="90000"/>
              </a:lnSpc>
              <a:buClr>
                <a:schemeClr val="bg2"/>
              </a:buClr>
            </a:pPr>
            <a:r>
              <a:rPr lang="en-ZA" altLang="en-US" sz="2000" b="1" dirty="0"/>
              <a:t>	</a:t>
            </a:r>
            <a:r>
              <a:rPr lang="en-ZA" altLang="en-US" sz="2800" b="1" dirty="0"/>
              <a:t>Refugees Amendment Bill, </a:t>
            </a:r>
            <a:r>
              <a:rPr lang="en-ZA" altLang="en-US" sz="2800" b="1" dirty="0" smtClean="0"/>
              <a:t>2016</a:t>
            </a:r>
            <a:endParaRPr lang="en-ZA" altLang="en-US" sz="2800" b="1" dirty="0"/>
          </a:p>
        </p:txBody>
      </p:sp>
      <p:sp>
        <p:nvSpPr>
          <p:cNvPr id="5" name="Content Placeholder 2"/>
          <p:cNvSpPr txBox="1">
            <a:spLocks/>
          </p:cNvSpPr>
          <p:nvPr/>
        </p:nvSpPr>
        <p:spPr>
          <a:xfrm>
            <a:off x="296883" y="1101725"/>
            <a:ext cx="8573985" cy="5280025"/>
          </a:xfrm>
          <a:prstGeom prst="rect">
            <a:avLst/>
          </a:prstGeom>
        </p:spPr>
        <p:txBody>
          <a:bodyPr>
            <a:normAutofit fontScale="25000" lnSpcReduction="20000"/>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lnSpc>
                <a:spcPct val="120000"/>
              </a:lnSpc>
              <a:buFont typeface="Wingdings" pitchFamily="2" charset="2"/>
              <a:buNone/>
              <a:defRPr/>
            </a:pPr>
            <a:r>
              <a:rPr lang="en-ZA" sz="8000" b="1" u="sng" dirty="0" smtClean="0"/>
              <a:t>Sections 34 (Obligations of refugees), 34A (Obligations of asylum seekers) and 36 (Withdrawal of refugee status) - Clauses 25 – 27 of Bill:</a:t>
            </a:r>
          </a:p>
          <a:p>
            <a:pPr algn="just">
              <a:lnSpc>
                <a:spcPct val="120000"/>
              </a:lnSpc>
              <a:buFont typeface="Wingdings" pitchFamily="2" charset="2"/>
              <a:buChar char="Ø"/>
              <a:defRPr/>
            </a:pPr>
            <a:r>
              <a:rPr lang="en-ZA" sz="8000" dirty="0" smtClean="0"/>
              <a:t>Both asylum seekers and refugees to inform Refugee Reception Office of any change of address within 30 days. The current Act does not provide for a time period.</a:t>
            </a:r>
          </a:p>
          <a:p>
            <a:pPr marL="0" indent="0" algn="just">
              <a:lnSpc>
                <a:spcPct val="120000"/>
              </a:lnSpc>
              <a:buNone/>
              <a:defRPr/>
            </a:pPr>
            <a:r>
              <a:rPr lang="en-ZA" sz="8000" dirty="0" smtClean="0"/>
              <a:t>In order to streamline the procedure regarding withdrawal of refugee status, the following provisions have been included:</a:t>
            </a:r>
          </a:p>
          <a:p>
            <a:pPr algn="just">
              <a:lnSpc>
                <a:spcPct val="120000"/>
              </a:lnSpc>
              <a:buFont typeface="Wingdings" pitchFamily="2" charset="2"/>
              <a:buChar char="Ø"/>
              <a:defRPr/>
            </a:pPr>
            <a:r>
              <a:rPr lang="en-ZA" sz="8000" dirty="0" smtClean="0"/>
              <a:t>Power to withdraw person’s refugee status now vested in SCRA (previously in Minister).</a:t>
            </a:r>
          </a:p>
          <a:p>
            <a:pPr algn="just">
              <a:lnSpc>
                <a:spcPct val="120000"/>
              </a:lnSpc>
              <a:buFont typeface="Wingdings" pitchFamily="2" charset="2"/>
              <a:buChar char="Ø"/>
              <a:defRPr/>
            </a:pPr>
            <a:r>
              <a:rPr lang="en-ZA" sz="8000" dirty="0" smtClean="0"/>
              <a:t>SCRA may publish declaration of cessation of refugee status of category of refugees in </a:t>
            </a:r>
            <a:r>
              <a:rPr lang="en-ZA" sz="8000" i="1" dirty="0" smtClean="0"/>
              <a:t>Gazette</a:t>
            </a:r>
            <a:r>
              <a:rPr lang="en-ZA" sz="8000" dirty="0" smtClean="0"/>
              <a:t>, to avoid individual notification.</a:t>
            </a:r>
          </a:p>
          <a:p>
            <a:pPr algn="just">
              <a:lnSpc>
                <a:spcPct val="120000"/>
              </a:lnSpc>
              <a:buFont typeface="Wingdings" pitchFamily="2" charset="2"/>
              <a:buChar char="Ø"/>
              <a:defRPr/>
            </a:pPr>
            <a:r>
              <a:rPr lang="en-ZA" sz="8000" dirty="0" smtClean="0"/>
              <a:t>Persons whose refugee status has been revoked to be dealt with </a:t>
            </a:r>
            <a:r>
              <a:rPr lang="en-ZA" sz="8000" dirty="0" err="1" smtClean="0"/>
              <a:t>i.t.o</a:t>
            </a:r>
            <a:r>
              <a:rPr lang="en-ZA" sz="8000" dirty="0" smtClean="0"/>
              <a:t> Immigration Act.</a:t>
            </a:r>
            <a:endParaRPr lang="en-US" sz="8000" dirty="0" smtClean="0"/>
          </a:p>
          <a:p>
            <a:pPr>
              <a:defRPr/>
            </a:pPr>
            <a:endParaRPr lang="en-ZA" sz="8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8675"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endParaRPr lang="en-ZA" altLang="en-US" sz="2000" b="1" dirty="0"/>
          </a:p>
          <a:p>
            <a:pPr>
              <a:lnSpc>
                <a:spcPct val="90000"/>
              </a:lnSpc>
              <a:buClr>
                <a:schemeClr val="bg2"/>
              </a:buClr>
            </a:pPr>
            <a:r>
              <a:rPr lang="en-ZA" altLang="en-US" sz="2000" b="1" dirty="0"/>
              <a:t>	</a:t>
            </a:r>
            <a:r>
              <a:rPr lang="en-ZA" altLang="en-US" sz="3600" b="1" dirty="0"/>
              <a:t>Refugees Amendment Bill, </a:t>
            </a:r>
            <a:r>
              <a:rPr lang="en-ZA" altLang="en-US" sz="3600" b="1" dirty="0" smtClean="0"/>
              <a:t>2016</a:t>
            </a:r>
            <a:endParaRPr lang="en-ZA" altLang="en-US" sz="3600" b="1" dirty="0"/>
          </a:p>
        </p:txBody>
      </p:sp>
      <p:sp>
        <p:nvSpPr>
          <p:cNvPr id="5" name="Content Placeholder 2"/>
          <p:cNvSpPr txBox="1">
            <a:spLocks/>
          </p:cNvSpPr>
          <p:nvPr/>
        </p:nvSpPr>
        <p:spPr>
          <a:xfrm>
            <a:off x="457200" y="1600200"/>
            <a:ext cx="8229600" cy="4525963"/>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ZA" sz="2400" b="1" u="sng" dirty="0" smtClean="0"/>
              <a:t>Section 37 (</a:t>
            </a:r>
            <a:r>
              <a:rPr lang="en-US" sz="2400" b="1" u="sng" dirty="0" smtClean="0"/>
              <a:t>New offences</a:t>
            </a:r>
            <a:r>
              <a:rPr lang="en-ZA" sz="2400" b="1" u="sng" dirty="0" smtClean="0"/>
              <a:t>) – added to existing offences - Clause 28 </a:t>
            </a:r>
            <a:r>
              <a:rPr lang="en-ZA" sz="2400" b="1" u="sng" dirty="0"/>
              <a:t>of </a:t>
            </a:r>
            <a:r>
              <a:rPr lang="en-ZA" sz="2400" b="1" u="sng" dirty="0" smtClean="0"/>
              <a:t>Bill: </a:t>
            </a:r>
          </a:p>
          <a:p>
            <a:pPr algn="just">
              <a:buFont typeface="Wingdings" pitchFamily="2" charset="2"/>
              <a:buChar char="Ø"/>
              <a:defRPr/>
            </a:pPr>
            <a:r>
              <a:rPr lang="en-US" sz="2400" dirty="0" smtClean="0"/>
              <a:t>Public servant who provides false documentation, facilitates someone in disguising identity or status, accepts bribe.</a:t>
            </a:r>
          </a:p>
          <a:p>
            <a:pPr algn="just">
              <a:buFont typeface="Wingdings" pitchFamily="2" charset="2"/>
              <a:buChar char="Ø"/>
              <a:defRPr/>
            </a:pPr>
            <a:r>
              <a:rPr lang="en-US" sz="2400" dirty="0" smtClean="0"/>
              <a:t>Any person who produces a false certification </a:t>
            </a:r>
            <a:r>
              <a:rPr lang="en-US" sz="2400" dirty="0" err="1" smtClean="0"/>
              <a:t>i.r.o</a:t>
            </a:r>
            <a:r>
              <a:rPr lang="en-US" sz="2400" dirty="0" smtClean="0"/>
              <a:t> any Act administered by the Department.</a:t>
            </a:r>
          </a:p>
          <a:p>
            <a:pPr algn="just">
              <a:buFont typeface="Wingdings" pitchFamily="2" charset="2"/>
              <a:buChar char="Ø"/>
              <a:defRPr/>
            </a:pPr>
            <a:r>
              <a:rPr lang="en-US" sz="2400" dirty="0" smtClean="0"/>
              <a:t>Any person, other than an official, who manufactures a document purporting to be a document issued by the Department.</a:t>
            </a:r>
          </a:p>
          <a:p>
            <a:pPr marL="354013" indent="0">
              <a:buFont typeface="Wingdings" pitchFamily="2" charset="2"/>
              <a:buNone/>
              <a:defRPr/>
            </a:pPr>
            <a:endParaRPr lang="en-US" dirty="0" smtClean="0"/>
          </a:p>
          <a:p>
            <a:pPr marL="354013" indent="0">
              <a:buFont typeface="Wingdings" pitchFamily="2" charset="2"/>
              <a:buNone/>
              <a:defRPr/>
            </a:pPr>
            <a:endParaRPr lang="en-ZA" dirty="0" smtClean="0"/>
          </a:p>
          <a:p>
            <a:pPr>
              <a:defRPr/>
            </a:pPr>
            <a:endParaRPr lang="en-Z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r>
              <a:rPr lang="en-US" altLang="en-US" sz="2600" smtClean="0"/>
              <a:t/>
            </a:r>
            <a:br>
              <a:rPr lang="en-US" altLang="en-US" sz="2600" smtClean="0"/>
            </a:br>
            <a:endParaRPr lang="en-US" altLang="en-US" sz="2600" smtClean="0"/>
          </a:p>
        </p:txBody>
      </p:sp>
      <p:sp>
        <p:nvSpPr>
          <p:cNvPr id="29699"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endParaRPr lang="en-ZA" altLang="en-US" sz="2000" b="1"/>
          </a:p>
          <a:p>
            <a:pPr>
              <a:lnSpc>
                <a:spcPct val="90000"/>
              </a:lnSpc>
              <a:buClr>
                <a:schemeClr val="bg2"/>
              </a:buClr>
            </a:pPr>
            <a:r>
              <a:rPr lang="en-ZA" altLang="en-US" sz="2000" b="1"/>
              <a:t>	</a:t>
            </a:r>
            <a:endParaRPr lang="en-ZA" altLang="en-US" sz="3600" b="1"/>
          </a:p>
        </p:txBody>
      </p:sp>
      <p:sp>
        <p:nvSpPr>
          <p:cNvPr id="5" name="Content Placeholder 2"/>
          <p:cNvSpPr txBox="1">
            <a:spLocks/>
          </p:cNvSpPr>
          <p:nvPr/>
        </p:nvSpPr>
        <p:spPr>
          <a:xfrm>
            <a:off x="457200" y="1600200"/>
            <a:ext cx="8229600" cy="4525963"/>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354013" indent="0">
              <a:buFont typeface="Wingdings" pitchFamily="2" charset="2"/>
              <a:buNone/>
              <a:defRPr/>
            </a:pPr>
            <a:endParaRPr lang="en-US" sz="2400" dirty="0" smtClean="0"/>
          </a:p>
          <a:p>
            <a:pPr marL="354013" indent="0">
              <a:buFont typeface="Wingdings" pitchFamily="2" charset="2"/>
              <a:buNone/>
              <a:defRPr/>
            </a:pPr>
            <a:r>
              <a:rPr lang="en-US" sz="9600" dirty="0" smtClean="0"/>
              <a:t>THANK YOU</a:t>
            </a:r>
          </a:p>
          <a:p>
            <a:pPr marL="354013" indent="0">
              <a:buFont typeface="Wingdings" pitchFamily="2" charset="2"/>
              <a:buNone/>
              <a:defRPr/>
            </a:pPr>
            <a:endParaRPr lang="en-ZA" dirty="0" smtClean="0"/>
          </a:p>
          <a:p>
            <a:pPr>
              <a:defRPr/>
            </a:pP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3600" smtClean="0"/>
              <a:t/>
            </a:r>
            <a:br>
              <a:rPr lang="en-US" altLang="en-US" sz="3600" smtClean="0"/>
            </a:br>
            <a:r>
              <a:rPr lang="en-US" altLang="en-US" sz="2600" smtClean="0"/>
              <a:t/>
            </a:r>
            <a:br>
              <a:rPr lang="en-US" altLang="en-US" sz="2600" smtClean="0"/>
            </a:br>
            <a:endParaRPr lang="en-US" altLang="en-US" sz="2600" smtClean="0"/>
          </a:p>
        </p:txBody>
      </p:sp>
      <p:sp>
        <p:nvSpPr>
          <p:cNvPr id="3" name="Content Placeholder 2"/>
          <p:cNvSpPr txBox="1">
            <a:spLocks/>
          </p:cNvSpPr>
          <p:nvPr/>
        </p:nvSpPr>
        <p:spPr>
          <a:xfrm>
            <a:off x="0" y="587375"/>
            <a:ext cx="8640763" cy="4681538"/>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algn="just">
              <a:defRPr/>
            </a:pPr>
            <a:endParaRPr lang="en-ZA" sz="1700" dirty="0" smtClean="0"/>
          </a:p>
          <a:p>
            <a:pPr algn="just">
              <a:defRPr/>
            </a:pPr>
            <a:endParaRPr lang="en-ZA" sz="1700" dirty="0" smtClean="0"/>
          </a:p>
          <a:p>
            <a:pPr marL="0" indent="0" algn="just">
              <a:buNone/>
              <a:defRPr/>
            </a:pPr>
            <a:endParaRPr lang="en-ZA" sz="2400" dirty="0" smtClean="0"/>
          </a:p>
          <a:p>
            <a:pPr algn="just">
              <a:defRPr/>
            </a:pPr>
            <a:r>
              <a:rPr lang="en-ZA" sz="2800" dirty="0" smtClean="0"/>
              <a:t>The initial proposal was to have the RAA dealing with both appeals and reviews. </a:t>
            </a:r>
          </a:p>
          <a:p>
            <a:pPr algn="just">
              <a:defRPr/>
            </a:pPr>
            <a:r>
              <a:rPr lang="en-ZA" sz="2800" dirty="0" smtClean="0"/>
              <a:t>The Portfolio Committee disagreed and instead proposed that the powers to review the manifestly unfounded, abusive or fraudulent applications be conferred upon the Director-General (DG), which led to an incorrect cross referencing later in the Amendment Act.</a:t>
            </a:r>
          </a:p>
        </p:txBody>
      </p:sp>
      <p:sp>
        <p:nvSpPr>
          <p:cNvPr id="5124" name="Title 1"/>
          <p:cNvSpPr txBox="1">
            <a:spLocks/>
          </p:cNvSpPr>
          <p:nvPr/>
        </p:nvSpPr>
        <p:spPr bwMode="auto">
          <a:xfrm>
            <a:off x="250825" y="274638"/>
            <a:ext cx="8642350" cy="1143000"/>
          </a:xfrm>
          <a:prstGeom prst="rect">
            <a:avLst/>
          </a:prstGeom>
          <a:noFill/>
          <a:ln w="9525">
            <a:noFill/>
            <a:miter lim="800000"/>
            <a:headEnd/>
            <a:tailEnd/>
          </a:ln>
        </p:spPr>
        <p:txBody>
          <a:bodyPr/>
          <a:lstStyle/>
          <a:p>
            <a:pPr>
              <a:lnSpc>
                <a:spcPct val="90000"/>
              </a:lnSpc>
              <a:buClr>
                <a:schemeClr val="bg2"/>
              </a:buClr>
            </a:pPr>
            <a:endParaRPr lang="en-ZA" altLang="en-US" sz="2800" b="1"/>
          </a:p>
          <a:p>
            <a:pPr>
              <a:lnSpc>
                <a:spcPct val="90000"/>
              </a:lnSpc>
              <a:buClr>
                <a:schemeClr val="bg2"/>
              </a:buClr>
            </a:pPr>
            <a:r>
              <a:rPr lang="en-ZA" altLang="en-US" sz="2800" b="1"/>
              <a:t>…Background to Refugee Amendment Acts 2008 and 2011 and Refugee Amendment Bill,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623888" y="2054225"/>
            <a:ext cx="7326312" cy="1779588"/>
          </a:xfrm>
          <a:prstGeom prst="rect">
            <a:avLst/>
          </a:prstGeom>
          <a:noFill/>
          <a:ln>
            <a:miter lim="800000"/>
            <a:headEnd/>
            <a:tailEnd/>
          </a:ln>
        </p:spPr>
        <p:txBody>
          <a:bodyPr/>
          <a:lstStyle/>
          <a:p>
            <a:pPr algn="ctr" eaLnBrk="1" hangingPunct="1"/>
            <a:r>
              <a:rPr lang="en-US" altLang="en-US" sz="2600" smtClean="0"/>
              <a:t/>
            </a:r>
            <a:br>
              <a:rPr lang="en-US" altLang="en-US" sz="2600" smtClean="0"/>
            </a:br>
            <a:r>
              <a:rPr lang="en-US" altLang="en-US" sz="2600" smtClean="0"/>
              <a:t/>
            </a:r>
            <a:br>
              <a:rPr lang="en-US" altLang="en-US" sz="2600" smtClean="0"/>
            </a:br>
            <a:r>
              <a:rPr lang="en-US" altLang="en-US" sz="3600" smtClean="0"/>
              <a:t/>
            </a:r>
            <a:br>
              <a:rPr lang="en-US" altLang="en-US" sz="3600" smtClean="0"/>
            </a:br>
            <a:r>
              <a:rPr lang="en-US" altLang="en-US" sz="2600" smtClean="0"/>
              <a:t/>
            </a:r>
            <a:br>
              <a:rPr lang="en-US" altLang="en-US" sz="2600" smtClean="0"/>
            </a:br>
            <a:endParaRPr lang="en-US" altLang="en-US" sz="2600" smtClean="0"/>
          </a:p>
        </p:txBody>
      </p:sp>
      <p:sp>
        <p:nvSpPr>
          <p:cNvPr id="3" name="Content Placeholder 2"/>
          <p:cNvSpPr txBox="1">
            <a:spLocks/>
          </p:cNvSpPr>
          <p:nvPr/>
        </p:nvSpPr>
        <p:spPr>
          <a:xfrm>
            <a:off x="250825" y="1708809"/>
            <a:ext cx="8389938" cy="4681538"/>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algn="just">
              <a:defRPr/>
            </a:pPr>
            <a:r>
              <a:rPr lang="en-ZA" sz="2200" dirty="0" smtClean="0"/>
              <a:t>The </a:t>
            </a:r>
            <a:r>
              <a:rPr lang="en-ZA" sz="2200" dirty="0"/>
              <a:t>incorrect reference to section 24(3)</a:t>
            </a:r>
            <a:r>
              <a:rPr lang="en-ZA" sz="2200" i="1" dirty="0"/>
              <a:t>(b)</a:t>
            </a:r>
            <a:r>
              <a:rPr lang="en-ZA" sz="2200" dirty="0"/>
              <a:t> in section 24B of the 2008 Amendment Act meant that this Amendment Act could not be brought into operation without correcting the incorrect reference.  </a:t>
            </a:r>
            <a:endParaRPr lang="en-ZA" sz="2200" dirty="0" smtClean="0"/>
          </a:p>
          <a:p>
            <a:pPr marL="0" indent="0" algn="just">
              <a:buNone/>
              <a:defRPr/>
            </a:pPr>
            <a:r>
              <a:rPr lang="en-ZA" sz="2200" b="1" u="sng" dirty="0"/>
              <a:t>Refugees Amendment Act, 2011</a:t>
            </a:r>
            <a:endParaRPr lang="en-ZA" sz="2200" dirty="0" smtClean="0"/>
          </a:p>
          <a:p>
            <a:pPr algn="just">
              <a:defRPr/>
            </a:pPr>
            <a:r>
              <a:rPr lang="en-ZA" sz="2200" dirty="0" smtClean="0"/>
              <a:t>In 2011, the incorrect cross referencing was corrected in the Refugees Amendment Act, 2011, which Amendment Act further introduced the Status determination Committee in the place of Refugees Status Determination Officers (RSDO’s) to adjudicate applications. </a:t>
            </a:r>
          </a:p>
          <a:p>
            <a:pPr algn="just">
              <a:defRPr/>
            </a:pPr>
            <a:r>
              <a:rPr lang="en-GB" altLang="en-US" sz="2200" dirty="0" smtClean="0"/>
              <a:t>The </a:t>
            </a:r>
            <a:r>
              <a:rPr lang="en-GB" altLang="en-US" sz="2200" dirty="0"/>
              <a:t>model for the Status Determination Committee could however not be implemented by the Department due to </a:t>
            </a:r>
            <a:r>
              <a:rPr lang="en-GB" altLang="en-US" sz="2200" dirty="0" smtClean="0"/>
              <a:t>the fact that model was a flawed model and due to a lack </a:t>
            </a:r>
            <a:r>
              <a:rPr lang="en-GB" altLang="en-US" sz="2200" dirty="0"/>
              <a:t>of funding. </a:t>
            </a:r>
            <a:endParaRPr lang="en-ZA" sz="1800" dirty="0"/>
          </a:p>
        </p:txBody>
      </p:sp>
      <p:sp>
        <p:nvSpPr>
          <p:cNvPr id="6148" name="Title 1"/>
          <p:cNvSpPr txBox="1">
            <a:spLocks/>
          </p:cNvSpPr>
          <p:nvPr/>
        </p:nvSpPr>
        <p:spPr bwMode="auto">
          <a:xfrm>
            <a:off x="250825" y="274638"/>
            <a:ext cx="8642350" cy="1143000"/>
          </a:xfrm>
          <a:prstGeom prst="rect">
            <a:avLst/>
          </a:prstGeom>
          <a:noFill/>
          <a:ln w="9525">
            <a:noFill/>
            <a:miter lim="800000"/>
            <a:headEnd/>
            <a:tailEnd/>
          </a:ln>
        </p:spPr>
        <p:txBody>
          <a:bodyPr/>
          <a:lstStyle/>
          <a:p>
            <a:pPr>
              <a:lnSpc>
                <a:spcPct val="90000"/>
              </a:lnSpc>
              <a:buClr>
                <a:schemeClr val="bg2"/>
              </a:buClr>
            </a:pPr>
            <a:endParaRPr lang="en-ZA" altLang="en-US" sz="2800" b="1"/>
          </a:p>
          <a:p>
            <a:pPr>
              <a:lnSpc>
                <a:spcPct val="90000"/>
              </a:lnSpc>
              <a:buClr>
                <a:schemeClr val="bg2"/>
              </a:buClr>
            </a:pPr>
            <a:r>
              <a:rPr lang="en-ZA" altLang="en-US" sz="2800" b="1"/>
              <a:t>Background to Refugee Amendment Acts 2008 and 2011 and Refugee Amendment Bill,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p:cNvSpPr>
          <p:nvPr/>
        </p:nvSpPr>
        <p:spPr bwMode="auto">
          <a:xfrm>
            <a:off x="250825" y="260350"/>
            <a:ext cx="8642350" cy="1143000"/>
          </a:xfrm>
          <a:prstGeom prst="rect">
            <a:avLst/>
          </a:prstGeom>
          <a:noFill/>
          <a:ln w="9525">
            <a:noFill/>
            <a:miter lim="800000"/>
            <a:headEnd/>
            <a:tailEnd/>
          </a:ln>
        </p:spPr>
        <p:txBody>
          <a:bodyPr anchor="ctr"/>
          <a:lstStyle/>
          <a:p>
            <a:pPr algn="just" eaLnBrk="1" hangingPunct="1">
              <a:lnSpc>
                <a:spcPct val="90000"/>
              </a:lnSpc>
              <a:buClr>
                <a:schemeClr val="bg2"/>
              </a:buClr>
            </a:pPr>
            <a:r>
              <a:rPr lang="en-ZA" altLang="en-US" sz="2800" b="1"/>
              <a:t>Background to Refugee Amendment Acts 2008 and 2011 and Refugee Amendment Bill, 2016…</a:t>
            </a:r>
          </a:p>
        </p:txBody>
      </p:sp>
      <p:sp>
        <p:nvSpPr>
          <p:cNvPr id="4" name="Content Placeholder 2"/>
          <p:cNvSpPr txBox="1">
            <a:spLocks/>
          </p:cNvSpPr>
          <p:nvPr/>
        </p:nvSpPr>
        <p:spPr>
          <a:xfrm>
            <a:off x="179388" y="1268413"/>
            <a:ext cx="8713787" cy="5156138"/>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algn="just">
              <a:defRPr/>
            </a:pPr>
            <a:r>
              <a:rPr lang="en-ZA" altLang="en-US" sz="1800" dirty="0" smtClean="0"/>
              <a:t>This </a:t>
            </a:r>
            <a:r>
              <a:rPr lang="en-ZA" altLang="en-US" sz="1800" dirty="0"/>
              <a:t>then led to the drafting of the Refugees Amendment Bill, </a:t>
            </a:r>
            <a:r>
              <a:rPr lang="en-ZA" altLang="en-US" sz="1800" dirty="0" smtClean="0"/>
              <a:t>2016, </a:t>
            </a:r>
            <a:r>
              <a:rPr lang="en-ZA" altLang="en-US" sz="1800" dirty="0"/>
              <a:t>in order to, amongst others, do away with the Refugee Status Determination Committee established in the 2011 Refugee Amendment Act and retaining the </a:t>
            </a:r>
            <a:r>
              <a:rPr lang="en-ZA" altLang="en-US" sz="1800" dirty="0" smtClean="0"/>
              <a:t>RSDOs.</a:t>
            </a:r>
          </a:p>
          <a:p>
            <a:pPr lvl="0" algn="just">
              <a:defRPr/>
            </a:pPr>
            <a:r>
              <a:rPr lang="en-ZA" altLang="en-US" sz="1800" dirty="0" smtClean="0"/>
              <a:t>Opportunity was also taken to address practical challenges faced in the management of asylum seekers and refugees. E.g. c</a:t>
            </a:r>
            <a:r>
              <a:rPr lang="en-GB" sz="1800" dirty="0" err="1" smtClean="0"/>
              <a:t>ourts</a:t>
            </a:r>
            <a:r>
              <a:rPr lang="en-GB" sz="1800" dirty="0" smtClean="0"/>
              <a:t> are, correctly, guided by the Constitution when interpreting the Refugees Act and regulations but tend to make decisions in favour of asylum seekers regardless of the practical consequences of judgments for the Department.</a:t>
            </a:r>
          </a:p>
          <a:p>
            <a:pPr lvl="0" algn="just">
              <a:defRPr/>
            </a:pPr>
            <a:r>
              <a:rPr lang="en-GB" sz="1800" dirty="0" smtClean="0"/>
              <a:t>The </a:t>
            </a:r>
            <a:r>
              <a:rPr lang="en-GB" sz="1800" i="1" dirty="0" err="1" smtClean="0"/>
              <a:t>Watchenuka</a:t>
            </a:r>
            <a:r>
              <a:rPr lang="en-GB" sz="1800" dirty="0" smtClean="0"/>
              <a:t> judgement, for example, gave rise to an interpretation by SCRA that all asylum seekers should be allowed to work and study pending finalisation of their applications for asylum. This has led to a situation where section 22 permits are treated as work and study permits, respectively, without the need to comply with any of the relevant provisions of the Immigration Act.</a:t>
            </a:r>
          </a:p>
          <a:p>
            <a:pPr lvl="0" algn="just">
              <a:defRPr/>
            </a:pPr>
            <a:r>
              <a:rPr lang="en-GB" sz="1800" dirty="0" smtClean="0"/>
              <a:t>The right to work and study is now a pull factor for economic migrants who then “clog” the  Asylum Seeker Management (ASM) system, resulting in inefficiencies</a:t>
            </a:r>
            <a:r>
              <a:rPr lang="en-GB" sz="1900" dirty="0" smtClean="0"/>
              <a:t>.</a:t>
            </a:r>
            <a:endParaRPr lang="en-ZA" sz="1900" dirty="0" smtClean="0"/>
          </a:p>
          <a:p>
            <a:pPr algn="just">
              <a:defRPr/>
            </a:pPr>
            <a:endParaRPr lang="en-ZA" altLang="en-US" sz="2300" dirty="0"/>
          </a:p>
          <a:p>
            <a:pPr marL="0" indent="0" algn="just">
              <a:buFont typeface="Wingdings" pitchFamily="2" charset="2"/>
              <a:buNone/>
              <a:defRPr/>
            </a:pPr>
            <a:endParaRPr lang="en-ZA"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txBox="1">
            <a:spLocks/>
          </p:cNvSpPr>
          <p:nvPr/>
        </p:nvSpPr>
        <p:spPr bwMode="auto">
          <a:xfrm>
            <a:off x="250825" y="274638"/>
            <a:ext cx="8642350" cy="1143000"/>
          </a:xfrm>
          <a:prstGeom prst="rect">
            <a:avLst/>
          </a:prstGeom>
          <a:noFill/>
          <a:ln w="9525">
            <a:noFill/>
            <a:miter lim="800000"/>
            <a:headEnd/>
            <a:tailEnd/>
          </a:ln>
        </p:spPr>
        <p:txBody>
          <a:bodyPr/>
          <a:lstStyle/>
          <a:p>
            <a:pPr>
              <a:lnSpc>
                <a:spcPct val="90000"/>
              </a:lnSpc>
              <a:buClr>
                <a:schemeClr val="bg2"/>
              </a:buClr>
            </a:pPr>
            <a:endParaRPr lang="en-ZA" altLang="en-US" sz="2800" b="1"/>
          </a:p>
          <a:p>
            <a:pPr>
              <a:lnSpc>
                <a:spcPct val="90000"/>
              </a:lnSpc>
              <a:buClr>
                <a:schemeClr val="bg2"/>
              </a:buClr>
            </a:pPr>
            <a:r>
              <a:rPr lang="en-ZA" altLang="en-US" sz="2800" b="1"/>
              <a:t>Refugees Amendment Bill, 2016</a:t>
            </a:r>
          </a:p>
        </p:txBody>
      </p:sp>
      <p:sp>
        <p:nvSpPr>
          <p:cNvPr id="8" name="Content Placeholder 2"/>
          <p:cNvSpPr txBox="1">
            <a:spLocks/>
          </p:cNvSpPr>
          <p:nvPr/>
        </p:nvSpPr>
        <p:spPr>
          <a:xfrm>
            <a:off x="250825" y="1125538"/>
            <a:ext cx="8642350" cy="5451475"/>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algn="just">
              <a:defRPr/>
            </a:pPr>
            <a:r>
              <a:rPr lang="en-ZA" dirty="0" smtClean="0"/>
              <a:t>The main objects of the Refugees Amendment Bill, 2016, are —</a:t>
            </a:r>
          </a:p>
          <a:p>
            <a:pPr lvl="1" algn="just">
              <a:buFont typeface="Wingdings" pitchFamily="2" charset="2"/>
              <a:buChar char="Ø"/>
              <a:defRPr/>
            </a:pPr>
            <a:r>
              <a:rPr lang="en-ZA" sz="1700" dirty="0"/>
              <a:t>to insert, delete and amend certain definitions; </a:t>
            </a:r>
            <a:endParaRPr lang="en-ZA" sz="1700" dirty="0" smtClean="0"/>
          </a:p>
          <a:p>
            <a:pPr lvl="1" algn="just">
              <a:buFont typeface="Wingdings" pitchFamily="2" charset="2"/>
              <a:buChar char="Ø"/>
              <a:defRPr/>
            </a:pPr>
            <a:r>
              <a:rPr lang="en-ZA" sz="1700" dirty="0" smtClean="0"/>
              <a:t>to </a:t>
            </a:r>
            <a:r>
              <a:rPr lang="en-ZA" sz="1700" dirty="0"/>
              <a:t>make further provisions relating to disqualification from refugee status and losing such status;  </a:t>
            </a:r>
            <a:endParaRPr lang="en-ZA" sz="1700" dirty="0" smtClean="0"/>
          </a:p>
          <a:p>
            <a:pPr lvl="1" algn="just">
              <a:buFont typeface="Wingdings" pitchFamily="2" charset="2"/>
              <a:buChar char="Ø"/>
              <a:defRPr/>
            </a:pPr>
            <a:r>
              <a:rPr lang="en-ZA" sz="1700" dirty="0" smtClean="0"/>
              <a:t>to </a:t>
            </a:r>
            <a:r>
              <a:rPr lang="en-ZA" sz="1700" dirty="0"/>
              <a:t>provide for </a:t>
            </a:r>
            <a:r>
              <a:rPr lang="en-ZA" sz="1700" dirty="0" smtClean="0"/>
              <a:t>measures </a:t>
            </a:r>
            <a:r>
              <a:rPr lang="en-ZA" sz="1700" dirty="0"/>
              <a:t>to combat fraud and corruption in Refugee Reception Offices, in the Standing Committee and in the Refugees Appeals Authority; </a:t>
            </a:r>
            <a:endParaRPr lang="en-ZA" sz="1700" dirty="0" smtClean="0"/>
          </a:p>
          <a:p>
            <a:pPr lvl="1" algn="just">
              <a:buFont typeface="Wingdings" pitchFamily="2" charset="2"/>
              <a:buChar char="Ø"/>
              <a:defRPr/>
            </a:pPr>
            <a:r>
              <a:rPr lang="en-ZA" sz="1700" dirty="0" smtClean="0"/>
              <a:t>to </a:t>
            </a:r>
            <a:r>
              <a:rPr lang="en-ZA" sz="1700" dirty="0"/>
              <a:t>omit provisions referring to the Status Determination Committee; </a:t>
            </a:r>
            <a:endParaRPr lang="en-ZA" sz="1700" dirty="0" smtClean="0"/>
          </a:p>
          <a:p>
            <a:pPr lvl="1" algn="just">
              <a:buFont typeface="Wingdings" pitchFamily="2" charset="2"/>
              <a:buChar char="Ø"/>
              <a:defRPr/>
            </a:pPr>
            <a:r>
              <a:rPr lang="en-ZA" sz="1700" dirty="0" smtClean="0"/>
              <a:t>to </a:t>
            </a:r>
            <a:r>
              <a:rPr lang="en-ZA" sz="1700" dirty="0"/>
              <a:t>substitute certain provisions relating to the Refugee Appeals Authority (''RAA''); </a:t>
            </a:r>
            <a:endParaRPr lang="en-ZA" sz="1700" dirty="0" smtClean="0"/>
          </a:p>
          <a:p>
            <a:pPr lvl="1" algn="just">
              <a:buFont typeface="Wingdings" pitchFamily="2" charset="2"/>
              <a:buChar char="Ø"/>
              <a:defRPr/>
            </a:pPr>
            <a:r>
              <a:rPr lang="en-ZA" sz="1700" dirty="0" smtClean="0"/>
              <a:t>to </a:t>
            </a:r>
            <a:r>
              <a:rPr lang="en-ZA" sz="1700" dirty="0"/>
              <a:t>provide for the re-establishment of the Standing Committee for Refugee Affairs (''SCRA'') and to confer additional powers on the SCRA; </a:t>
            </a:r>
            <a:endParaRPr lang="en-ZA" sz="1700" dirty="0" smtClean="0"/>
          </a:p>
          <a:p>
            <a:pPr lvl="1" algn="just">
              <a:buFont typeface="Wingdings" pitchFamily="2" charset="2"/>
              <a:buChar char="Ø"/>
              <a:defRPr/>
            </a:pPr>
            <a:r>
              <a:rPr lang="en-ZA" sz="1700" dirty="0" smtClean="0"/>
              <a:t>to </a:t>
            </a:r>
            <a:r>
              <a:rPr lang="en-ZA" sz="1700" dirty="0"/>
              <a:t>confer additional powers on the Director-General; to clarify the procedure relating to conditions to asylum seeker visas and abandonment of applications; </a:t>
            </a:r>
            <a:endParaRPr lang="en-ZA" sz="1700" dirty="0" smtClean="0"/>
          </a:p>
          <a:p>
            <a:pPr lvl="1" algn="just">
              <a:buFont typeface="Wingdings" pitchFamily="2" charset="2"/>
              <a:buChar char="Ø"/>
              <a:defRPr/>
            </a:pPr>
            <a:r>
              <a:rPr lang="en-ZA" sz="1700" dirty="0" smtClean="0"/>
              <a:t>to </a:t>
            </a:r>
            <a:r>
              <a:rPr lang="en-ZA" sz="1700" dirty="0"/>
              <a:t>revise provisions relating to the review of asylum applications; </a:t>
            </a:r>
            <a:endParaRPr lang="en-ZA" sz="1700" dirty="0" smtClean="0"/>
          </a:p>
          <a:p>
            <a:pPr lvl="1" algn="just">
              <a:buFont typeface="Wingdings" pitchFamily="2" charset="2"/>
              <a:buChar char="Ø"/>
              <a:defRPr/>
            </a:pPr>
            <a:r>
              <a:rPr lang="en-ZA" sz="1700" dirty="0" smtClean="0"/>
              <a:t>to </a:t>
            </a:r>
            <a:r>
              <a:rPr lang="en-ZA" sz="1700" dirty="0"/>
              <a:t>provide for the withdrawal of refugee status in respect of categories of refugees; </a:t>
            </a:r>
            <a:endParaRPr lang="en-ZA" sz="1700" dirty="0" smtClean="0"/>
          </a:p>
          <a:p>
            <a:pPr lvl="1" algn="just">
              <a:buFont typeface="Wingdings" pitchFamily="2" charset="2"/>
              <a:buChar char="Ø"/>
              <a:defRPr/>
            </a:pPr>
            <a:r>
              <a:rPr lang="en-ZA" sz="1700" dirty="0" smtClean="0"/>
              <a:t>to </a:t>
            </a:r>
            <a:r>
              <a:rPr lang="en-ZA" sz="1700" dirty="0"/>
              <a:t>provide for additional offences and penalties; </a:t>
            </a:r>
            <a:endParaRPr lang="en-ZA" sz="1700" dirty="0" smtClean="0"/>
          </a:p>
          <a:p>
            <a:pPr lvl="1" algn="just">
              <a:buFont typeface="Wingdings" pitchFamily="2" charset="2"/>
              <a:buChar char="Ø"/>
              <a:defRPr/>
            </a:pPr>
            <a:r>
              <a:rPr lang="en-ZA" sz="1700" dirty="0" smtClean="0"/>
              <a:t>to </a:t>
            </a:r>
            <a:r>
              <a:rPr lang="en-ZA" sz="1700" dirty="0"/>
              <a:t>provide for matters connected therewith.</a:t>
            </a:r>
            <a:endParaRPr lang="en-US" sz="1700" dirty="0"/>
          </a:p>
          <a:p>
            <a:pPr marL="625475" indent="-269875">
              <a:buFont typeface="Wingdings" pitchFamily="2" charset="2"/>
              <a:buChar char="Ø"/>
              <a:tabLst>
                <a:tab pos="722313" algn="l"/>
              </a:tabLst>
              <a:defRPr/>
            </a:pPr>
            <a:endParaRPr lang="en-US" sz="1800" dirty="0" smtClean="0"/>
          </a:p>
          <a:p>
            <a:pPr marL="625475" indent="-269875" algn="just">
              <a:buFont typeface="Wingdings" pitchFamily="2" charset="2"/>
              <a:buChar char="Ø"/>
              <a:tabLst>
                <a:tab pos="722313" algn="l"/>
              </a:tabLst>
              <a:defRPr/>
            </a:pPr>
            <a:endParaRPr lang="en-ZA" sz="1800" dirty="0" smtClean="0"/>
          </a:p>
          <a:p>
            <a:pPr marL="0" indent="0" algn="just">
              <a:buFont typeface="Wingdings" pitchFamily="2" charset="2"/>
              <a:buNone/>
              <a:defRPr/>
            </a:pPr>
            <a:endParaRPr lang="en-ZA" sz="1800" dirty="0" smtClean="0"/>
          </a:p>
          <a:p>
            <a:pPr marL="0" indent="0" algn="just">
              <a:buFont typeface="Wingdings" pitchFamily="2" charset="2"/>
              <a:buNone/>
              <a:defRPr/>
            </a:pPr>
            <a:endParaRPr lang="en-ZA"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p:cNvSpPr>
          <p:nvPr/>
        </p:nvSpPr>
        <p:spPr bwMode="auto">
          <a:xfrm>
            <a:off x="457200" y="438150"/>
            <a:ext cx="8229600" cy="1143000"/>
          </a:xfrm>
          <a:prstGeom prst="rect">
            <a:avLst/>
          </a:prstGeom>
          <a:noFill/>
          <a:ln w="9525">
            <a:noFill/>
            <a:miter lim="800000"/>
            <a:headEnd/>
            <a:tailEnd/>
          </a:ln>
        </p:spPr>
        <p:txBody>
          <a:bodyPr/>
          <a:lstStyle/>
          <a:p>
            <a:pPr>
              <a:lnSpc>
                <a:spcPct val="90000"/>
              </a:lnSpc>
              <a:buClr>
                <a:schemeClr val="bg2"/>
              </a:buClr>
            </a:pPr>
            <a:r>
              <a:rPr lang="en-US" altLang="en-US" sz="2000" b="1" dirty="0"/>
              <a:t>		</a:t>
            </a:r>
          </a:p>
          <a:p>
            <a:pPr algn="just">
              <a:lnSpc>
                <a:spcPct val="90000"/>
              </a:lnSpc>
              <a:buClr>
                <a:schemeClr val="bg2"/>
              </a:buClr>
            </a:pPr>
            <a:r>
              <a:rPr lang="en-US" altLang="en-US" sz="3200" b="1" dirty="0"/>
              <a:t>Main functions of Officials, SCRA and RAA</a:t>
            </a:r>
            <a:r>
              <a:rPr lang="en-US" altLang="en-US" sz="2000" b="1" dirty="0"/>
              <a:t> </a:t>
            </a:r>
          </a:p>
        </p:txBody>
      </p:sp>
      <p:sp>
        <p:nvSpPr>
          <p:cNvPr id="6" name="Content Placeholder 2"/>
          <p:cNvSpPr txBox="1">
            <a:spLocks/>
          </p:cNvSpPr>
          <p:nvPr/>
        </p:nvSpPr>
        <p:spPr>
          <a:xfrm>
            <a:off x="457200" y="1600200"/>
            <a:ext cx="8229600" cy="4525963"/>
          </a:xfrm>
          <a:prstGeom prst="rect">
            <a:avLst/>
          </a:prstGeom>
        </p:spPr>
        <p:txBody>
          <a:bodyPr>
            <a:normAutofit fontScale="92500"/>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buFont typeface="Wingdings" pitchFamily="2" charset="2"/>
              <a:buNone/>
              <a:defRPr/>
            </a:pPr>
            <a:endParaRPr lang="en-US" dirty="0"/>
          </a:p>
          <a:p>
            <a:pPr algn="just">
              <a:defRPr/>
            </a:pPr>
            <a:r>
              <a:rPr lang="en-US" sz="2400" dirty="0" smtClean="0"/>
              <a:t>RSDOs: must consider applications and may grant asylum, or reject as manifestly unfounded or unfounded</a:t>
            </a:r>
          </a:p>
          <a:p>
            <a:pPr algn="just">
              <a:defRPr/>
            </a:pPr>
            <a:r>
              <a:rPr lang="en-US" sz="2400" dirty="0" smtClean="0"/>
              <a:t>SCRA: must review RSDO decisions if rejected as manifestly unfounded (earlier amendment acts gave this power to DG), and may monitor and supervise other decisions, including decisions to grant asylum and rejecting applications on the basis of being unfounded. Section 11 of the current Act included a quality assurance process regarding the decisions of RSDOs which has fallen away and is now re-introduced. </a:t>
            </a:r>
          </a:p>
          <a:p>
            <a:pPr algn="just">
              <a:defRPr/>
            </a:pPr>
            <a:r>
              <a:rPr lang="en-US" sz="2400" dirty="0" smtClean="0"/>
              <a:t>RAA: must consider appeals against decisions where application rejected as unfounded.</a:t>
            </a:r>
          </a:p>
          <a:p>
            <a:pPr>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p:cNvSpPr>
          <p:nvPr/>
        </p:nvSpPr>
        <p:spPr bwMode="auto">
          <a:xfrm>
            <a:off x="250825" y="561975"/>
            <a:ext cx="8642350" cy="1143000"/>
          </a:xfrm>
          <a:prstGeom prst="rect">
            <a:avLst/>
          </a:prstGeom>
          <a:noFill/>
          <a:ln w="9525">
            <a:noFill/>
            <a:miter lim="800000"/>
            <a:headEnd/>
            <a:tailEnd/>
          </a:ln>
        </p:spPr>
        <p:txBody>
          <a:bodyPr/>
          <a:lstStyle/>
          <a:p>
            <a:pPr>
              <a:lnSpc>
                <a:spcPct val="90000"/>
              </a:lnSpc>
              <a:buClr>
                <a:schemeClr val="bg2"/>
              </a:buClr>
            </a:pPr>
            <a:r>
              <a:rPr lang="en-ZA" altLang="en-US" sz="2800" b="1"/>
              <a:t>	Refugees Amendment Bill, 2016</a:t>
            </a:r>
          </a:p>
        </p:txBody>
      </p:sp>
      <p:sp>
        <p:nvSpPr>
          <p:cNvPr id="6" name="Content Placeholder 2"/>
          <p:cNvSpPr txBox="1">
            <a:spLocks/>
          </p:cNvSpPr>
          <p:nvPr/>
        </p:nvSpPr>
        <p:spPr>
          <a:xfrm>
            <a:off x="250825" y="1125537"/>
            <a:ext cx="8642350" cy="5550565"/>
          </a:xfrm>
          <a:prstGeom prst="rect">
            <a:avLst/>
          </a:prstGeom>
        </p:spPr>
        <p:txBody>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indent="0" algn="just">
              <a:buFont typeface="Wingdings" pitchFamily="2" charset="2"/>
              <a:buNone/>
              <a:defRPr/>
            </a:pPr>
            <a:r>
              <a:rPr lang="en-US" sz="2000" b="1" u="sng" dirty="0" smtClean="0"/>
              <a:t>Section 1 (Definitions)  - Clause 1 of Bill:</a:t>
            </a:r>
          </a:p>
          <a:p>
            <a:pPr algn="just">
              <a:buFont typeface="Wingdings" pitchFamily="2" charset="2"/>
              <a:buChar char="Ø"/>
              <a:defRPr/>
            </a:pPr>
            <a:r>
              <a:rPr lang="en-US" sz="1800" dirty="0" smtClean="0"/>
              <a:t>“dependant” </a:t>
            </a:r>
            <a:r>
              <a:rPr lang="en-ZA" sz="1800" dirty="0" smtClean="0"/>
              <a:t>amended to limit dependants to </a:t>
            </a:r>
            <a:r>
              <a:rPr lang="en-ZA" sz="1800" b="1" dirty="0" smtClean="0"/>
              <a:t>minor</a:t>
            </a:r>
            <a:r>
              <a:rPr lang="en-ZA" sz="1800" dirty="0" smtClean="0"/>
              <a:t> children of asylum seeker or refugee (whether born prior to or after application for asylum); spouses  and destitute, aged or infirm </a:t>
            </a:r>
            <a:r>
              <a:rPr lang="en-ZA" sz="1800" b="1" dirty="0" smtClean="0"/>
              <a:t>parent</a:t>
            </a:r>
            <a:r>
              <a:rPr lang="en-ZA" sz="1800" dirty="0" smtClean="0"/>
              <a:t> of asylum seeker or refugee; all of whom must  be included in application for asylum. Currently any “unmarried child” and “member of the immediate family” also qualify for dependant status, casting the net too wide – nothing precludes other possible dependants from self applying for asylum;</a:t>
            </a:r>
          </a:p>
          <a:p>
            <a:pPr algn="just">
              <a:buFont typeface="Wingdings" pitchFamily="2" charset="2"/>
              <a:buChar char="Ø"/>
              <a:defRPr/>
            </a:pPr>
            <a:r>
              <a:rPr lang="en-ZA" sz="1800" dirty="0" smtClean="0"/>
              <a:t>“immediate family” definition removed because of adjustments to definition of ‘dependant’;</a:t>
            </a:r>
          </a:p>
          <a:p>
            <a:pPr algn="just">
              <a:buFont typeface="Wingdings" pitchFamily="2" charset="2"/>
              <a:buChar char="Ø"/>
              <a:defRPr/>
            </a:pPr>
            <a:r>
              <a:rPr lang="en-ZA" sz="1800" dirty="0" smtClean="0"/>
              <a:t>“permit” changed to visa in line with use of terms in Immigration Act;</a:t>
            </a:r>
          </a:p>
          <a:p>
            <a:pPr algn="just">
              <a:buFont typeface="Wingdings" pitchFamily="2" charset="2"/>
              <a:buChar char="Ø"/>
              <a:defRPr/>
            </a:pPr>
            <a:r>
              <a:rPr lang="en-ZA" sz="1800" dirty="0" smtClean="0"/>
              <a:t>“marriage” amended to omit reference to Islamic law and rites as the Act already provides for a marriage concluded </a:t>
            </a:r>
            <a:r>
              <a:rPr lang="en-ZA" sz="1800" dirty="0" err="1" smtClean="0"/>
              <a:t>ito</a:t>
            </a:r>
            <a:r>
              <a:rPr lang="en-ZA" sz="1800" dirty="0" smtClean="0"/>
              <a:t> the laws of a foreign country. ;</a:t>
            </a:r>
          </a:p>
          <a:p>
            <a:pPr algn="just">
              <a:buFont typeface="Wingdings" pitchFamily="2" charset="2"/>
              <a:buChar char="Ø"/>
              <a:defRPr/>
            </a:pPr>
            <a:r>
              <a:rPr lang="en-ZA" sz="1800" dirty="0" smtClean="0"/>
              <a:t>Definition of “Standing Committee” inserted;</a:t>
            </a:r>
          </a:p>
          <a:p>
            <a:pPr algn="just">
              <a:buFont typeface="Wingdings" pitchFamily="2" charset="2"/>
              <a:buChar char="Ø"/>
              <a:defRPr/>
            </a:pPr>
            <a:r>
              <a:rPr lang="en-ZA" sz="1800" dirty="0" smtClean="0"/>
              <a:t>Definition of “Status Determination Committee” omitted due to abandonment of this concept.</a:t>
            </a:r>
          </a:p>
          <a:p>
            <a:pPr algn="just">
              <a:buFont typeface="Wingdings" pitchFamily="2" charset="2"/>
              <a:buNone/>
              <a:defRPr/>
            </a:pPr>
            <a:r>
              <a:rPr lang="en-US" sz="1700" dirty="0" smtClean="0"/>
              <a:t>	</a:t>
            </a:r>
          </a:p>
          <a:p>
            <a:pPr marL="719138" algn="just">
              <a:buFont typeface="Wingdings" pitchFamily="2" charset="2"/>
              <a:buChar char="Ø"/>
              <a:defRPr/>
            </a:pPr>
            <a:endParaRPr lang="en-US" sz="1700" dirty="0" smtClean="0"/>
          </a:p>
          <a:p>
            <a:pPr marL="719138" algn="just">
              <a:buFont typeface="Wingdings" pitchFamily="2" charset="2"/>
              <a:buChar char="Ø"/>
              <a:defRPr/>
            </a:pPr>
            <a:endParaRPr lang="en-US" sz="1800" dirty="0" smtClean="0"/>
          </a:p>
          <a:p>
            <a:pPr marL="722313" indent="-379413" algn="just">
              <a:buFont typeface="Wingdings" pitchFamily="2" charset="2"/>
              <a:buNone/>
              <a:defRPr/>
            </a:pPr>
            <a:endParaRPr lang="en-ZA" sz="1800" dirty="0" smtClean="0"/>
          </a:p>
          <a:p>
            <a:pPr indent="0" algn="just">
              <a:buFont typeface="Wingdings" pitchFamily="2" charset="2"/>
              <a:buNone/>
              <a:defRPr/>
            </a:pPr>
            <a:endParaRPr lang="en-ZA" sz="1800" dirty="0" smtClean="0"/>
          </a:p>
          <a:p>
            <a:pPr marL="722313" indent="-366713" algn="just">
              <a:buFont typeface="Wingdings" pitchFamily="2" charset="2"/>
              <a:buChar char="Ø"/>
              <a:defRPr/>
            </a:pPr>
            <a:endParaRPr lang="en-US" sz="1800" dirty="0" smtClean="0"/>
          </a:p>
          <a:p>
            <a:pPr marL="625475" indent="-269875" algn="just">
              <a:buFont typeface="Wingdings" pitchFamily="2" charset="2"/>
              <a:buChar char="Ø"/>
              <a:tabLst>
                <a:tab pos="722313" algn="l"/>
              </a:tabLst>
              <a:defRPr/>
            </a:pPr>
            <a:endParaRPr lang="en-US" sz="1800" dirty="0" smtClean="0"/>
          </a:p>
          <a:p>
            <a:pPr marL="625475" indent="-269875" algn="just">
              <a:buFont typeface="Wingdings" pitchFamily="2" charset="2"/>
              <a:buChar char="Ø"/>
              <a:tabLst>
                <a:tab pos="722313" algn="l"/>
              </a:tabLst>
              <a:defRPr/>
            </a:pPr>
            <a:endParaRPr lang="en-ZA" sz="1800" dirty="0" smtClean="0"/>
          </a:p>
          <a:p>
            <a:pPr marL="0" indent="0" algn="just">
              <a:buFont typeface="Wingdings" pitchFamily="2" charset="2"/>
              <a:buNone/>
              <a:defRPr/>
            </a:pPr>
            <a:endParaRPr lang="en-ZA" sz="1800" dirty="0" smtClean="0"/>
          </a:p>
          <a:p>
            <a:pPr marL="0" indent="0" algn="just">
              <a:buFont typeface="Wingdings" pitchFamily="2" charset="2"/>
              <a:buNone/>
              <a:defRPr/>
            </a:pPr>
            <a:endParaRPr lang="en-ZA"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p:cNvSpPr>
          <p:nvPr/>
        </p:nvSpPr>
        <p:spPr bwMode="auto">
          <a:xfrm>
            <a:off x="457200" y="274638"/>
            <a:ext cx="8229600" cy="1143000"/>
          </a:xfrm>
          <a:prstGeom prst="rect">
            <a:avLst/>
          </a:prstGeom>
          <a:noFill/>
          <a:ln w="9525">
            <a:noFill/>
            <a:miter lim="800000"/>
            <a:headEnd/>
            <a:tailEnd/>
          </a:ln>
        </p:spPr>
        <p:txBody>
          <a:bodyPr/>
          <a:lstStyle/>
          <a:p>
            <a:pPr>
              <a:lnSpc>
                <a:spcPct val="90000"/>
              </a:lnSpc>
              <a:buClr>
                <a:schemeClr val="bg2"/>
              </a:buClr>
            </a:pPr>
            <a:endParaRPr lang="en-ZA" altLang="en-US" sz="2000" b="1" dirty="0"/>
          </a:p>
          <a:p>
            <a:pPr>
              <a:lnSpc>
                <a:spcPct val="90000"/>
              </a:lnSpc>
              <a:buClr>
                <a:schemeClr val="bg2"/>
              </a:buClr>
            </a:pPr>
            <a:r>
              <a:rPr lang="en-ZA" altLang="en-US" sz="2000" b="1" dirty="0"/>
              <a:t>	</a:t>
            </a:r>
            <a:r>
              <a:rPr lang="en-ZA" altLang="en-US" sz="2800" b="1" dirty="0"/>
              <a:t>Refugees Amendment Bill, 2016…</a:t>
            </a:r>
          </a:p>
        </p:txBody>
      </p:sp>
      <p:sp>
        <p:nvSpPr>
          <p:cNvPr id="4" name="Content Placeholder 2"/>
          <p:cNvSpPr txBox="1">
            <a:spLocks/>
          </p:cNvSpPr>
          <p:nvPr/>
        </p:nvSpPr>
        <p:spPr>
          <a:xfrm>
            <a:off x="178131" y="1042989"/>
            <a:ext cx="8657112" cy="5357812"/>
          </a:xfrm>
          <a:prstGeom prst="rect">
            <a:avLst/>
          </a:prstGeom>
        </p:spPr>
        <p:txBody>
          <a:bodyPr>
            <a:normAutofit fontScale="25000" lnSpcReduction="20000"/>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S PGothic" pitchFamily="34" charset="-128"/>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S PGothic" pitchFamily="34" charset="-128"/>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algn="just">
              <a:lnSpc>
                <a:spcPct val="170000"/>
              </a:lnSpc>
              <a:buFont typeface="Wingdings" pitchFamily="2" charset="2"/>
              <a:buNone/>
              <a:defRPr/>
            </a:pPr>
            <a:r>
              <a:rPr lang="en-US" sz="2300" dirty="0" smtClean="0"/>
              <a:t>	</a:t>
            </a:r>
            <a:r>
              <a:rPr lang="en-US" sz="5500" b="1" u="sng" dirty="0" smtClean="0"/>
              <a:t>Section 4 (Disqualifications from obtaining refugee status – the following added) - Clause 2 of Bill:</a:t>
            </a:r>
          </a:p>
          <a:p>
            <a:pPr marL="192087" lvl="1" indent="0" algn="just">
              <a:lnSpc>
                <a:spcPct val="170000"/>
              </a:lnSpc>
              <a:buNone/>
              <a:defRPr/>
            </a:pPr>
            <a:r>
              <a:rPr lang="en-ZA" sz="4800" dirty="0" smtClean="0"/>
              <a:t>Our courts do recognise the maxim that every sovereign nation has the power, as inherent in sovereignty, and essential to self-preservation, to forbid the entrance of foreigners within its dominions, or to admit them only in such cases and upon such conditions as it may see fit to prescribe. In an attempt to further limit the large number of undeserving individuals seeking asylum in RSA, the following additional disqualifications have been included:</a:t>
            </a:r>
            <a:endParaRPr lang="en-US" sz="4800" b="1" u="sng" dirty="0"/>
          </a:p>
          <a:p>
            <a:pPr marL="877887" lvl="1" indent="-685800" algn="just">
              <a:lnSpc>
                <a:spcPct val="170000"/>
              </a:lnSpc>
              <a:buFont typeface="Wingdings" pitchFamily="2" charset="2"/>
              <a:buChar char="Ø"/>
              <a:defRPr/>
            </a:pPr>
            <a:r>
              <a:rPr lang="en-US" sz="4800" dirty="0" smtClean="0"/>
              <a:t>If committed a crime involving torture as defined in the Prevention and Combating of Torture of Persons Act 13 of 2013;</a:t>
            </a:r>
          </a:p>
          <a:p>
            <a:pPr marL="877887" lvl="1" indent="-685800" algn="just">
              <a:lnSpc>
                <a:spcPct val="170000"/>
              </a:lnSpc>
              <a:buFont typeface="Wingdings" pitchFamily="2" charset="2"/>
              <a:buChar char="Ø"/>
              <a:defRPr/>
            </a:pPr>
            <a:r>
              <a:rPr lang="en-US" sz="4800" dirty="0" smtClean="0"/>
              <a:t>If committed a crime in the Republic listed in Schedule 2 to the Criminal Law Amendment Act 105 of 1997, or a crime punishable by imprisonment without the option of a fine;</a:t>
            </a:r>
          </a:p>
          <a:p>
            <a:pPr marL="877887" lvl="1" indent="-685800" algn="just">
              <a:lnSpc>
                <a:spcPct val="170000"/>
              </a:lnSpc>
              <a:buFont typeface="Wingdings" pitchFamily="2" charset="2"/>
              <a:buChar char="Ø"/>
              <a:defRPr/>
            </a:pPr>
            <a:r>
              <a:rPr lang="en-US" sz="4800" dirty="0" smtClean="0"/>
              <a:t>If committed an offence in relation to the fraudulent possession, acquisition or presentation of ID card, passport, travel documents, temp residence visa or permanent residence permit;</a:t>
            </a:r>
          </a:p>
          <a:p>
            <a:pPr marL="877887" lvl="1" indent="-685800" algn="just">
              <a:lnSpc>
                <a:spcPct val="170000"/>
              </a:lnSpc>
              <a:buFont typeface="Wingdings" pitchFamily="2" charset="2"/>
              <a:buChar char="Ø"/>
              <a:defRPr/>
            </a:pPr>
            <a:r>
              <a:rPr lang="en-US" sz="4800" dirty="0" smtClean="0"/>
              <a:t>Is a fugitive from justice in another country where rule of law is upheld by </a:t>
            </a:r>
            <a:r>
              <a:rPr lang="en-US" sz="4800" dirty="0" err="1" smtClean="0"/>
              <a:t>recognised</a:t>
            </a:r>
            <a:r>
              <a:rPr lang="en-US" sz="4800" dirty="0" smtClean="0"/>
              <a:t> judiciary;</a:t>
            </a:r>
          </a:p>
          <a:p>
            <a:pPr marL="877887" lvl="1" indent="-685800" algn="just">
              <a:lnSpc>
                <a:spcPct val="170000"/>
              </a:lnSpc>
              <a:buFont typeface="Wingdings" pitchFamily="2" charset="2"/>
              <a:buChar char="Ø"/>
              <a:defRPr/>
            </a:pPr>
            <a:r>
              <a:rPr lang="en-US" sz="4800" dirty="0" smtClean="0"/>
              <a:t>If entered the Republic other than through a designated port of entry and fails to give compelling reasons for such entry; or</a:t>
            </a:r>
          </a:p>
          <a:p>
            <a:pPr marL="877887" lvl="1" indent="-685800" algn="just">
              <a:lnSpc>
                <a:spcPct val="170000"/>
              </a:lnSpc>
              <a:buFont typeface="Wingdings" pitchFamily="2" charset="2"/>
              <a:buChar char="Ø"/>
              <a:defRPr/>
            </a:pPr>
            <a:r>
              <a:rPr lang="en-US" sz="4800" dirty="0" smtClean="0"/>
              <a:t>If fails to apply for asylum within five days of having entered the Republic in the absence of compelling reasons.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2_Blank">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24757</TotalTime>
  <Words>2994</Words>
  <Application>Microsoft Office PowerPoint</Application>
  <PresentationFormat>On-screen Show (4:3)</PresentationFormat>
  <Paragraphs>242</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24</vt:i4>
      </vt:variant>
    </vt:vector>
  </HeadingPairs>
  <TitlesOfParts>
    <vt:vector size="25" baseType="lpstr">
      <vt:lpstr>2_Blank</vt:lpstr>
      <vt:lpstr>Slide 1</vt:lpstr>
      <vt:lpstr>    </vt:lpstr>
      <vt:lpstr>    </vt:lpstr>
      <vt:lpstr>    </vt:lpstr>
      <vt:lpstr>Slide 5</vt:lpstr>
      <vt:lpstr>Slide 6</vt:lpstr>
      <vt:lpstr>Slide 7</vt:lpstr>
      <vt:lpstr>Slide 8</vt:lpstr>
      <vt:lpstr>Slide 9</vt:lpstr>
      <vt:lpstr>    </vt:lpstr>
      <vt:lpstr>    </vt:lpstr>
      <vt:lpstr>    </vt:lpstr>
      <vt:lpstr>    </vt:lpstr>
      <vt:lpstr>    </vt:lpstr>
      <vt:lpstr>    </vt:lpstr>
      <vt:lpstr>    </vt:lpstr>
      <vt:lpstr>    </vt:lpstr>
      <vt:lpstr>    </vt:lpstr>
      <vt:lpstr>    </vt:lpstr>
      <vt:lpstr>    </vt:lpstr>
      <vt:lpstr>    </vt:lpstr>
      <vt:lpstr>    </vt:lpstr>
      <vt:lpstr>    </vt:lpstr>
      <vt:lpstr>    </vt:lpstr>
    </vt:vector>
  </TitlesOfParts>
  <Company>A.T. Kearney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 or Logo</dc:title>
  <dc:creator>Ingrid Devoi</dc:creator>
  <dc:description>Version 2 09/2005</dc:description>
  <cp:lastModifiedBy>PUMZA</cp:lastModifiedBy>
  <cp:revision>2303</cp:revision>
  <cp:lastPrinted>2016-10-11T08:04:50Z</cp:lastPrinted>
  <dcterms:created xsi:type="dcterms:W3CDTF">2007-05-29T16:40:17Z</dcterms:created>
  <dcterms:modified xsi:type="dcterms:W3CDTF">2016-10-12T08:48:55Z</dcterms:modified>
</cp:coreProperties>
</file>