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94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0" r:id="rId6"/>
    <p:sldId id="315" r:id="rId7"/>
    <p:sldId id="447" r:id="rId8"/>
    <p:sldId id="504" r:id="rId9"/>
    <p:sldId id="448" r:id="rId10"/>
    <p:sldId id="505" r:id="rId11"/>
    <p:sldId id="508" r:id="rId12"/>
    <p:sldId id="506" r:id="rId13"/>
    <p:sldId id="507" r:id="rId14"/>
    <p:sldId id="451" r:id="rId15"/>
    <p:sldId id="510" r:id="rId16"/>
    <p:sldId id="511" r:id="rId17"/>
    <p:sldId id="497" r:id="rId18"/>
    <p:sldId id="509" r:id="rId19"/>
    <p:sldId id="469" r:id="rId20"/>
    <p:sldId id="433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8" autoAdjust="0"/>
    <p:restoredTop sz="94730" autoAdjust="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rian%20Mallett\Desktop\Dept%20of%20mines\CCOD%20report\Paid%20stats%20since%20Feb-1%20to%20bank%20Aug-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5.483321814015777E-2"/>
          <c:y val="0.15036785642401229"/>
          <c:w val="0.88621574016269911"/>
          <c:h val="0.64763214811362368"/>
        </c:manualLayout>
      </c:layout>
      <c:barChart>
        <c:barDir val="col"/>
        <c:grouping val="clustered"/>
        <c:ser>
          <c:idx val="0"/>
          <c:order val="0"/>
          <c:tx>
            <c:strRef>
              <c:f>Workings!$K$16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Workings!$J$17:$J$23</c:f>
              <c:strCache>
                <c:ptCount val="7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</c:strCache>
            </c:strRef>
          </c:cat>
          <c:val>
            <c:numRef>
              <c:f>Workings!$K$17:$K$23</c:f>
              <c:numCache>
                <c:formatCode>_(* #,##0_);_(* \(#,##0\);_(* "-"??_);_(@_)</c:formatCode>
                <c:ptCount val="7"/>
                <c:pt idx="0">
                  <c:v>175</c:v>
                </c:pt>
                <c:pt idx="1">
                  <c:v>361</c:v>
                </c:pt>
                <c:pt idx="2">
                  <c:v>105</c:v>
                </c:pt>
                <c:pt idx="3">
                  <c:v>165</c:v>
                </c:pt>
                <c:pt idx="4">
                  <c:v>186</c:v>
                </c:pt>
                <c:pt idx="5">
                  <c:v>146</c:v>
                </c:pt>
                <c:pt idx="6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34-4508-855F-FE973B4E4C20}"/>
            </c:ext>
          </c:extLst>
        </c:ser>
        <c:ser>
          <c:idx val="1"/>
          <c:order val="1"/>
          <c:tx>
            <c:strRef>
              <c:f>Workings!$L$16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Workings!$J$17:$J$23</c:f>
              <c:strCache>
                <c:ptCount val="7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</c:strCache>
            </c:strRef>
          </c:cat>
          <c:val>
            <c:numRef>
              <c:f>Workings!$L$17:$L$23</c:f>
              <c:numCache>
                <c:formatCode>_(* #,##0_);_(* \(#,##0\);_(* "-"??_);_(@_)</c:formatCode>
                <c:ptCount val="7"/>
                <c:pt idx="0">
                  <c:v>136</c:v>
                </c:pt>
                <c:pt idx="1">
                  <c:v>140</c:v>
                </c:pt>
                <c:pt idx="2">
                  <c:v>174</c:v>
                </c:pt>
                <c:pt idx="3">
                  <c:v>139</c:v>
                </c:pt>
                <c:pt idx="4">
                  <c:v>137</c:v>
                </c:pt>
                <c:pt idx="5">
                  <c:v>137</c:v>
                </c:pt>
                <c:pt idx="6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34-4508-855F-FE973B4E4C20}"/>
            </c:ext>
          </c:extLst>
        </c:ser>
        <c:ser>
          <c:idx val="2"/>
          <c:order val="2"/>
          <c:tx>
            <c:strRef>
              <c:f>Workings!$M$16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Workings!$J$17:$J$23</c:f>
              <c:strCache>
                <c:ptCount val="7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</c:strCache>
            </c:strRef>
          </c:cat>
          <c:val>
            <c:numRef>
              <c:f>Workings!$M$17:$M$23</c:f>
              <c:numCache>
                <c:formatCode>_(* #,##0_);_(* \(#,##0\);_(* "-"??_);_(@_)</c:formatCode>
                <c:ptCount val="7"/>
                <c:pt idx="0">
                  <c:v>164</c:v>
                </c:pt>
                <c:pt idx="1">
                  <c:v>357</c:v>
                </c:pt>
                <c:pt idx="2">
                  <c:v>221</c:v>
                </c:pt>
                <c:pt idx="3">
                  <c:v>150</c:v>
                </c:pt>
                <c:pt idx="4">
                  <c:v>306</c:v>
                </c:pt>
                <c:pt idx="5">
                  <c:v>486</c:v>
                </c:pt>
                <c:pt idx="6">
                  <c:v>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34-4508-855F-FE973B4E4C20}"/>
            </c:ext>
          </c:extLst>
        </c:ser>
        <c:axId val="66162048"/>
        <c:axId val="66184320"/>
      </c:barChart>
      <c:catAx>
        <c:axId val="66162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4320"/>
        <c:crosses val="autoZero"/>
        <c:auto val="1"/>
        <c:lblAlgn val="ctr"/>
        <c:lblOffset val="100"/>
      </c:catAx>
      <c:valAx>
        <c:axId val="66184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7010E-A245-46BF-9E4A-9A626710E76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7D15B1E-6915-4B8D-A36C-BB57BDD19352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endParaRPr lang="en-ZA" dirty="0">
            <a:solidFill>
              <a:schemeClr val="bg1"/>
            </a:solidFill>
          </a:endParaRPr>
        </a:p>
      </dgm:t>
    </dgm:pt>
    <dgm:pt modelId="{8F6E8274-D641-4FED-A48E-3B09DF448852}" type="parTrans" cxnId="{683F02E6-1B7C-4229-9803-ECCF1D8DCFCE}">
      <dgm:prSet/>
      <dgm:spPr/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B7FDC2CA-35B7-4CE5-9BD8-00A82B9CC252}" type="sibTrans" cxnId="{683F02E6-1B7C-4229-9803-ECCF1D8DCFCE}">
      <dgm:prSet/>
      <dgm:spPr/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EB698F03-BF93-44DF-981E-EAF68A1F9D69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ZA" sz="2800" dirty="0">
              <a:solidFill>
                <a:schemeClr val="bg1"/>
              </a:solidFill>
            </a:rPr>
            <a:t>MBOD- 400k files</a:t>
          </a:r>
        </a:p>
      </dgm:t>
    </dgm:pt>
    <dgm:pt modelId="{20304F82-E7E4-4494-87D0-D1D798944589}" type="parTrans" cxnId="{14DB2D63-DEB5-4301-8244-ABA1EFCFBEAB}">
      <dgm:prSet/>
      <dgm:spPr/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3104E43E-2E44-42AC-8867-D1F3185A58B0}" type="sibTrans" cxnId="{14DB2D63-DEB5-4301-8244-ABA1EFCFBEAB}">
      <dgm:prSet/>
      <dgm:spPr/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0C89FED6-4772-40DB-B925-991ECBF97C7C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ZA" sz="1400" dirty="0">
              <a:solidFill>
                <a:schemeClr val="bg1"/>
              </a:solidFill>
            </a:rPr>
            <a:t>CCOD</a:t>
          </a:r>
        </a:p>
        <a:p>
          <a:r>
            <a:rPr lang="en-ZA" sz="1400" dirty="0">
              <a:solidFill>
                <a:schemeClr val="bg1"/>
              </a:solidFill>
            </a:rPr>
            <a:t>200k </a:t>
          </a:r>
        </a:p>
      </dgm:t>
    </dgm:pt>
    <dgm:pt modelId="{87DDFA08-E128-406A-AEC1-9973EDF948A5}" type="parTrans" cxnId="{BBB02532-45B3-4B32-A750-355596F396C8}">
      <dgm:prSet/>
      <dgm:spPr/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ADA3612F-0A4C-4643-A0D9-C368070E9EFA}" type="sibTrans" cxnId="{BBB02532-45B3-4B32-A750-355596F396C8}">
      <dgm:prSet/>
      <dgm:spPr/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32B6A2B4-7C44-426A-96FB-957A31ADA6FF}" type="pres">
      <dgm:prSet presAssocID="{0267010E-A245-46BF-9E4A-9A626710E76F}" presName="Name0" presStyleCnt="0">
        <dgm:presLayoutVars>
          <dgm:dir/>
          <dgm:animLvl val="lvl"/>
          <dgm:resizeHandles val="exact"/>
        </dgm:presLayoutVars>
      </dgm:prSet>
      <dgm:spPr/>
    </dgm:pt>
    <dgm:pt modelId="{22DCAAFD-17E0-45EC-A479-98FFD0DF4B35}" type="pres">
      <dgm:prSet presAssocID="{A7D15B1E-6915-4B8D-A36C-BB57BDD19352}" presName="Name8" presStyleCnt="0"/>
      <dgm:spPr/>
    </dgm:pt>
    <dgm:pt modelId="{AA0195F6-8E2F-4011-970A-008185762485}" type="pres">
      <dgm:prSet presAssocID="{A7D15B1E-6915-4B8D-A36C-BB57BDD19352}" presName="level" presStyleLbl="node1" presStyleIdx="0" presStyleCnt="3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8BE648B-1148-4E09-B5F1-B55752F666D5}" type="pres">
      <dgm:prSet presAssocID="{A7D15B1E-6915-4B8D-A36C-BB57BDD193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A3D57D-0391-4FD8-9E85-2CDE15E4D6F7}" type="pres">
      <dgm:prSet presAssocID="{EB698F03-BF93-44DF-981E-EAF68A1F9D69}" presName="Name8" presStyleCnt="0"/>
      <dgm:spPr/>
    </dgm:pt>
    <dgm:pt modelId="{B49E8527-42ED-4031-83B1-66675F98353F}" type="pres">
      <dgm:prSet presAssocID="{EB698F03-BF93-44DF-981E-EAF68A1F9D6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094E7-79DC-41BB-A0C4-D61104264B25}" type="pres">
      <dgm:prSet presAssocID="{EB698F03-BF93-44DF-981E-EAF68A1F9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D7834F-227D-450C-B4FD-6B6BE18017F8}" type="pres">
      <dgm:prSet presAssocID="{0C89FED6-4772-40DB-B925-991ECBF97C7C}" presName="Name8" presStyleCnt="0"/>
      <dgm:spPr/>
    </dgm:pt>
    <dgm:pt modelId="{3236B5C8-4B69-4ECE-9726-77EC26C0A0F5}" type="pres">
      <dgm:prSet presAssocID="{0C89FED6-4772-40DB-B925-991ECBF97C7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E5C4D9-EC4C-4C41-938A-C106B8397A17}" type="pres">
      <dgm:prSet presAssocID="{0C89FED6-4772-40DB-B925-991ECBF97C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83F02E6-1B7C-4229-9803-ECCF1D8DCFCE}" srcId="{0267010E-A245-46BF-9E4A-9A626710E76F}" destId="{A7D15B1E-6915-4B8D-A36C-BB57BDD19352}" srcOrd="0" destOrd="0" parTransId="{8F6E8274-D641-4FED-A48E-3B09DF448852}" sibTransId="{B7FDC2CA-35B7-4CE5-9BD8-00A82B9CC252}"/>
    <dgm:cxn modelId="{0D5B9B00-1F4F-49FE-9066-12231C976234}" type="presOf" srcId="{0267010E-A245-46BF-9E4A-9A626710E76F}" destId="{32B6A2B4-7C44-426A-96FB-957A31ADA6FF}" srcOrd="0" destOrd="0" presId="urn:microsoft.com/office/officeart/2005/8/layout/pyramid3"/>
    <dgm:cxn modelId="{1825A8F3-32CD-40BB-9736-5B7E8C6D474C}" type="presOf" srcId="{EB698F03-BF93-44DF-981E-EAF68A1F9D69}" destId="{919094E7-79DC-41BB-A0C4-D61104264B25}" srcOrd="1" destOrd="0" presId="urn:microsoft.com/office/officeart/2005/8/layout/pyramid3"/>
    <dgm:cxn modelId="{22C4F9D2-B964-4D21-A45F-12939A3BDF12}" type="presOf" srcId="{0C89FED6-4772-40DB-B925-991ECBF97C7C}" destId="{6DE5C4D9-EC4C-4C41-938A-C106B8397A17}" srcOrd="1" destOrd="0" presId="urn:microsoft.com/office/officeart/2005/8/layout/pyramid3"/>
    <dgm:cxn modelId="{2763E192-AAEB-4FE8-B966-58588D2A0D6F}" type="presOf" srcId="{A7D15B1E-6915-4B8D-A36C-BB57BDD19352}" destId="{AA0195F6-8E2F-4011-970A-008185762485}" srcOrd="0" destOrd="0" presId="urn:microsoft.com/office/officeart/2005/8/layout/pyramid3"/>
    <dgm:cxn modelId="{9CD22BAA-2757-4C87-8917-FA903BAAC136}" type="presOf" srcId="{0C89FED6-4772-40DB-B925-991ECBF97C7C}" destId="{3236B5C8-4B69-4ECE-9726-77EC26C0A0F5}" srcOrd="0" destOrd="0" presId="urn:microsoft.com/office/officeart/2005/8/layout/pyramid3"/>
    <dgm:cxn modelId="{4987AF17-3BE3-4D00-A7DC-2C92AF129CB7}" type="presOf" srcId="{EB698F03-BF93-44DF-981E-EAF68A1F9D69}" destId="{B49E8527-42ED-4031-83B1-66675F98353F}" srcOrd="0" destOrd="0" presId="urn:microsoft.com/office/officeart/2005/8/layout/pyramid3"/>
    <dgm:cxn modelId="{14DB2D63-DEB5-4301-8244-ABA1EFCFBEAB}" srcId="{0267010E-A245-46BF-9E4A-9A626710E76F}" destId="{EB698F03-BF93-44DF-981E-EAF68A1F9D69}" srcOrd="1" destOrd="0" parTransId="{20304F82-E7E4-4494-87D0-D1D798944589}" sibTransId="{3104E43E-2E44-42AC-8867-D1F3185A58B0}"/>
    <dgm:cxn modelId="{BBB02532-45B3-4B32-A750-355596F396C8}" srcId="{0267010E-A245-46BF-9E4A-9A626710E76F}" destId="{0C89FED6-4772-40DB-B925-991ECBF97C7C}" srcOrd="2" destOrd="0" parTransId="{87DDFA08-E128-406A-AEC1-9973EDF948A5}" sibTransId="{ADA3612F-0A4C-4643-A0D9-C368070E9EFA}"/>
    <dgm:cxn modelId="{583977C2-EB93-48E5-AD4E-B6B219103256}" type="presOf" srcId="{A7D15B1E-6915-4B8D-A36C-BB57BDD19352}" destId="{98BE648B-1148-4E09-B5F1-B55752F666D5}" srcOrd="1" destOrd="0" presId="urn:microsoft.com/office/officeart/2005/8/layout/pyramid3"/>
    <dgm:cxn modelId="{55270B51-6FEC-4221-8A4B-8F9269288D7B}" type="presParOf" srcId="{32B6A2B4-7C44-426A-96FB-957A31ADA6FF}" destId="{22DCAAFD-17E0-45EC-A479-98FFD0DF4B35}" srcOrd="0" destOrd="0" presId="urn:microsoft.com/office/officeart/2005/8/layout/pyramid3"/>
    <dgm:cxn modelId="{2778D50A-78F5-4AB0-9F99-9DA8C4C31565}" type="presParOf" srcId="{22DCAAFD-17E0-45EC-A479-98FFD0DF4B35}" destId="{AA0195F6-8E2F-4011-970A-008185762485}" srcOrd="0" destOrd="0" presId="urn:microsoft.com/office/officeart/2005/8/layout/pyramid3"/>
    <dgm:cxn modelId="{F00D846B-5749-49D2-B930-47450AAF1FE1}" type="presParOf" srcId="{22DCAAFD-17E0-45EC-A479-98FFD0DF4B35}" destId="{98BE648B-1148-4E09-B5F1-B55752F666D5}" srcOrd="1" destOrd="0" presId="urn:microsoft.com/office/officeart/2005/8/layout/pyramid3"/>
    <dgm:cxn modelId="{1955E8D0-3A46-46A6-8FD4-BCC1F8767485}" type="presParOf" srcId="{32B6A2B4-7C44-426A-96FB-957A31ADA6FF}" destId="{E0A3D57D-0391-4FD8-9E85-2CDE15E4D6F7}" srcOrd="1" destOrd="0" presId="urn:microsoft.com/office/officeart/2005/8/layout/pyramid3"/>
    <dgm:cxn modelId="{2FEFDE53-6CE6-467B-8293-07C113EFE7EF}" type="presParOf" srcId="{E0A3D57D-0391-4FD8-9E85-2CDE15E4D6F7}" destId="{B49E8527-42ED-4031-83B1-66675F98353F}" srcOrd="0" destOrd="0" presId="urn:microsoft.com/office/officeart/2005/8/layout/pyramid3"/>
    <dgm:cxn modelId="{AACFB19B-F666-4502-8685-A82FD8FDACA9}" type="presParOf" srcId="{E0A3D57D-0391-4FD8-9E85-2CDE15E4D6F7}" destId="{919094E7-79DC-41BB-A0C4-D61104264B25}" srcOrd="1" destOrd="0" presId="urn:microsoft.com/office/officeart/2005/8/layout/pyramid3"/>
    <dgm:cxn modelId="{44520986-E2E1-459C-8D17-2DB5785B9B28}" type="presParOf" srcId="{32B6A2B4-7C44-426A-96FB-957A31ADA6FF}" destId="{69D7834F-227D-450C-B4FD-6B6BE18017F8}" srcOrd="2" destOrd="0" presId="urn:microsoft.com/office/officeart/2005/8/layout/pyramid3"/>
    <dgm:cxn modelId="{1D58DCC7-547E-42EC-9BE6-09EAC29B8A7F}" type="presParOf" srcId="{69D7834F-227D-450C-B4FD-6B6BE18017F8}" destId="{3236B5C8-4B69-4ECE-9726-77EC26C0A0F5}" srcOrd="0" destOrd="0" presId="urn:microsoft.com/office/officeart/2005/8/layout/pyramid3"/>
    <dgm:cxn modelId="{31465D92-E4D6-410E-B1A8-97B792827E17}" type="presParOf" srcId="{69D7834F-227D-450C-B4FD-6B6BE18017F8}" destId="{6DE5C4D9-EC4C-4C41-938A-C106B8397A1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734E3D-F4A5-4394-9B1F-E906501BFC48}" type="datetimeFigureOut">
              <a:rPr lang="en-US"/>
              <a:pPr>
                <a:defRPr/>
              </a:pPr>
              <a:t>9/8/2016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C3879-14CF-4E8E-8107-02D10203F7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0396969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0FCF22-2563-482D-8D12-10B7ECEE6445}" type="datetimeFigureOut">
              <a:rPr lang="en-US"/>
              <a:pPr>
                <a:defRPr/>
              </a:pPr>
              <a:t>9/8/2016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0D0028-295A-41AF-B215-93DC58952D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8130587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4C26EF7-2866-4306-ADC7-DF3ADA0C2840}" type="datetime1">
              <a:rPr lang="en-US" smtClean="0"/>
              <a:pPr>
                <a:defRPr/>
              </a:pPr>
              <a:t>9/8/2016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3371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3C9208-9ECF-44AA-9058-01E5CAB16ACC}" type="datetime1">
              <a:rPr lang="en-US" smtClean="0"/>
              <a:pPr>
                <a:defRPr/>
              </a:pPr>
              <a:t>9/8/2016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34340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3C9208-9ECF-44AA-9058-01E5CAB16ACC}" type="datetime1">
              <a:rPr lang="en-US" smtClean="0"/>
              <a:pPr>
                <a:defRPr/>
              </a:pPr>
              <a:t>9/8/2016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87432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3C9208-9ECF-44AA-9058-01E5CAB16ACC}" type="datetime1">
              <a:rPr lang="en-US" smtClean="0"/>
              <a:pPr>
                <a:defRPr/>
              </a:pPr>
              <a:t>9/8/2016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34419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3C9208-9ECF-44AA-9058-01E5CAB16ACC}" type="datetime1">
              <a:rPr lang="en-US" smtClean="0"/>
              <a:pPr>
                <a:defRPr/>
              </a:pPr>
              <a:t>9/8/2016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11596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3C9208-9ECF-44AA-9058-01E5CAB16ACC}" type="datetime1">
              <a:rPr lang="en-US" smtClean="0"/>
              <a:pPr>
                <a:defRPr/>
              </a:pPr>
              <a:t>9/8/2016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08042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3851920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Slide </a:t>
            </a:r>
            <a:fld id="{524CF71C-6A97-43E1-8446-D24C75243793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Box 4"/>
          <p:cNvSpPr txBox="1"/>
          <p:nvPr userDrawn="1"/>
        </p:nvSpPr>
        <p:spPr>
          <a:xfrm>
            <a:off x="4139952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Slide </a:t>
            </a:r>
            <a:fld id="{56700395-F408-44B5-838D-87625AFFA1E8}" type="slidenum">
              <a:rPr lang="en-ZA" smtClean="0"/>
              <a:pPr/>
              <a:t>‹#›</a:t>
            </a:fld>
            <a:r>
              <a:rPr lang="en-ZA" dirty="0"/>
              <a:t> of 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1D5410DB-BB37-440A-A175-86B39946E105}" type="slidenum">
              <a:rPr lang="en-US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6C626C6-37D8-4E42-B863-70BDD396015F}" type="datetime1">
              <a:rPr lang="en-US"/>
              <a:pPr>
                <a:defRPr/>
              </a:pPr>
              <a:t>9/8/2016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r>
              <a:rPr lang="en-ZA"/>
              <a:t>Barry Kistnasamy - Vision for the NIOH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D4DA173-242F-481C-9D0E-4485BAAA6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42A56-EB72-4E50-9A6C-B40549C6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89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36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52164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31627296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8" r:id="rId2"/>
    <p:sldLayoutId id="2147483687" r:id="rId3"/>
    <p:sldLayoutId id="2147483686" r:id="rId4"/>
    <p:sldLayoutId id="2147483658" r:id="rId5"/>
    <p:sldLayoutId id="2147483659" r:id="rId6"/>
    <p:sldLayoutId id="2147483660" r:id="rId7"/>
    <p:sldLayoutId id="214748366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185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.gov.za/ccod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4437112"/>
            <a:ext cx="579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7 September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j-lt"/>
              </a:rPr>
              <a:t>The Compensation Commissioner for Occupational Diseases (CCOD)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141277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003300"/>
                </a:solidFill>
                <a:latin typeface="+mn-lt"/>
              </a:rPr>
              <a:t>Presentation to </a:t>
            </a:r>
          </a:p>
          <a:p>
            <a:r>
              <a:rPr lang="en-ZA" sz="3200" b="1" dirty="0">
                <a:solidFill>
                  <a:srgbClr val="003300"/>
                </a:solidFill>
                <a:latin typeface="+mn-lt"/>
              </a:rPr>
              <a:t>Portfolio Committee on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2924944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Progress in addressing challenges at the CCOD</a:t>
            </a:r>
            <a:endParaRPr lang="en-ZA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164288" cy="865188"/>
          </a:xfrm>
          <a:prstGeom prst="rect">
            <a:avLst/>
          </a:prstGeom>
        </p:spPr>
        <p:txBody>
          <a:bodyPr/>
          <a:lstStyle/>
          <a:p>
            <a:r>
              <a:rPr lang="en-ZA" sz="40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MBOD Certifications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8399060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084092"/>
            <a:ext cx="71029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i="1" dirty="0">
                <a:latin typeface="+mn-lt"/>
              </a:rPr>
              <a:t>Primary (Left Axis) – Number of Certifications per month</a:t>
            </a:r>
            <a:endParaRPr lang="en-ZA" dirty="0">
              <a:latin typeface="+mn-lt"/>
            </a:endParaRPr>
          </a:p>
          <a:p>
            <a:r>
              <a:rPr lang="en-ZA" i="1" dirty="0">
                <a:latin typeface="+mn-lt"/>
              </a:rPr>
              <a:t>Secondary (Right Axis) – Cumulative certifications over the 12 months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00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524328" cy="836712"/>
          </a:xfrm>
          <a:prstGeom prst="rect">
            <a:avLst/>
          </a:prstGeom>
        </p:spPr>
        <p:txBody>
          <a:bodyPr/>
          <a:lstStyle/>
          <a:p>
            <a:r>
              <a:rPr lang="en-ZA" sz="4000" b="0" dirty="0">
                <a:solidFill>
                  <a:srgbClr val="FFFF00"/>
                </a:solidFill>
                <a:cs typeface="Calibri" pitchFamily="34" charset="0"/>
              </a:rPr>
              <a:t>Non-Performance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768" y="1340768"/>
            <a:ext cx="8748464" cy="3672408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cs typeface="Calibri" pitchFamily="34" charset="0"/>
              </a:rPr>
              <a:t>Legacy problems going back many years</a:t>
            </a:r>
          </a:p>
          <a:p>
            <a:r>
              <a:rPr lang="en-US" sz="2400" dirty="0">
                <a:cs typeface="Calibri" pitchFamily="34" charset="0"/>
              </a:rPr>
              <a:t>Outdated information technology systems and business processes</a:t>
            </a:r>
          </a:p>
          <a:p>
            <a:r>
              <a:rPr lang="en-US" sz="2400" dirty="0">
                <a:cs typeface="Calibri" pitchFamily="34" charset="0"/>
              </a:rPr>
              <a:t>Lack of staff in legal, actuarial, medical, analytic / epidemiological sciences</a:t>
            </a:r>
          </a:p>
          <a:p>
            <a:r>
              <a:rPr lang="en-US" sz="2400" dirty="0">
                <a:cs typeface="Calibri" pitchFamily="34" charset="0"/>
              </a:rPr>
              <a:t>Lack of finances</a:t>
            </a:r>
          </a:p>
          <a:p>
            <a:pPr lvl="1"/>
            <a:r>
              <a:rPr lang="en-US" sz="2000" dirty="0">
                <a:cs typeface="Calibri" pitchFamily="34" charset="0"/>
              </a:rPr>
              <a:t>Revenue covers income protection</a:t>
            </a:r>
          </a:p>
          <a:p>
            <a:pPr lvl="1"/>
            <a:r>
              <a:rPr lang="en-US" sz="2000" dirty="0">
                <a:cs typeface="Calibri" pitchFamily="34" charset="0"/>
              </a:rPr>
              <a:t>Voted funds for administration, medical services</a:t>
            </a:r>
          </a:p>
          <a:p>
            <a:r>
              <a:rPr lang="en-US" sz="2400" dirty="0">
                <a:cs typeface="Calibri" pitchFamily="34" charset="0"/>
              </a:rPr>
              <a:t>Personnel management, work ethos and culture</a:t>
            </a:r>
          </a:p>
          <a:p>
            <a:r>
              <a:rPr lang="en-US" sz="2400" dirty="0">
                <a:cs typeface="Calibri" pitchFamily="34" charset="0"/>
              </a:rPr>
              <a:t>Resignation of key personnel / inability to recruit health professionals</a:t>
            </a:r>
          </a:p>
          <a:p>
            <a:endParaRPr lang="en-US" sz="2400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524328" cy="836712"/>
          </a:xfrm>
          <a:prstGeom prst="rect">
            <a:avLst/>
          </a:prstGeom>
        </p:spPr>
        <p:txBody>
          <a:bodyPr/>
          <a:lstStyle/>
          <a:p>
            <a:r>
              <a:rPr lang="en-ZA" sz="4000" b="0" dirty="0">
                <a:solidFill>
                  <a:srgbClr val="FFFF00"/>
                </a:solidFill>
                <a:cs typeface="Calibri" pitchFamily="34" charset="0"/>
              </a:rPr>
              <a:t>Of special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748464" cy="3672408"/>
          </a:xfrm>
          <a:prstGeom prst="rect">
            <a:avLst/>
          </a:prstGeom>
        </p:spPr>
        <p:txBody>
          <a:bodyPr/>
          <a:lstStyle/>
          <a:p>
            <a:r>
              <a:rPr lang="en-US" sz="2600" dirty="0">
                <a:cs typeface="Calibri" pitchFamily="34" charset="0"/>
              </a:rPr>
              <a:t>Flawed model of revenue covering only income protection</a:t>
            </a:r>
          </a:p>
          <a:p>
            <a:pPr lvl="1"/>
            <a:r>
              <a:rPr lang="en-US" sz="2600" dirty="0" err="1">
                <a:cs typeface="Calibri" pitchFamily="34" charset="0"/>
              </a:rPr>
              <a:t>Externalised</a:t>
            </a:r>
            <a:r>
              <a:rPr lang="en-US" sz="2600" dirty="0">
                <a:cs typeface="Calibri" pitchFamily="34" charset="0"/>
              </a:rPr>
              <a:t> costs of administration, medical assessments and health care to government</a:t>
            </a:r>
          </a:p>
          <a:p>
            <a:r>
              <a:rPr lang="en-US" sz="2600" dirty="0">
                <a:cs typeface="Calibri" pitchFamily="34" charset="0"/>
              </a:rPr>
              <a:t>Major differences between compensation for injuries and compensation for diseases</a:t>
            </a:r>
          </a:p>
          <a:p>
            <a:r>
              <a:rPr lang="en-US" sz="2600" dirty="0">
                <a:cs typeface="Calibri" pitchFamily="34" charset="0"/>
              </a:rPr>
              <a:t>Bulk of ex-workers in </a:t>
            </a:r>
            <a:r>
              <a:rPr lang="en-US" sz="2600" dirty="0" err="1">
                <a:cs typeface="Calibri" pitchFamily="34" charset="0"/>
              </a:rPr>
              <a:t>labour</a:t>
            </a:r>
            <a:r>
              <a:rPr lang="en-US" sz="2600" dirty="0">
                <a:cs typeface="Calibri" pitchFamily="34" charset="0"/>
              </a:rPr>
              <a:t> sending areas or </a:t>
            </a:r>
            <a:r>
              <a:rPr lang="en-US" sz="2600" dirty="0" err="1">
                <a:cs typeface="Calibri" pitchFamily="34" charset="0"/>
              </a:rPr>
              <a:t>neighbouring</a:t>
            </a:r>
            <a:r>
              <a:rPr lang="en-US" sz="2600" dirty="0">
                <a:cs typeface="Calibri" pitchFamily="34" charset="0"/>
              </a:rPr>
              <a:t> countries</a:t>
            </a:r>
          </a:p>
          <a:p>
            <a:r>
              <a:rPr lang="en-US" sz="2600" dirty="0">
                <a:cs typeface="Calibri" pitchFamily="34" charset="0"/>
              </a:rPr>
              <a:t>Integration of compensation systems</a:t>
            </a:r>
          </a:p>
          <a:p>
            <a:pPr lvl="1"/>
            <a:r>
              <a:rPr lang="en-US" sz="2600" dirty="0">
                <a:cs typeface="Calibri" pitchFamily="34" charset="0"/>
              </a:rPr>
              <a:t>How to deal with legacy issues – mainly ex-workers</a:t>
            </a:r>
          </a:p>
          <a:p>
            <a:pPr lvl="1"/>
            <a:r>
              <a:rPr lang="en-US" sz="2600" dirty="0">
                <a:cs typeface="Calibri" pitchFamily="34" charset="0"/>
              </a:rPr>
              <a:t>Proposal for current 400 000 workers</a:t>
            </a:r>
          </a:p>
          <a:p>
            <a:pPr lvl="1"/>
            <a:endParaRPr lang="en-US" sz="26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1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7056438" cy="882352"/>
          </a:xfrm>
          <a:prstGeom prst="rect">
            <a:avLst/>
          </a:prstGeom>
        </p:spPr>
        <p:txBody>
          <a:bodyPr/>
          <a:lstStyle/>
          <a:p>
            <a:r>
              <a:rPr lang="en-ZA" sz="4000" b="0" dirty="0">
                <a:solidFill>
                  <a:srgbClr val="FFFF00"/>
                </a:solidFill>
                <a:cs typeface="Calibri" pitchFamily="34" charset="0"/>
              </a:rPr>
              <a:t>Future model: MBOD/CCOD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51720" y="1628800"/>
          <a:ext cx="38164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923928" y="1628800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995936" y="164070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Controlled Mines &amp; Works - 400k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19168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??? Ex-workers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6276" y="227393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Controlled Mines &amp; Works - 400k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6236" y="1179038"/>
            <a:ext cx="208823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Integrated Compensation System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0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7456488" cy="60344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2800" dirty="0">
                <a:solidFill>
                  <a:srgbClr val="FFFF00"/>
                </a:solidFill>
              </a:rPr>
              <a:t>Budget / Expenditure (15/16 FY) – voted funds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7049959"/>
              </p:ext>
            </p:extLst>
          </p:nvPr>
        </p:nvGraphicFramePr>
        <p:xfrm>
          <a:off x="203199" y="1209053"/>
          <a:ext cx="8737601" cy="4306198"/>
        </p:xfrm>
        <a:graphic>
          <a:graphicData uri="http://schemas.openxmlformats.org/drawingml/2006/table">
            <a:tbl>
              <a:tblPr/>
              <a:tblGrid>
                <a:gridCol w="2572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0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1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787">
                  <a:extLst>
                    <a:ext uri="{9D8B030D-6E8A-4147-A177-3AD203B41FA5}">
                      <a16:colId xmlns:a16="http://schemas.microsoft.com/office/drawing/2014/main" xmlns="" val="739591367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Classification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Budget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R ‘000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Expenditure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R ‘000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(Over)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Under</a:t>
                      </a:r>
                      <a:endParaRPr lang="en-ZA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+mn-lt"/>
                          <a:ea typeface="Times New Roman"/>
                          <a:cs typeface="Times New Roman"/>
                        </a:rPr>
                        <a:t>Spend</a:t>
                      </a:r>
                      <a:endParaRPr lang="en-ZA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Compensation of Employees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28 283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29 285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(1 002)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103.5%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Goods and services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23 886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14 652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9 234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61.3%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Transfer Payments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3 363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3 445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(82)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102.4%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Machinery and equipment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3 112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2 041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1 071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65.6%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58 644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49 423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9 221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84.3%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515251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*Covers Medical Bureau for Occupat</a:t>
            </a:r>
            <a:r>
              <a:rPr lang="en-US" sz="1600" dirty="0">
                <a:latin typeface="+mn-lt"/>
              </a:rPr>
              <a:t>i</a:t>
            </a:r>
            <a:r>
              <a:rPr lang="en-US" sz="1100" dirty="0">
                <a:latin typeface="+mn-lt"/>
              </a:rPr>
              <a:t>onal Diseases as well</a:t>
            </a:r>
            <a:endParaRPr lang="en-ZA" sz="11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87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85431"/>
            <a:ext cx="7456488" cy="60344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2800" dirty="0">
                <a:solidFill>
                  <a:srgbClr val="FFFF00"/>
                </a:solidFill>
              </a:rPr>
              <a:t>Budget / Expenditure 16/17 FY - Q1 (voted funds)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5093766"/>
              </p:ext>
            </p:extLst>
          </p:nvPr>
        </p:nvGraphicFramePr>
        <p:xfrm>
          <a:off x="285720" y="1196752"/>
          <a:ext cx="7814672" cy="4306198"/>
        </p:xfrm>
        <a:graphic>
          <a:graphicData uri="http://schemas.openxmlformats.org/drawingml/2006/table">
            <a:tbl>
              <a:tblPr/>
              <a:tblGrid>
                <a:gridCol w="2375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47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0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Classification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Budget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R ‘000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Expenditure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R ‘000 (Q1)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latin typeface="+mn-lt"/>
                          <a:ea typeface="Times New Roman"/>
                          <a:cs typeface="Times New Roman"/>
                        </a:rPr>
                        <a:t>% Spend</a:t>
                      </a:r>
                      <a:endParaRPr lang="en-ZA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Compensation of Employees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31 461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7  733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24.6%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Goods and services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24 037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4 965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20.7%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Transfer Payments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3 541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1.7%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Times New Roman"/>
                          <a:cs typeface="Times New Roman"/>
                        </a:rPr>
                        <a:t>Machinery and equipment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2 604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59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2.3%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61 643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12 818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20.8%</a:t>
                      </a:r>
                      <a:endParaRPr lang="en-ZA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515251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*Covers Medical Bureau for Occupational Diseases as well</a:t>
            </a:r>
            <a:endParaRPr lang="en-ZA" sz="11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10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456488" cy="60344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3600" dirty="0">
                <a:solidFill>
                  <a:srgbClr val="FFFF00"/>
                </a:solidFill>
              </a:rPr>
              <a:t>Acknowledgement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424935" cy="396044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Minister and Deputy Minister of Health</a:t>
            </a:r>
          </a:p>
          <a:p>
            <a:r>
              <a:rPr lang="en-US" sz="2400" dirty="0"/>
              <a:t>Deputy Minister of Mineral Resources</a:t>
            </a:r>
          </a:p>
          <a:p>
            <a:r>
              <a:rPr lang="en-US" sz="2400" dirty="0"/>
              <a:t>Director-General, Deputy Director-General Anban Pillay and Chief Financial Officer Ian van der Merwe</a:t>
            </a:r>
          </a:p>
          <a:p>
            <a:r>
              <a:rPr lang="en-US" sz="2400" dirty="0"/>
              <a:t>Staff of MBOD/CCOD</a:t>
            </a:r>
          </a:p>
          <a:p>
            <a:r>
              <a:rPr lang="en-US" sz="2400" dirty="0"/>
              <a:t>Advisory Committee, Risk Committee and Audit and Risk Committee</a:t>
            </a:r>
          </a:p>
          <a:p>
            <a:r>
              <a:rPr lang="en-US" sz="2400" dirty="0"/>
              <a:t>Chamber of Mines and Gold Working Group, trade unions</a:t>
            </a:r>
          </a:p>
          <a:p>
            <a:r>
              <a:rPr lang="en-US" sz="2400" dirty="0"/>
              <a:t>World Bank, Global Fund and other social partners</a:t>
            </a:r>
          </a:p>
          <a:p>
            <a:r>
              <a:rPr lang="en-US" sz="2400" dirty="0"/>
              <a:t>Other national, provincial and </a:t>
            </a:r>
            <a:r>
              <a:rPr lang="en-US" sz="2400" dirty="0" err="1"/>
              <a:t>neighbouring</a:t>
            </a:r>
            <a:r>
              <a:rPr lang="en-US" sz="2400" dirty="0"/>
              <a:t> country governments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2187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06084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n-lt"/>
              </a:rPr>
              <a:t>Thank You</a:t>
            </a:r>
          </a:p>
          <a:p>
            <a:pPr algn="ctr"/>
            <a:endParaRPr lang="en-US" sz="4800" dirty="0">
              <a:latin typeface="+mn-lt"/>
            </a:endParaRPr>
          </a:p>
          <a:p>
            <a:pPr algn="ctr"/>
            <a:r>
              <a:rPr lang="en-US" sz="4800" dirty="0">
                <a:latin typeface="+mn-lt"/>
              </a:rPr>
              <a:t>kistnb@health.gov.za</a:t>
            </a:r>
            <a:endParaRPr lang="en-ZA" sz="48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Overview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508875" cy="35274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800" dirty="0"/>
              <a:t>Performance highlights 2015/16 FY &amp; Q1 (2016/17 FY)</a:t>
            </a:r>
          </a:p>
          <a:p>
            <a:pPr eaLnBrk="1" hangingPunct="1"/>
            <a:r>
              <a:rPr lang="en-US" sz="4800" dirty="0"/>
              <a:t>Overcoming challenges</a:t>
            </a:r>
            <a:endParaRPr lang="en-ZA" sz="4800" dirty="0"/>
          </a:p>
          <a:p>
            <a:pPr eaLnBrk="1" hangingPunct="1"/>
            <a:r>
              <a:rPr lang="en-US" sz="4800" dirty="0"/>
              <a:t>The way forward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456488" cy="60344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Performance Highlights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8424935" cy="45365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/>
              <a:t>Submission of Strategic Plan and Annual Performance Plans</a:t>
            </a:r>
          </a:p>
          <a:p>
            <a:pPr eaLnBrk="1" hangingPunct="1"/>
            <a:r>
              <a:rPr lang="en-US" sz="2400" dirty="0"/>
              <a:t>Governance Committees (Advisory, Risk and Audit &amp; Risk) in place and meeting regularly</a:t>
            </a:r>
          </a:p>
          <a:p>
            <a:pPr eaLnBrk="1" hangingPunct="1"/>
            <a:r>
              <a:rPr lang="en-US" sz="2400" dirty="0"/>
              <a:t>Annual Financial Statements for 2010/11 FY and 2011/12 FY awaiting Actuarial Valuation Report for incorporation – thereafter submission to Auditor-General of South Africa (30 Sept 2016)</a:t>
            </a:r>
          </a:p>
          <a:p>
            <a:pPr eaLnBrk="1" hangingPunct="1"/>
            <a:r>
              <a:rPr lang="en-US" sz="2400" dirty="0"/>
              <a:t>Revenue collection and claimant payments improved</a:t>
            </a:r>
          </a:p>
          <a:p>
            <a:pPr eaLnBrk="1" hangingPunct="1"/>
            <a:r>
              <a:rPr lang="en-US" sz="2400" dirty="0"/>
              <a:t>Performance outputs improved</a:t>
            </a:r>
          </a:p>
          <a:p>
            <a:pPr eaLnBrk="1" hangingPunct="1"/>
            <a:r>
              <a:rPr lang="en-US" sz="2400" dirty="0"/>
              <a:t>Innovations in service delivery</a:t>
            </a:r>
          </a:p>
          <a:p>
            <a:pPr eaLnBrk="1" hangingPunct="1"/>
            <a:r>
              <a:rPr lang="en-US" sz="2400" dirty="0"/>
              <a:t>Integration of compensation systems</a:t>
            </a:r>
          </a:p>
        </p:txBody>
      </p:sp>
    </p:spTree>
    <p:extLst>
      <p:ext uri="{BB962C8B-B14F-4D97-AF65-F5344CB8AC3E}">
        <p14:creationId xmlns="" xmlns:p14="http://schemas.microsoft.com/office/powerpoint/2010/main" val="392187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Performance Environment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892480" cy="3744416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Support of trade unions, Chamber of Mines &amp; Gold Mining companies, social partners, ex-mineworker associations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Global Fund support for One Stop services in </a:t>
            </a:r>
            <a:r>
              <a:rPr lang="en-US" sz="2400" dirty="0" err="1"/>
              <a:t>neighbouring</a:t>
            </a:r>
            <a:r>
              <a:rPr lang="en-US" sz="2400" dirty="0"/>
              <a:t> countries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World Bank support for tracking and tracing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Involvement of other departments – facilitated by Presidency / Premier’s office in Eastern Cape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Externally – class action on Silicosis and Tuberculosis compensation; settlement by 2 mining companies in May 2016 - silicosis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Performance Environment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640960" cy="396044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Business process reforms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Registry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Database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Process mapping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Website (</a:t>
            </a:r>
            <a:r>
              <a:rPr lang="en-ZA" sz="2000" u="sng" dirty="0">
                <a:hlinkClick r:id="rId2"/>
              </a:rPr>
              <a:t>www.health.gov.za/ccod</a:t>
            </a:r>
            <a:r>
              <a:rPr lang="en-US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Weekly monitoring of certifications and payments 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Finance team and medical doctors in place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Seconded senior managers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Collaboration / partnerships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Across government and agencies</a:t>
            </a:r>
          </a:p>
          <a:p>
            <a:pPr lvl="1">
              <a:spcBef>
                <a:spcPts val="0"/>
              </a:spcBef>
            </a:pPr>
            <a:r>
              <a:rPr lang="en-US" sz="2000" dirty="0" err="1"/>
              <a:t>Neighbouring</a:t>
            </a:r>
            <a:r>
              <a:rPr lang="en-US" sz="2000" dirty="0"/>
              <a:t> countries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Stakeholders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Social partners</a:t>
            </a:r>
          </a:p>
          <a:p>
            <a:pPr eaLnBrk="1" hangingPunct="1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164288" cy="865188"/>
          </a:xfrm>
          <a:prstGeom prst="rect">
            <a:avLst/>
          </a:prstGeom>
        </p:spPr>
        <p:txBody>
          <a:bodyPr/>
          <a:lstStyle/>
          <a:p>
            <a:r>
              <a:rPr lang="en-ZA" sz="40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Selected Performance Indicators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6105885"/>
              </p:ext>
            </p:extLst>
          </p:nvPr>
        </p:nvGraphicFramePr>
        <p:xfrm>
          <a:off x="323528" y="1268761"/>
          <a:ext cx="8496943" cy="4248472"/>
        </p:xfrm>
        <a:graphic>
          <a:graphicData uri="http://schemas.openxmlformats.org/drawingml/2006/table">
            <a:tbl>
              <a:tblPr/>
              <a:tblGrid>
                <a:gridCol w="1988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7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61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b="1" dirty="0">
                          <a:latin typeface="+mn-lt"/>
                          <a:ea typeface="Times New Roman"/>
                        </a:rPr>
                        <a:t>Indicator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b="1" dirty="0">
                          <a:latin typeface="+mn-lt"/>
                          <a:ea typeface="Times New Roman"/>
                        </a:rPr>
                        <a:t>Target (15/16)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b="1" dirty="0">
                          <a:latin typeface="+mn-lt"/>
                          <a:ea typeface="Times New Roman"/>
                        </a:rPr>
                        <a:t>Actual (15/16)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b="1" dirty="0">
                          <a:latin typeface="+mn-lt"/>
                          <a:ea typeface="Times New Roman"/>
                        </a:rPr>
                        <a:t>Q1 Target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b="1" dirty="0">
                          <a:latin typeface="+mn-lt"/>
                          <a:ea typeface="Times New Roman"/>
                        </a:rPr>
                        <a:t>Q1 Actual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417">
                <a:tc>
                  <a:txBody>
                    <a:bodyPr/>
                    <a:lstStyle/>
                    <a:p>
                      <a:pPr marL="0" marR="2095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470025" algn="l"/>
                          <a:tab pos="1758950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Benefit medical</a:t>
                      </a:r>
                      <a:r>
                        <a:rPr lang="en-GB" sz="1800" baseline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latin typeface="+mn-lt"/>
                          <a:ea typeface="Times New Roman"/>
                        </a:rPr>
                        <a:t>examinations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GB" sz="1800" baseline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latin typeface="+mn-lt"/>
                          <a:ea typeface="Times New Roman"/>
                        </a:rPr>
                        <a:t>500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15</a:t>
                      </a:r>
                      <a:r>
                        <a:rPr lang="en-GB" sz="1800" baseline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latin typeface="+mn-lt"/>
                          <a:ea typeface="Times New Roman"/>
                        </a:rPr>
                        <a:t>318 (+46%)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3 750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4 669 (+25%)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610">
                <a:tc>
                  <a:txBody>
                    <a:bodyPr/>
                    <a:lstStyle/>
                    <a:p>
                      <a:pPr marL="0" marR="2095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Claims certified at MBOD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GB" sz="1800" baseline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latin typeface="+mn-lt"/>
                          <a:ea typeface="Times New Roman"/>
                        </a:rPr>
                        <a:t>000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GB" sz="1800" baseline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latin typeface="+mn-lt"/>
                          <a:ea typeface="Times New Roman"/>
                        </a:rPr>
                        <a:t>233 (-10%)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3 000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4 754 (+58%)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marL="228600" marR="20955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Claims paid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1800" baseline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latin typeface="+mn-lt"/>
                          <a:ea typeface="Times New Roman"/>
                        </a:rPr>
                        <a:t>000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1 775 (-41%)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>
                          <a:latin typeface="+mn-lt"/>
                          <a:ea typeface="Times New Roman"/>
                        </a:rPr>
                        <a:t>500</a:t>
                      </a:r>
                      <a:endParaRPr lang="en-ZA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633 (+27%)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0417">
                <a:tc>
                  <a:txBody>
                    <a:bodyPr/>
                    <a:lstStyle/>
                    <a:p>
                      <a:pPr marL="0" marR="2095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Inspections of mines and works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40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77 (+93%)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13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14 (+8%)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marL="228600" marR="20955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Outreach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34 (+240%)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3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8 (+167%)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marL="228600" marR="20955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Payments of TB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750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598 (-20%)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193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104140" algn="l"/>
                          <a:tab pos="285115" algn="l"/>
                          <a:tab pos="1471295" algn="l"/>
                          <a:tab pos="1759585" algn="l"/>
                          <a:tab pos="2768600" algn="l"/>
                          <a:tab pos="3683000" algn="l"/>
                          <a:tab pos="4140200" algn="l"/>
                          <a:tab pos="4597400" algn="l"/>
                          <a:tab pos="5054600" algn="l"/>
                          <a:tab pos="5511800" algn="l"/>
                          <a:tab pos="5969000" algn="l"/>
                          <a:tab pos="6426200" algn="l"/>
                        </a:tabLs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209 (+8%)</a:t>
                      </a:r>
                      <a:endParaRPr lang="en-Z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7164288" cy="865188"/>
          </a:xfrm>
          <a:prstGeom prst="rect">
            <a:avLst/>
          </a:prstGeom>
        </p:spPr>
        <p:txBody>
          <a:bodyPr/>
          <a:lstStyle/>
          <a:p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Number of Paid Claimants (2014/15/16)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98330847"/>
              </p:ext>
            </p:extLst>
          </p:nvPr>
        </p:nvGraphicFramePr>
        <p:xfrm>
          <a:off x="323529" y="1197844"/>
          <a:ext cx="8568952" cy="46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8557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308304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Provincial / SADC Distribution of Paid Claimants</a:t>
            </a:r>
            <a:b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(February – August 2016)</a:t>
            </a:r>
            <a:endParaRPr lang="en-ZA" sz="2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197" y="1196752"/>
            <a:ext cx="8746896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554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68" y="1196752"/>
            <a:ext cx="8838986" cy="44644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633" y="116632"/>
            <a:ext cx="7308304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Provincial / SADC Distribution of Paid Claimants</a:t>
            </a:r>
          </a:p>
          <a:p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(August 2016)</a:t>
            </a:r>
            <a:endParaRPr lang="en-ZA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69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770</Words>
  <Application>Microsoft Office PowerPoint</Application>
  <PresentationFormat>On-screen Show (4:3)</PresentationFormat>
  <Paragraphs>193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Custom Design</vt:lpstr>
      <vt:lpstr>1_Custom Design</vt:lpstr>
      <vt:lpstr>5_Custom Design</vt:lpstr>
      <vt:lpstr>Slide 1</vt:lpstr>
      <vt:lpstr>Overview</vt:lpstr>
      <vt:lpstr>Performance Highlights</vt:lpstr>
      <vt:lpstr>Performance Environment</vt:lpstr>
      <vt:lpstr>Performance Environment</vt:lpstr>
      <vt:lpstr>Selected Performance Indicators</vt:lpstr>
      <vt:lpstr>Number of Paid Claimants (2014/15/16)</vt:lpstr>
      <vt:lpstr>Provincial / SADC Distribution of Paid Claimants (February – August 2016)</vt:lpstr>
      <vt:lpstr>Slide 9</vt:lpstr>
      <vt:lpstr>MBOD Certifications</vt:lpstr>
      <vt:lpstr>Non-Performance</vt:lpstr>
      <vt:lpstr>Of special note</vt:lpstr>
      <vt:lpstr>Future model: MBOD/CCOD</vt:lpstr>
      <vt:lpstr>Budget / Expenditure (15/16 FY) – voted funds</vt:lpstr>
      <vt:lpstr>Budget / Expenditure 16/17 FY - Q1 (voted funds)</vt:lpstr>
      <vt:lpstr>Acknowledgement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PUMZA</cp:lastModifiedBy>
  <cp:revision>419</cp:revision>
  <dcterms:created xsi:type="dcterms:W3CDTF">2013-10-17T06:13:57Z</dcterms:created>
  <dcterms:modified xsi:type="dcterms:W3CDTF">2016-09-08T10:41:55Z</dcterms:modified>
</cp:coreProperties>
</file>