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474" r:id="rId3"/>
    <p:sldId id="475" r:id="rId4"/>
    <p:sldId id="476" r:id="rId5"/>
    <p:sldId id="477" r:id="rId6"/>
    <p:sldId id="478" r:id="rId7"/>
    <p:sldId id="479" r:id="rId8"/>
    <p:sldId id="545" r:id="rId9"/>
    <p:sldId id="480" r:id="rId10"/>
    <p:sldId id="481" r:id="rId11"/>
    <p:sldId id="546" r:id="rId12"/>
    <p:sldId id="553" r:id="rId13"/>
    <p:sldId id="482" r:id="rId14"/>
    <p:sldId id="484" r:id="rId15"/>
    <p:sldId id="485" r:id="rId16"/>
    <p:sldId id="548" r:id="rId17"/>
    <p:sldId id="530" r:id="rId18"/>
    <p:sldId id="529" r:id="rId19"/>
    <p:sldId id="528" r:id="rId20"/>
    <p:sldId id="551" r:id="rId21"/>
    <p:sldId id="552" r:id="rId22"/>
    <p:sldId id="532" r:id="rId23"/>
    <p:sldId id="533" r:id="rId24"/>
    <p:sldId id="534" r:id="rId25"/>
    <p:sldId id="535" r:id="rId26"/>
    <p:sldId id="537" r:id="rId27"/>
    <p:sldId id="538" r:id="rId28"/>
    <p:sldId id="539" r:id="rId29"/>
    <p:sldId id="541" r:id="rId30"/>
    <p:sldId id="542" r:id="rId31"/>
    <p:sldId id="543" r:id="rId32"/>
    <p:sldId id="544" r:id="rId33"/>
    <p:sldId id="517" r:id="rId34"/>
    <p:sldId id="554" r:id="rId35"/>
    <p:sldId id="549" r:id="rId36"/>
    <p:sldId id="518" r:id="rId37"/>
    <p:sldId id="496" r:id="rId3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3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A4B16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snapToObjects="1">
      <p:cViewPr varScale="1">
        <p:scale>
          <a:sx n="110" d="100"/>
          <a:sy n="110" d="100"/>
        </p:scale>
        <p:origin x="-1656" y="-90"/>
      </p:cViewPr>
      <p:guideLst>
        <p:guide orient="horz" pos="2358"/>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4A75371A-F1E6-43F4-B5C8-C2E9B9493B09}" type="datetimeFigureOut">
              <a:rPr lang="en-US" altLang="en-US"/>
              <a:pPr>
                <a:defRPr/>
              </a:pPr>
              <a:t>9/8/2016</a:t>
            </a:fld>
            <a:endParaRPr lang="en-US" alt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1635C6D-4A1D-4F8D-8CD6-4839757316AC}" type="slidenum">
              <a:rPr lang="en-US" altLang="en-US"/>
              <a:pPr/>
              <a:t>‹#›</a:t>
            </a:fld>
            <a:endParaRPr lang="en-US" altLang="en-US"/>
          </a:p>
        </p:txBody>
      </p:sp>
    </p:spTree>
    <p:extLst>
      <p:ext uri="{BB962C8B-B14F-4D97-AF65-F5344CB8AC3E}">
        <p14:creationId xmlns="" xmlns:p14="http://schemas.microsoft.com/office/powerpoint/2010/main" val="2322823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 xmlns:p14="http://schemas.microsoft.com/office/powerpoint/2010/main" val="414430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Slide Number Placeholder 3"/>
          <p:cNvSpPr>
            <a:spLocks noGrp="1"/>
          </p:cNvSpPr>
          <p:nvPr>
            <p:ph type="sldNum" sz="quarter" idx="5"/>
          </p:nvPr>
        </p:nvSpPr>
        <p:spPr/>
        <p:txBody>
          <a:bodyPr/>
          <a:lstStyle/>
          <a:p>
            <a:pPr>
              <a:defRPr/>
            </a:pPr>
            <a:fld id="{E1015111-E149-4083-882D-688C65D1DEFD}" type="slidenum">
              <a:rPr lang="en-ZA" smtClean="0"/>
              <a:pPr>
                <a:defRPr/>
              </a:pPr>
              <a:t>7</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8ED967BD-BC5B-47A6-AD95-CC50E6D5E172}" type="slidenum">
              <a:rPr lang="en-GB" smtClean="0">
                <a:ea typeface="ＭＳ Ｐゴシック" pitchFamily="-65" charset="-128"/>
              </a:rPr>
              <a:pPr>
                <a:defRPr/>
              </a:pPr>
              <a:t>9</a:t>
            </a:fld>
            <a:endParaRPr lang="en-GB" dirty="0" smtClean="0">
              <a:ea typeface="ＭＳ Ｐゴシック" pitchFamily="-65" charset="-128"/>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508" y="4344607"/>
            <a:ext cx="5028986" cy="411355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8ED967BD-BC5B-47A6-AD95-CC50E6D5E172}" type="slidenum">
              <a:rPr lang="en-GB" smtClean="0">
                <a:ea typeface="ＭＳ Ｐゴシック" pitchFamily="-65" charset="-128"/>
              </a:rPr>
              <a:pPr>
                <a:defRPr/>
              </a:pPr>
              <a:t>11</a:t>
            </a:fld>
            <a:endParaRPr lang="en-GB" dirty="0" smtClean="0">
              <a:ea typeface="ＭＳ Ｐゴシック" pitchFamily="-65" charset="-128"/>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508" y="4344607"/>
            <a:ext cx="5028986" cy="411355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4D4F8DA0-81DF-4574-B0E4-3D886283CC96}" type="datetimeFigureOut">
              <a:rPr lang="en-US" altLang="en-US"/>
              <a:pPr>
                <a:defRPr/>
              </a:pPr>
              <a:t>9/8/2016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0FE0634D-4547-4898-99B7-EF23FE3CCB64}" type="slidenum">
              <a:rPr lang="en-US" altLang="en-US"/>
              <a:pPr/>
              <a:t>‹#›</a:t>
            </a:fld>
            <a:endParaRPr lang="en-US" altLang="en-US"/>
          </a:p>
        </p:txBody>
      </p:sp>
    </p:spTree>
    <p:extLst>
      <p:ext uri="{BB962C8B-B14F-4D97-AF65-F5344CB8AC3E}">
        <p14:creationId xmlns="" xmlns:p14="http://schemas.microsoft.com/office/powerpoint/2010/main" val="315334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2D10F1C-49B6-4A19-9A39-8AEEBA189F8F}" type="datetimeFigureOut">
              <a:rPr lang="en-US" altLang="en-US"/>
              <a:pPr>
                <a:defRPr/>
              </a:pPr>
              <a:t>9/8/2016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D017EE8C-8C7E-49FF-B01D-8386A6578456}" type="slidenum">
              <a:rPr lang="en-US" altLang="en-US"/>
              <a:pPr/>
              <a:t>‹#›</a:t>
            </a:fld>
            <a:endParaRPr lang="en-US" altLang="en-US"/>
          </a:p>
        </p:txBody>
      </p:sp>
    </p:spTree>
    <p:extLst>
      <p:ext uri="{BB962C8B-B14F-4D97-AF65-F5344CB8AC3E}">
        <p14:creationId xmlns="" xmlns:p14="http://schemas.microsoft.com/office/powerpoint/2010/main" val="183053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A3A5D679-8169-47B5-A462-3AE25629BB2C}" type="datetimeFigureOut">
              <a:rPr lang="en-US" altLang="en-US"/>
              <a:pPr>
                <a:defRPr/>
              </a:pPr>
              <a:t>9/8/2016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C800DF8A-6166-4A25-B36E-79A6B44CB9F4}" type="slidenum">
              <a:rPr lang="en-US" altLang="en-US"/>
              <a:pPr/>
              <a:t>‹#›</a:t>
            </a:fld>
            <a:endParaRPr lang="en-US" altLang="en-US"/>
          </a:p>
        </p:txBody>
      </p:sp>
    </p:spTree>
    <p:extLst>
      <p:ext uri="{BB962C8B-B14F-4D97-AF65-F5344CB8AC3E}">
        <p14:creationId xmlns="" xmlns:p14="http://schemas.microsoft.com/office/powerpoint/2010/main" val="289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D128ED1-729D-4C53-905A-ADAD3E52E96A}" type="datetimeFigureOut">
              <a:rPr lang="en-US" altLang="en-US"/>
              <a:pPr>
                <a:defRPr/>
              </a:pPr>
              <a:t>9/8/2016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1C55E023-6FFB-43E7-94E9-D9D07E0B6B88}" type="slidenum">
              <a:rPr lang="en-US" altLang="en-US"/>
              <a:pPr/>
              <a:t>‹#›</a:t>
            </a:fld>
            <a:endParaRPr lang="en-US" altLang="en-US"/>
          </a:p>
        </p:txBody>
      </p:sp>
    </p:spTree>
    <p:extLst>
      <p:ext uri="{BB962C8B-B14F-4D97-AF65-F5344CB8AC3E}">
        <p14:creationId xmlns="" xmlns:p14="http://schemas.microsoft.com/office/powerpoint/2010/main" val="254751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90BB0A66-BF7A-4955-85A3-11FEB9EEA1C1}" type="datetimeFigureOut">
              <a:rPr lang="en-US" altLang="en-US"/>
              <a:pPr>
                <a:defRPr/>
              </a:pPr>
              <a:t>9/8/2016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CE568D82-5504-42CB-85D7-42B5D7C8D01C}" type="slidenum">
              <a:rPr lang="en-US" altLang="en-US"/>
              <a:pPr/>
              <a:t>‹#›</a:t>
            </a:fld>
            <a:endParaRPr lang="en-US" altLang="en-US"/>
          </a:p>
        </p:txBody>
      </p:sp>
    </p:spTree>
    <p:extLst>
      <p:ext uri="{BB962C8B-B14F-4D97-AF65-F5344CB8AC3E}">
        <p14:creationId xmlns="" xmlns:p14="http://schemas.microsoft.com/office/powerpoint/2010/main" val="130471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4467C930-807F-49E0-AD6C-D73DAB15CD9F}" type="datetimeFigureOut">
              <a:rPr lang="en-US" altLang="en-US"/>
              <a:pPr>
                <a:defRPr/>
              </a:pPr>
              <a:t>9/8/2016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DE7AEEB1-CBA6-40FA-801E-BA0F13B05C94}" type="slidenum">
              <a:rPr lang="en-US" altLang="en-US"/>
              <a:pPr/>
              <a:t>‹#›</a:t>
            </a:fld>
            <a:endParaRPr lang="en-US" altLang="en-US"/>
          </a:p>
        </p:txBody>
      </p:sp>
    </p:spTree>
    <p:extLst>
      <p:ext uri="{BB962C8B-B14F-4D97-AF65-F5344CB8AC3E}">
        <p14:creationId xmlns="" xmlns:p14="http://schemas.microsoft.com/office/powerpoint/2010/main" val="62014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550C555-555F-4715-AB04-24B14FD9A682}" type="datetimeFigureOut">
              <a:rPr lang="en-US" altLang="en-US"/>
              <a:pPr>
                <a:defRPr/>
              </a:pPr>
              <a:t>9/8/2016</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3B291BA9-DEC3-4DF6-90AD-FFB3F7EE9CF1}" type="slidenum">
              <a:rPr lang="en-US" altLang="en-US"/>
              <a:pPr/>
              <a:t>‹#›</a:t>
            </a:fld>
            <a:endParaRPr lang="en-US" altLang="en-US"/>
          </a:p>
        </p:txBody>
      </p:sp>
    </p:spTree>
    <p:extLst>
      <p:ext uri="{BB962C8B-B14F-4D97-AF65-F5344CB8AC3E}">
        <p14:creationId xmlns="" xmlns:p14="http://schemas.microsoft.com/office/powerpoint/2010/main" val="298115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A83C1694-0982-46BA-97C4-F47F01D64A4A}" type="datetimeFigureOut">
              <a:rPr lang="en-US" altLang="en-US"/>
              <a:pPr>
                <a:defRPr/>
              </a:pPr>
              <a:t>9/8/2016</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1BCD4C2A-C51F-4794-9546-F52C42431DD8}" type="slidenum">
              <a:rPr lang="en-US" altLang="en-US"/>
              <a:pPr/>
              <a:t>‹#›</a:t>
            </a:fld>
            <a:endParaRPr lang="en-US" altLang="en-US"/>
          </a:p>
        </p:txBody>
      </p:sp>
    </p:spTree>
    <p:extLst>
      <p:ext uri="{BB962C8B-B14F-4D97-AF65-F5344CB8AC3E}">
        <p14:creationId xmlns="" xmlns:p14="http://schemas.microsoft.com/office/powerpoint/2010/main" val="244188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202F72B7-DC6F-4442-9698-C957E64E0334}" type="datetimeFigureOut">
              <a:rPr lang="en-US" altLang="en-US"/>
              <a:pPr>
                <a:defRPr/>
              </a:pPr>
              <a:t>9/8/2016</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C656582E-6728-416A-82EA-D1AD8650127D}" type="slidenum">
              <a:rPr lang="en-US" altLang="en-US"/>
              <a:pPr/>
              <a:t>‹#›</a:t>
            </a:fld>
            <a:endParaRPr lang="en-US" altLang="en-US"/>
          </a:p>
        </p:txBody>
      </p:sp>
    </p:spTree>
    <p:extLst>
      <p:ext uri="{BB962C8B-B14F-4D97-AF65-F5344CB8AC3E}">
        <p14:creationId xmlns="" xmlns:p14="http://schemas.microsoft.com/office/powerpoint/2010/main" val="131904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1E2A9FA8-2990-45C5-A26D-DC4E6A03FA26}" type="datetimeFigureOut">
              <a:rPr lang="en-US" altLang="en-US"/>
              <a:pPr>
                <a:defRPr/>
              </a:pPr>
              <a:t>9/8/2016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3EDA2883-95CE-4070-9950-229203A21554}" type="slidenum">
              <a:rPr lang="en-US" altLang="en-US"/>
              <a:pPr/>
              <a:t>‹#›</a:t>
            </a:fld>
            <a:endParaRPr lang="en-US" altLang="en-US"/>
          </a:p>
        </p:txBody>
      </p:sp>
    </p:spTree>
    <p:extLst>
      <p:ext uri="{BB962C8B-B14F-4D97-AF65-F5344CB8AC3E}">
        <p14:creationId xmlns="" xmlns:p14="http://schemas.microsoft.com/office/powerpoint/2010/main" val="286840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23BABCEB-287A-4108-B958-949E25F17CAE}" type="datetimeFigureOut">
              <a:rPr lang="en-US" altLang="en-US"/>
              <a:pPr>
                <a:defRPr/>
              </a:pPr>
              <a:t>9/8/2016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F30FD5C5-382A-4FB9-9B09-FEC62B2C900E}" type="slidenum">
              <a:rPr lang="en-US" altLang="en-US"/>
              <a:pPr/>
              <a:t>‹#›</a:t>
            </a:fld>
            <a:endParaRPr lang="en-US" altLang="en-US"/>
          </a:p>
        </p:txBody>
      </p:sp>
    </p:spTree>
    <p:extLst>
      <p:ext uri="{BB962C8B-B14F-4D97-AF65-F5344CB8AC3E}">
        <p14:creationId xmlns="" xmlns:p14="http://schemas.microsoft.com/office/powerpoint/2010/main" val="332736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extLst>
              <a:ext uri="{28A0092B-C50C-407E-A947-70E740481C1C}">
                <a14:useLocalDpi xmlns=""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latin typeface="Gill Sans MT" panose="020B0502020104020203" pitchFamily="34" charset="0"/>
              </a:rPr>
              <a:t>PRESENTATION TITLE</a:t>
            </a:r>
          </a:p>
          <a:p>
            <a:pPr eaLnBrk="1" hangingPunct="1"/>
            <a:endParaRPr lang="en-US" altLang="en-US" sz="1800">
              <a:solidFill>
                <a:schemeClr val="bg1"/>
              </a:solidFill>
              <a:latin typeface="Gill Sans" pitchFamily="-84" charset="0"/>
            </a:endParaRPr>
          </a:p>
          <a:p>
            <a:pPr eaLnBrk="1" hangingPunct="1"/>
            <a:r>
              <a:rPr lang="en-US" altLang="en-US" sz="1800">
                <a:solidFill>
                  <a:schemeClr val="bg1"/>
                </a:solidFill>
                <a:latin typeface="Gill Sans Light" pitchFamily="-84" charset="0"/>
              </a:rPr>
              <a:t>Presented by:</a:t>
            </a:r>
          </a:p>
          <a:p>
            <a:pPr eaLnBrk="1" hangingPunct="1"/>
            <a:r>
              <a:rPr lang="en-US" altLang="en-US" sz="1800">
                <a:solidFill>
                  <a:schemeClr val="bg1"/>
                </a:solidFill>
                <a:latin typeface="Gill Sans Light" pitchFamily="-84" charset="0"/>
              </a:rPr>
              <a:t>Name Surname</a:t>
            </a:r>
          </a:p>
          <a:p>
            <a:pPr eaLnBrk="1" hangingPunct="1"/>
            <a:r>
              <a:rPr lang="en-US" altLang="en-US" sz="1800">
                <a:solidFill>
                  <a:schemeClr val="bg1"/>
                </a:solidFill>
                <a:latin typeface="Gill Sans Light" pitchFamily="-84" charset="0"/>
              </a:rPr>
              <a:t>Directorate</a:t>
            </a:r>
          </a:p>
          <a:p>
            <a:pPr eaLnBrk="1" hangingPunct="1"/>
            <a:endParaRPr lang="en-US" altLang="en-US" sz="1400">
              <a:solidFill>
                <a:schemeClr val="bg1"/>
              </a:solidFill>
              <a:latin typeface="Gill Sans Light" pitchFamily="-84" charset="0"/>
            </a:endParaRPr>
          </a:p>
          <a:p>
            <a:pPr eaLnBrk="1" hangingPunct="1"/>
            <a:r>
              <a:rPr lang="en-US" altLang="en-US" sz="140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1" descr="DWS Slide Cover pic4.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1512887"/>
            <a:ext cx="9180513" cy="503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570753" y="1512887"/>
            <a:ext cx="8172704" cy="4647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ZA" b="1" dirty="0" smtClean="0">
                <a:latin typeface="Arial" pitchFamily="34" charset="0"/>
                <a:cs typeface="Arial" pitchFamily="34" charset="0"/>
              </a:rPr>
              <a:t>BRIEFING THE PORTFOLIO COMMITTEE ON WATER AND SANITATION </a:t>
            </a:r>
          </a:p>
          <a:p>
            <a:pPr algn="ctr" eaLnBrk="1" hangingPunct="1">
              <a:defRPr/>
            </a:pPr>
            <a:r>
              <a:rPr lang="en-ZA" b="1" dirty="0" smtClean="0">
                <a:latin typeface="Arial" pitchFamily="34" charset="0"/>
                <a:cs typeface="Arial" pitchFamily="34" charset="0"/>
              </a:rPr>
              <a:t>ON THE </a:t>
            </a:r>
          </a:p>
          <a:p>
            <a:pPr algn="ctr" eaLnBrk="1" hangingPunct="1">
              <a:defRPr/>
            </a:pPr>
            <a:r>
              <a:rPr lang="en-ZA" b="1" dirty="0" smtClean="0">
                <a:latin typeface="Arial" pitchFamily="34" charset="0"/>
                <a:cs typeface="Arial" pitchFamily="34" charset="0"/>
              </a:rPr>
              <a:t>ATTAINMENT OF THE MILLENNIUM DEVELOPMENT  GOALS AND INCORPORATION OF THE SUSTAINABLE DEVELOPMENT GOALS</a:t>
            </a:r>
            <a:endParaRPr lang="en-US" b="1" dirty="0" smtClean="0">
              <a:latin typeface="Arial" pitchFamily="34" charset="0"/>
              <a:cs typeface="Arial" pitchFamily="34" charset="0"/>
            </a:endParaRP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r>
              <a:rPr lang="en-US" sz="1600" b="1" dirty="0" smtClean="0">
                <a:latin typeface="Arial" pitchFamily="34" charset="0"/>
                <a:cs typeface="Arial" pitchFamily="34" charset="0"/>
              </a:rPr>
              <a:t>Presented by:</a:t>
            </a:r>
          </a:p>
          <a:p>
            <a:pPr eaLnBrk="1" hangingPunct="1">
              <a:defRPr/>
            </a:pPr>
            <a:r>
              <a:rPr lang="en-US" sz="1600" b="1" dirty="0" smtClean="0">
                <a:latin typeface="Arial" pitchFamily="34" charset="0"/>
                <a:cs typeface="Arial" pitchFamily="34" charset="0"/>
              </a:rPr>
              <a:t>Mr Sifiso Mkhize</a:t>
            </a:r>
          </a:p>
          <a:p>
            <a:pPr eaLnBrk="1" hangingPunct="1">
              <a:defRPr/>
            </a:pPr>
            <a:r>
              <a:rPr lang="en-US" sz="1600" b="1" dirty="0" smtClean="0">
                <a:latin typeface="Arial" pitchFamily="34" charset="0"/>
                <a:cs typeface="Arial" pitchFamily="34" charset="0"/>
              </a:rPr>
              <a:t>Acting Director-General</a:t>
            </a:r>
          </a:p>
          <a:p>
            <a:pPr eaLnBrk="1" hangingPunct="1">
              <a:defRPr/>
            </a:pPr>
            <a:endParaRPr lang="en-US" sz="1600" b="1" dirty="0" smtClean="0">
              <a:latin typeface="Arial" pitchFamily="34" charset="0"/>
              <a:cs typeface="Arial" pitchFamily="34" charset="0"/>
            </a:endParaRPr>
          </a:p>
          <a:p>
            <a:pPr eaLnBrk="1" hangingPunct="1">
              <a:defRPr/>
            </a:pPr>
            <a:r>
              <a:rPr lang="en-US" sz="1600" b="1" smtClean="0">
                <a:latin typeface="Arial" pitchFamily="34" charset="0"/>
                <a:cs typeface="Arial" pitchFamily="34" charset="0"/>
              </a:rPr>
              <a:t>7 September </a:t>
            </a:r>
            <a:r>
              <a:rPr lang="en-US" sz="1600" b="1" dirty="0" smtClean="0">
                <a:latin typeface="Arial" pitchFamily="34" charset="0"/>
                <a:cs typeface="Arial" pitchFamily="34" charset="0"/>
              </a:rPr>
              <a:t>2016</a:t>
            </a:r>
            <a:endParaRPr lang="en-US" sz="1600" dirty="0" smtClean="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914400" y="274638"/>
            <a:ext cx="8229600" cy="1143000"/>
          </a:xfrm>
        </p:spPr>
        <p:txBody>
          <a:bodyPr/>
          <a:lstStyle/>
          <a:p>
            <a:r>
              <a:rPr lang="en-ZA" altLang="en-US" sz="4000" b="1" dirty="0" smtClean="0">
                <a:latin typeface="Arial" pitchFamily="34" charset="0"/>
                <a:cs typeface="Arial" pitchFamily="34" charset="0"/>
              </a:rPr>
              <a:t>N.B. International alignment</a:t>
            </a:r>
          </a:p>
        </p:txBody>
      </p:sp>
      <p:sp>
        <p:nvSpPr>
          <p:cNvPr id="21507" name="Content Placeholder 3"/>
          <p:cNvSpPr>
            <a:spLocks noGrp="1"/>
          </p:cNvSpPr>
          <p:nvPr>
            <p:ph idx="1"/>
          </p:nvPr>
        </p:nvSpPr>
        <p:spPr>
          <a:xfrm>
            <a:off x="1524000" y="1600200"/>
            <a:ext cx="7620000" cy="4525963"/>
          </a:xfrm>
        </p:spPr>
        <p:txBody>
          <a:bodyPr/>
          <a:lstStyle/>
          <a:p>
            <a:pPr algn="just"/>
            <a:r>
              <a:rPr lang="en-ZA" altLang="en-US" dirty="0" smtClean="0">
                <a:latin typeface="Arial" pitchFamily="34" charset="0"/>
                <a:cs typeface="Arial" pitchFamily="34" charset="0"/>
              </a:rPr>
              <a:t>No formal international basic water services criteria </a:t>
            </a:r>
          </a:p>
          <a:p>
            <a:pPr algn="just"/>
            <a:r>
              <a:rPr lang="en-ZA" altLang="en-US" dirty="0" smtClean="0">
                <a:latin typeface="Arial" pitchFamily="34" charset="0"/>
                <a:cs typeface="Arial" pitchFamily="34" charset="0"/>
              </a:rPr>
              <a:t>Africa criteria = access from 500m to 5km</a:t>
            </a:r>
          </a:p>
          <a:p>
            <a:pPr algn="just"/>
            <a:r>
              <a:rPr lang="en-ZA" altLang="en-US" dirty="0" smtClean="0">
                <a:latin typeface="Arial" pitchFamily="34" charset="0"/>
                <a:cs typeface="Arial" pitchFamily="34" charset="0"/>
              </a:rPr>
              <a:t>South African MDG Country report now aligned to reflect comparable figure of access to operational water services = 91% for SA (2011)</a:t>
            </a: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316959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pPr>
              <a:defRPr/>
            </a:pPr>
            <a:fld id="{417511FB-BE4E-45BD-9D16-3C8B2DB08AB2}" type="slidenum">
              <a:rPr lang="en-GB"/>
              <a:pPr>
                <a:defRPr/>
              </a:pPr>
              <a:t>11</a:t>
            </a:fld>
            <a:endParaRPr lang="en-GB" dirty="0"/>
          </a:p>
        </p:txBody>
      </p:sp>
      <p:sp>
        <p:nvSpPr>
          <p:cNvPr id="11267" name="Rectangle 2"/>
          <p:cNvSpPr>
            <a:spLocks noChangeArrowheads="1"/>
          </p:cNvSpPr>
          <p:nvPr/>
        </p:nvSpPr>
        <p:spPr bwMode="auto">
          <a:xfrm>
            <a:off x="0" y="0"/>
            <a:ext cx="9144000" cy="6858000"/>
          </a:xfrm>
          <a:prstGeom prst="rect">
            <a:avLst/>
          </a:prstGeom>
          <a:solidFill>
            <a:schemeClr val="accent1">
              <a:lumMod val="75000"/>
            </a:schemeClr>
          </a:solidFill>
          <a:ln w="9525">
            <a:noFill/>
            <a:miter lim="800000"/>
            <a:headEnd/>
            <a:tailEnd/>
          </a:ln>
        </p:spPr>
        <p:txBody>
          <a:bodyPr wrap="none" anchor="ctr"/>
          <a:lstStyle/>
          <a:p>
            <a:pPr>
              <a:defRPr/>
            </a:pPr>
            <a:endParaRPr lang="en-ZA" dirty="0"/>
          </a:p>
        </p:txBody>
      </p:sp>
      <p:sp>
        <p:nvSpPr>
          <p:cNvPr id="11268" name="Rectangle 2"/>
          <p:cNvSpPr>
            <a:spLocks noGrp="1" noChangeArrowheads="1"/>
          </p:cNvSpPr>
          <p:nvPr>
            <p:ph type="title" idx="4294967295"/>
          </p:nvPr>
        </p:nvSpPr>
        <p:spPr>
          <a:xfrm>
            <a:off x="1066800" y="765175"/>
            <a:ext cx="7772400" cy="1190374"/>
          </a:xfrm>
          <a:prstGeom prst="rect">
            <a:avLst/>
          </a:prstGeom>
          <a:solidFill>
            <a:schemeClr val="bg1"/>
          </a:solidFill>
        </p:spPr>
        <p:txBody>
          <a:bodyPr>
            <a:normAutofit fontScale="90000"/>
          </a:bodyPr>
          <a:lstStyle/>
          <a:p>
            <a:pPr>
              <a:defRPr/>
            </a:pPr>
            <a:r>
              <a:rPr lang="en-US" sz="4000" b="1" dirty="0" smtClean="0"/>
              <a:t>Basic Water Supply Achievement (Meeting RDP norms)</a:t>
            </a:r>
            <a:endParaRPr lang="en-ZA" sz="4000" b="1" dirty="0" smtClean="0"/>
          </a:p>
        </p:txBody>
      </p:sp>
      <p:grpSp>
        <p:nvGrpSpPr>
          <p:cNvPr id="2" name="Group 3"/>
          <p:cNvGrpSpPr>
            <a:grpSpLocks/>
          </p:cNvGrpSpPr>
          <p:nvPr/>
        </p:nvGrpSpPr>
        <p:grpSpPr bwMode="auto">
          <a:xfrm>
            <a:off x="1143000" y="2438400"/>
            <a:ext cx="7392064" cy="1828800"/>
            <a:chOff x="340" y="1570"/>
            <a:chExt cx="5052" cy="1588"/>
          </a:xfrm>
          <a:solidFill>
            <a:schemeClr val="tx2">
              <a:lumMod val="75000"/>
            </a:schemeClr>
          </a:solidFill>
        </p:grpSpPr>
        <p:sp>
          <p:nvSpPr>
            <p:cNvPr id="44036" name="Rectangle 4"/>
            <p:cNvSpPr>
              <a:spLocks noChangeArrowheads="1"/>
            </p:cNvSpPr>
            <p:nvPr/>
          </p:nvSpPr>
          <p:spPr bwMode="auto">
            <a:xfrm>
              <a:off x="1554" y="1570"/>
              <a:ext cx="1212" cy="529"/>
            </a:xfrm>
            <a:prstGeom prst="rect">
              <a:avLst/>
            </a:prstGeom>
            <a:solidFill>
              <a:schemeClr val="accent1">
                <a:lumMod val="60000"/>
                <a:lumOff val="40000"/>
              </a:schemeClr>
            </a:solidFill>
            <a:ln w="38100">
              <a:solidFill>
                <a:schemeClr val="bg1"/>
              </a:solidFill>
              <a:miter lim="800000"/>
              <a:headEnd/>
              <a:tailEnd/>
            </a:ln>
          </p:spPr>
          <p:txBody>
            <a:bodyPr wrap="none" anchor="ctr"/>
            <a:lstStyle/>
            <a:p>
              <a:pPr algn="ctr" eaLnBrk="0" hangingPunct="0">
                <a:defRPr/>
              </a:pPr>
              <a:r>
                <a:rPr lang="en-US" sz="2800" b="1" dirty="0" smtClean="0">
                  <a:effectLst>
                    <a:outerShdw blurRad="38100" dist="38100" dir="2700000" algn="tl">
                      <a:srgbClr val="000000"/>
                    </a:outerShdw>
                  </a:effectLst>
                  <a:latin typeface="Times New Roman" pitchFamily="18" charset="0"/>
                </a:rPr>
                <a:t>1996</a:t>
              </a:r>
              <a:endParaRPr lang="en-ZA" sz="2800" b="1" dirty="0">
                <a:effectLst>
                  <a:outerShdw blurRad="38100" dist="38100" dir="2700000" algn="tl">
                    <a:srgbClr val="000000"/>
                  </a:outerShdw>
                </a:effectLst>
                <a:latin typeface="Times New Roman" pitchFamily="18" charset="0"/>
              </a:endParaRPr>
            </a:p>
          </p:txBody>
        </p:sp>
        <p:sp>
          <p:nvSpPr>
            <p:cNvPr id="44037" name="Rectangle 5"/>
            <p:cNvSpPr>
              <a:spLocks noChangeArrowheads="1"/>
            </p:cNvSpPr>
            <p:nvPr/>
          </p:nvSpPr>
          <p:spPr bwMode="auto">
            <a:xfrm>
              <a:off x="2766" y="1570"/>
              <a:ext cx="1213" cy="529"/>
            </a:xfrm>
            <a:prstGeom prst="rect">
              <a:avLst/>
            </a:prstGeom>
            <a:solidFill>
              <a:schemeClr val="accent1">
                <a:lumMod val="60000"/>
                <a:lumOff val="40000"/>
              </a:schemeClr>
            </a:solidFill>
            <a:ln w="38100">
              <a:solidFill>
                <a:schemeClr val="bg1"/>
              </a:solidFill>
              <a:miter lim="800000"/>
              <a:headEnd/>
              <a:tailEnd/>
            </a:ln>
          </p:spPr>
          <p:txBody>
            <a:bodyPr wrap="none" anchor="ctr"/>
            <a:lstStyle/>
            <a:p>
              <a:pPr algn="ctr" eaLnBrk="0" hangingPunct="0">
                <a:defRPr/>
              </a:pPr>
              <a:r>
                <a:rPr lang="en-US" sz="2000" b="1" dirty="0" smtClean="0">
                  <a:effectLst>
                    <a:outerShdw blurRad="38100" dist="38100" dir="2700000" algn="tl">
                      <a:srgbClr val="000000"/>
                    </a:outerShdw>
                  </a:effectLst>
                  <a:latin typeface="Times New Roman" pitchFamily="18" charset="0"/>
                </a:rPr>
                <a:t>2014/15</a:t>
              </a:r>
              <a:endParaRPr lang="en-US" sz="2000" b="1" dirty="0">
                <a:effectLst>
                  <a:outerShdw blurRad="38100" dist="38100" dir="2700000" algn="tl">
                    <a:srgbClr val="000000"/>
                  </a:outerShdw>
                </a:effectLst>
                <a:latin typeface="Times New Roman" pitchFamily="18" charset="0"/>
              </a:endParaRPr>
            </a:p>
            <a:p>
              <a:pPr algn="ctr" eaLnBrk="0" hangingPunct="0">
                <a:defRPr/>
              </a:pPr>
              <a:r>
                <a:rPr lang="en-US" sz="2000" b="1" dirty="0">
                  <a:effectLst>
                    <a:outerShdw blurRad="38100" dist="38100" dir="2700000" algn="tl">
                      <a:srgbClr val="000000"/>
                    </a:outerShdw>
                  </a:effectLst>
                  <a:latin typeface="Times New Roman" pitchFamily="18" charset="0"/>
                </a:rPr>
                <a:t>infrastructure</a:t>
              </a:r>
              <a:endParaRPr lang="en-ZA" sz="2000" b="1" dirty="0">
                <a:effectLst>
                  <a:outerShdw blurRad="38100" dist="38100" dir="2700000" algn="tl">
                    <a:srgbClr val="000000"/>
                  </a:outerShdw>
                </a:effectLst>
                <a:latin typeface="Times New Roman" pitchFamily="18" charset="0"/>
              </a:endParaRPr>
            </a:p>
          </p:txBody>
        </p:sp>
        <p:sp>
          <p:nvSpPr>
            <p:cNvPr id="44038" name="Rectangle 6"/>
            <p:cNvSpPr>
              <a:spLocks noChangeArrowheads="1"/>
            </p:cNvSpPr>
            <p:nvPr/>
          </p:nvSpPr>
          <p:spPr bwMode="auto">
            <a:xfrm>
              <a:off x="3979" y="1570"/>
              <a:ext cx="1413" cy="529"/>
            </a:xfrm>
            <a:prstGeom prst="rect">
              <a:avLst/>
            </a:prstGeom>
            <a:solidFill>
              <a:schemeClr val="accent1">
                <a:lumMod val="60000"/>
                <a:lumOff val="40000"/>
              </a:schemeClr>
            </a:solidFill>
            <a:ln w="38100">
              <a:solidFill>
                <a:schemeClr val="bg1"/>
              </a:solidFill>
              <a:miter lim="800000"/>
              <a:headEnd/>
              <a:tailEnd/>
            </a:ln>
          </p:spPr>
          <p:txBody>
            <a:bodyPr wrap="none" anchor="ctr"/>
            <a:lstStyle/>
            <a:p>
              <a:pPr algn="ctr" eaLnBrk="0" hangingPunct="0">
                <a:defRPr/>
              </a:pPr>
              <a:r>
                <a:rPr lang="en-ZA" sz="2000" b="1" dirty="0" smtClean="0">
                  <a:effectLst>
                    <a:outerShdw blurRad="38100" dist="38100" dir="2700000" algn="tl">
                      <a:srgbClr val="000000"/>
                    </a:outerShdw>
                  </a:effectLst>
                  <a:latin typeface="Times New Roman" pitchFamily="18" charset="0"/>
                </a:rPr>
                <a:t>2014/15 </a:t>
              </a:r>
              <a:r>
                <a:rPr lang="en-ZA" sz="2000" b="1" dirty="0">
                  <a:effectLst>
                    <a:outerShdw blurRad="38100" dist="38100" dir="2700000" algn="tl">
                      <a:srgbClr val="000000"/>
                    </a:outerShdw>
                  </a:effectLst>
                  <a:latin typeface="Times New Roman" pitchFamily="18" charset="0"/>
                </a:rPr>
                <a:t>operational</a:t>
              </a:r>
            </a:p>
            <a:p>
              <a:pPr algn="ctr" eaLnBrk="0" hangingPunct="0">
                <a:defRPr/>
              </a:pPr>
              <a:r>
                <a:rPr lang="en-ZA" sz="2000" b="1" dirty="0" smtClean="0">
                  <a:effectLst>
                    <a:outerShdw blurRad="38100" dist="38100" dir="2700000" algn="tl">
                      <a:srgbClr val="000000"/>
                    </a:outerShdw>
                  </a:effectLst>
                  <a:latin typeface="Times New Roman" pitchFamily="18" charset="0"/>
                </a:rPr>
                <a:t>supply </a:t>
              </a:r>
              <a:endParaRPr lang="en-ZA" sz="2000" b="1" dirty="0">
                <a:effectLst>
                  <a:outerShdw blurRad="38100" dist="38100" dir="2700000" algn="tl">
                    <a:srgbClr val="000000"/>
                  </a:outerShdw>
                </a:effectLst>
                <a:latin typeface="Times New Roman" pitchFamily="18" charset="0"/>
              </a:endParaRPr>
            </a:p>
          </p:txBody>
        </p:sp>
        <p:sp>
          <p:nvSpPr>
            <p:cNvPr id="44039" name="Rectangle 7"/>
            <p:cNvSpPr>
              <a:spLocks noChangeArrowheads="1"/>
            </p:cNvSpPr>
            <p:nvPr/>
          </p:nvSpPr>
          <p:spPr bwMode="auto">
            <a:xfrm>
              <a:off x="340" y="2099"/>
              <a:ext cx="1214"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a:solidFill>
                    <a:schemeClr val="bg1"/>
                  </a:solidFill>
                  <a:effectLst>
                    <a:outerShdw blurRad="38100" dist="38100" dir="2700000" algn="tl">
                      <a:srgbClr val="FFFFFF"/>
                    </a:outerShdw>
                  </a:effectLst>
                  <a:latin typeface="Times New Roman" pitchFamily="18" charset="0"/>
                </a:rPr>
                <a:t>Access to</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0" name="Rectangle 8"/>
            <p:cNvSpPr>
              <a:spLocks noChangeArrowheads="1"/>
            </p:cNvSpPr>
            <p:nvPr/>
          </p:nvSpPr>
          <p:spPr bwMode="auto">
            <a:xfrm>
              <a:off x="1554" y="2099"/>
              <a:ext cx="1212"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59%</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1" name="Rectangle 9"/>
            <p:cNvSpPr>
              <a:spLocks noChangeArrowheads="1"/>
            </p:cNvSpPr>
            <p:nvPr/>
          </p:nvSpPr>
          <p:spPr bwMode="auto">
            <a:xfrm>
              <a:off x="2766" y="2099"/>
              <a:ext cx="1213"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96%</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2" name="Rectangle 10"/>
            <p:cNvSpPr>
              <a:spLocks noChangeArrowheads="1"/>
            </p:cNvSpPr>
            <p:nvPr/>
          </p:nvSpPr>
          <p:spPr bwMode="auto">
            <a:xfrm>
              <a:off x="3979" y="2099"/>
              <a:ext cx="1413" cy="529"/>
            </a:xfrm>
            <a:prstGeom prst="rect">
              <a:avLst/>
            </a:prstGeom>
            <a:grpFill/>
            <a:ln w="38100">
              <a:solidFill>
                <a:schemeClr val="bg1"/>
              </a:solidFill>
              <a:miter lim="800000"/>
              <a:headEnd/>
              <a:tailEnd/>
            </a:ln>
          </p:spPr>
          <p:txBody>
            <a:bodyPr wrap="none" anchor="ctr"/>
            <a:lstStyle/>
            <a:p>
              <a:pPr algn="ctr" eaLnBrk="0" hangingPunct="0">
                <a:defRPr/>
              </a:pPr>
              <a:r>
                <a:rPr lang="en-US" sz="2400" b="1" dirty="0" smtClean="0">
                  <a:solidFill>
                    <a:schemeClr val="bg1"/>
                  </a:solidFill>
                  <a:effectLst>
                    <a:outerShdw blurRad="38100" dist="38100" dir="2700000" algn="tl">
                      <a:srgbClr val="FFFFFF"/>
                    </a:outerShdw>
                  </a:effectLst>
                  <a:latin typeface="Times New Roman" pitchFamily="18" charset="0"/>
                </a:rPr>
                <a:t>86%</a:t>
              </a:r>
              <a:endParaRPr lang="en-ZA" sz="2400" b="1" dirty="0">
                <a:solidFill>
                  <a:schemeClr val="bg1"/>
                </a:solidFill>
                <a:effectLst>
                  <a:outerShdw blurRad="38100" dist="38100" dir="2700000" algn="tl">
                    <a:srgbClr val="FFFFFF"/>
                  </a:outerShdw>
                </a:effectLst>
                <a:latin typeface="Times New Roman" pitchFamily="18" charset="0"/>
              </a:endParaRPr>
            </a:p>
          </p:txBody>
        </p:sp>
        <p:sp>
          <p:nvSpPr>
            <p:cNvPr id="44043" name="Rectangle 11"/>
            <p:cNvSpPr>
              <a:spLocks noChangeArrowheads="1"/>
            </p:cNvSpPr>
            <p:nvPr/>
          </p:nvSpPr>
          <p:spPr bwMode="auto">
            <a:xfrm>
              <a:off x="340" y="2629"/>
              <a:ext cx="1214"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a:solidFill>
                    <a:schemeClr val="bg1"/>
                  </a:solidFill>
                  <a:effectLst>
                    <a:outerShdw blurRad="38100" dist="38100" dir="2700000" algn="tl">
                      <a:srgbClr val="FFFFFF"/>
                    </a:outerShdw>
                  </a:effectLst>
                  <a:latin typeface="Times New Roman" pitchFamily="18" charset="0"/>
                </a:rPr>
                <a:t>Backlog</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4" name="Rectangle 12"/>
            <p:cNvSpPr>
              <a:spLocks noChangeArrowheads="1"/>
            </p:cNvSpPr>
            <p:nvPr/>
          </p:nvSpPr>
          <p:spPr bwMode="auto">
            <a:xfrm>
              <a:off x="1554" y="2629"/>
              <a:ext cx="1212"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41%</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5" name="Rectangle 13"/>
            <p:cNvSpPr>
              <a:spLocks noChangeArrowheads="1"/>
            </p:cNvSpPr>
            <p:nvPr/>
          </p:nvSpPr>
          <p:spPr bwMode="auto">
            <a:xfrm>
              <a:off x="2766" y="2629"/>
              <a:ext cx="1213"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4%</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6" name="Rectangle 14"/>
            <p:cNvSpPr>
              <a:spLocks noChangeArrowheads="1"/>
            </p:cNvSpPr>
            <p:nvPr/>
          </p:nvSpPr>
          <p:spPr bwMode="auto">
            <a:xfrm>
              <a:off x="3979" y="2629"/>
              <a:ext cx="1413"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14%</a:t>
              </a:r>
              <a:endParaRPr lang="en-ZA" sz="2800" b="1" dirty="0">
                <a:solidFill>
                  <a:schemeClr val="bg1"/>
                </a:solidFill>
                <a:effectLst>
                  <a:outerShdw blurRad="38100" dist="38100" dir="2700000" algn="tl">
                    <a:srgbClr val="FFFFFF"/>
                  </a:outerShdw>
                </a:effectLst>
                <a:latin typeface="Times New Roman" pitchFamily="18" charset="0"/>
              </a:endParaRPr>
            </a:p>
          </p:txBody>
        </p:sp>
      </p:grpSp>
      <p:sp>
        <p:nvSpPr>
          <p:cNvPr id="20486" name="AutoShape 15"/>
          <p:cNvSpPr>
            <a:spLocks noChangeArrowheads="1"/>
          </p:cNvSpPr>
          <p:nvPr/>
        </p:nvSpPr>
        <p:spPr bwMode="auto">
          <a:xfrm>
            <a:off x="5486400" y="4495800"/>
            <a:ext cx="792163" cy="935038"/>
          </a:xfrm>
          <a:prstGeom prst="upArrow">
            <a:avLst>
              <a:gd name="adj1" fmla="val 50000"/>
              <a:gd name="adj2" fmla="val 29509"/>
            </a:avLst>
          </a:prstGeom>
          <a:solidFill>
            <a:srgbClr val="FFFF00"/>
          </a:solidFill>
          <a:ln w="9525">
            <a:solidFill>
              <a:schemeClr val="bg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solidFill>
                <a:schemeClr val="bg1"/>
              </a:solidFill>
              <a:latin typeface="Arial" charset="0"/>
            </a:endParaRPr>
          </a:p>
        </p:txBody>
      </p:sp>
      <p:sp>
        <p:nvSpPr>
          <p:cNvPr id="44048" name="Text Box 16"/>
          <p:cNvSpPr txBox="1">
            <a:spLocks noChangeArrowheads="1"/>
          </p:cNvSpPr>
          <p:nvPr/>
        </p:nvSpPr>
        <p:spPr bwMode="auto">
          <a:xfrm>
            <a:off x="4191000" y="5334000"/>
            <a:ext cx="47402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bg1"/>
                </a:solidFill>
                <a:effectLst>
                  <a:outerShdw blurRad="38100" dist="38100" dir="2700000" algn="tl">
                    <a:srgbClr val="FFFFFF"/>
                  </a:outerShdw>
                </a:effectLst>
                <a:latin typeface="Times New Roman" pitchFamily="18" charset="0"/>
              </a:rPr>
              <a:t>Backlog </a:t>
            </a:r>
            <a:r>
              <a:rPr lang="en-US" sz="2400" b="1" dirty="0" smtClean="0">
                <a:solidFill>
                  <a:schemeClr val="bg1"/>
                </a:solidFill>
                <a:effectLst>
                  <a:outerShdw blurRad="38100" dist="38100" dir="2700000" algn="tl">
                    <a:srgbClr val="FFFFFF"/>
                  </a:outerShdw>
                </a:effectLst>
                <a:latin typeface="Times New Roman" pitchFamily="18" charset="0"/>
              </a:rPr>
              <a:t> target: 79.5 % - achieved</a:t>
            </a:r>
            <a:endParaRPr lang="en-US" sz="2400" b="1" dirty="0">
              <a:solidFill>
                <a:schemeClr val="bg1"/>
              </a:solidFill>
              <a:effectLst>
                <a:outerShdw blurRad="38100" dist="38100" dir="2700000" algn="tl">
                  <a:srgbClr val="FFFFFF"/>
                </a:outerShdw>
              </a:effectLst>
              <a:latin typeface="Times New Roman" pitchFamily="18" charset="0"/>
            </a:endParaRPr>
          </a:p>
        </p:txBody>
      </p:sp>
      <p:sp>
        <p:nvSpPr>
          <p:cNvPr id="20488" name="Oval 18"/>
          <p:cNvSpPr>
            <a:spLocks noChangeArrowheads="1"/>
          </p:cNvSpPr>
          <p:nvPr/>
        </p:nvSpPr>
        <p:spPr bwMode="auto">
          <a:xfrm>
            <a:off x="6477000" y="2133600"/>
            <a:ext cx="2087563" cy="2354263"/>
          </a:xfrm>
          <a:prstGeom prst="ellipse">
            <a:avLst/>
          </a:prstGeom>
          <a:noFill/>
          <a:ln w="571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solidFill>
                <a:schemeClr val="bg1"/>
              </a:solidFill>
              <a:latin typeface="Arial" charset="0"/>
            </a:endParaRPr>
          </a:p>
        </p:txBody>
      </p:sp>
    </p:spTree>
    <p:extLst>
      <p:ext uri="{BB962C8B-B14F-4D97-AF65-F5344CB8AC3E}">
        <p14:creationId xmlns="" xmlns:p14="http://schemas.microsoft.com/office/powerpoint/2010/main" val="2361933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E:\FvZ\na fred\Page 31_ from MDG NY A5 High Level 08 rs_print 3G-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15034" y="1301094"/>
            <a:ext cx="7628965" cy="5010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Title 2"/>
          <p:cNvSpPr>
            <a:spLocks noGrp="1"/>
          </p:cNvSpPr>
          <p:nvPr>
            <p:ph type="title"/>
          </p:nvPr>
        </p:nvSpPr>
        <p:spPr>
          <a:xfrm>
            <a:off x="457200" y="158093"/>
            <a:ext cx="8229600" cy="1143000"/>
          </a:xfrm>
        </p:spPr>
        <p:txBody>
          <a:bodyPr/>
          <a:lstStyle/>
          <a:p>
            <a:r>
              <a:rPr lang="en-ZA" altLang="en-US" sz="4000" dirty="0" smtClean="0">
                <a:latin typeface="Arial" pitchFamily="34" charset="0"/>
                <a:cs typeface="Arial" pitchFamily="34" charset="0"/>
              </a:rPr>
              <a:t>  External &amp; International Assessment</a:t>
            </a: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BEE008DA-1C4E-40EC-AC1A-5A65E7A311CB}" type="slidenum">
              <a:rPr lang="en-ZA" smtClean="0"/>
              <a:pPr algn="r">
                <a:defRPr/>
              </a:pPr>
              <a:t>12</a:t>
            </a:fld>
            <a:endParaRPr lang="en-ZA" dirty="0"/>
          </a:p>
        </p:txBody>
      </p:sp>
    </p:spTree>
    <p:extLst>
      <p:ext uri="{BB962C8B-B14F-4D97-AF65-F5344CB8AC3E}">
        <p14:creationId xmlns="" xmlns:p14="http://schemas.microsoft.com/office/powerpoint/2010/main" val="2543221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357188" y="0"/>
            <a:ext cx="8501062" cy="1143000"/>
          </a:xfrm>
        </p:spPr>
        <p:txBody>
          <a:bodyPr/>
          <a:lstStyle/>
          <a:p>
            <a:r>
              <a:rPr lang="en-ZA" altLang="en-US" sz="4000" b="1" dirty="0" smtClean="0">
                <a:latin typeface="Arial" pitchFamily="34" charset="0"/>
                <a:cs typeface="Arial" pitchFamily="34" charset="0"/>
              </a:rPr>
              <a:t>Success Factors</a:t>
            </a:r>
          </a:p>
        </p:txBody>
      </p:sp>
      <p:sp>
        <p:nvSpPr>
          <p:cNvPr id="22532" name="Content Placeholder 3"/>
          <p:cNvSpPr>
            <a:spLocks noGrp="1"/>
          </p:cNvSpPr>
          <p:nvPr>
            <p:ph idx="1"/>
          </p:nvPr>
        </p:nvSpPr>
        <p:spPr>
          <a:xfrm>
            <a:off x="1434352" y="569519"/>
            <a:ext cx="7709648" cy="5000625"/>
          </a:xfrm>
        </p:spPr>
        <p:txBody>
          <a:bodyPr/>
          <a:lstStyle/>
          <a:p>
            <a:pPr>
              <a:buFontTx/>
              <a:buAutoNum type="arabicPeriod"/>
            </a:pPr>
            <a:r>
              <a:rPr lang="en-ZA" altLang="en-US" sz="2300" b="1" dirty="0" smtClean="0">
                <a:latin typeface="Arial" pitchFamily="34" charset="0"/>
                <a:cs typeface="Arial" pitchFamily="34" charset="0"/>
              </a:rPr>
              <a:t>Political will  (Constitution &amp; priority)</a:t>
            </a:r>
          </a:p>
          <a:p>
            <a:pPr>
              <a:buFontTx/>
              <a:buAutoNum type="arabicPeriod"/>
            </a:pPr>
            <a:r>
              <a:rPr lang="en-ZA" altLang="en-US" sz="2300" b="1" dirty="0" smtClean="0">
                <a:latin typeface="Arial" pitchFamily="34" charset="0"/>
                <a:cs typeface="Arial" pitchFamily="34" charset="0"/>
              </a:rPr>
              <a:t>Dedicated leadership and drive</a:t>
            </a:r>
          </a:p>
          <a:p>
            <a:pPr>
              <a:buFontTx/>
              <a:buAutoNum type="arabicPeriod"/>
            </a:pPr>
            <a:r>
              <a:rPr lang="en-ZA" altLang="en-US" sz="2300" b="1" dirty="0" smtClean="0">
                <a:latin typeface="Arial" pitchFamily="34" charset="0"/>
                <a:cs typeface="Arial" pitchFamily="34" charset="0"/>
              </a:rPr>
              <a:t>Dedicated programmes</a:t>
            </a:r>
          </a:p>
          <a:p>
            <a:pPr>
              <a:buFontTx/>
              <a:buAutoNum type="arabicPeriod"/>
            </a:pPr>
            <a:r>
              <a:rPr lang="en-ZA" altLang="en-US" sz="2300" b="1" dirty="0" smtClean="0">
                <a:latin typeface="Arial" pitchFamily="34" charset="0"/>
                <a:cs typeface="Arial" pitchFamily="34" charset="0"/>
              </a:rPr>
              <a:t>Goals and strategies</a:t>
            </a:r>
          </a:p>
          <a:p>
            <a:pPr>
              <a:buFontTx/>
              <a:buAutoNum type="arabicPeriod"/>
            </a:pPr>
            <a:r>
              <a:rPr lang="en-ZA" altLang="en-US" sz="2300" b="1" dirty="0" smtClean="0">
                <a:latin typeface="Arial" pitchFamily="34" charset="0"/>
                <a:cs typeface="Arial" pitchFamily="34" charset="0"/>
              </a:rPr>
              <a:t>Institutionalizing and sector mobilisation</a:t>
            </a:r>
          </a:p>
          <a:p>
            <a:pPr>
              <a:buFontTx/>
              <a:buAutoNum type="arabicPeriod"/>
            </a:pPr>
            <a:r>
              <a:rPr lang="en-ZA" altLang="en-US" sz="2300" b="1" dirty="0" smtClean="0">
                <a:latin typeface="Arial" pitchFamily="34" charset="0"/>
                <a:cs typeface="Arial" pitchFamily="34" charset="0"/>
              </a:rPr>
              <a:t>Policy, norms and standards</a:t>
            </a:r>
          </a:p>
          <a:p>
            <a:pPr>
              <a:buFontTx/>
              <a:buAutoNum type="arabicPeriod"/>
            </a:pPr>
            <a:r>
              <a:rPr lang="en-ZA" altLang="en-US" sz="2300" b="1" dirty="0" smtClean="0">
                <a:latin typeface="Arial" pitchFamily="34" charset="0"/>
                <a:cs typeface="Arial" pitchFamily="34" charset="0"/>
              </a:rPr>
              <a:t>Dedicated funding</a:t>
            </a:r>
          </a:p>
          <a:p>
            <a:pPr>
              <a:buFontTx/>
              <a:buAutoNum type="arabicPeriod"/>
            </a:pPr>
            <a:r>
              <a:rPr lang="en-ZA" altLang="en-US" sz="2300" b="1" dirty="0" smtClean="0">
                <a:latin typeface="Arial" pitchFamily="34" charset="0"/>
                <a:cs typeface="Arial" pitchFamily="34" charset="0"/>
              </a:rPr>
              <a:t>Implementation programme (Multi approach)</a:t>
            </a:r>
          </a:p>
          <a:p>
            <a:pPr>
              <a:buFontTx/>
              <a:buAutoNum type="arabicPeriod"/>
            </a:pPr>
            <a:r>
              <a:rPr lang="en-ZA" altLang="en-US" sz="2300" b="1" dirty="0" smtClean="0">
                <a:latin typeface="Arial" pitchFamily="34" charset="0"/>
                <a:cs typeface="Arial" pitchFamily="34" charset="0"/>
              </a:rPr>
              <a:t>Effective planning</a:t>
            </a:r>
          </a:p>
          <a:p>
            <a:pPr>
              <a:buFontTx/>
              <a:buAutoNum type="arabicPeriod"/>
            </a:pPr>
            <a:r>
              <a:rPr lang="en-ZA" altLang="en-US" sz="2300" b="1" dirty="0" smtClean="0">
                <a:latin typeface="Arial" pitchFamily="34" charset="0"/>
                <a:cs typeface="Arial" pitchFamily="34" charset="0"/>
              </a:rPr>
              <a:t>Integrated programme &amp; partnerships</a:t>
            </a:r>
          </a:p>
          <a:p>
            <a:pPr>
              <a:buFontTx/>
              <a:buAutoNum type="arabicPeriod"/>
            </a:pPr>
            <a:r>
              <a:rPr lang="en-ZA" altLang="en-US" sz="2300" b="1" dirty="0" smtClean="0">
                <a:latin typeface="Arial" pitchFamily="34" charset="0"/>
                <a:cs typeface="Arial" pitchFamily="34" charset="0"/>
              </a:rPr>
              <a:t>Tools</a:t>
            </a:r>
          </a:p>
          <a:p>
            <a:pPr>
              <a:buFontTx/>
              <a:buAutoNum type="arabicPeriod"/>
            </a:pPr>
            <a:r>
              <a:rPr lang="en-ZA" altLang="en-US" sz="2300" b="1" dirty="0" smtClean="0">
                <a:latin typeface="Arial" pitchFamily="34" charset="0"/>
                <a:cs typeface="Arial" pitchFamily="34" charset="0"/>
              </a:rPr>
              <a:t>Tactics</a:t>
            </a:r>
          </a:p>
          <a:p>
            <a:pPr>
              <a:buFontTx/>
              <a:buAutoNum type="arabicPeriod"/>
            </a:pPr>
            <a:r>
              <a:rPr lang="en-ZA" altLang="en-US" sz="2300" b="1" dirty="0" smtClean="0">
                <a:latin typeface="Arial" pitchFamily="34" charset="0"/>
                <a:cs typeface="Arial" pitchFamily="34" charset="0"/>
              </a:rPr>
              <a:t>Knowledge base</a:t>
            </a:r>
          </a:p>
          <a:p>
            <a:pPr>
              <a:buFontTx/>
              <a:buAutoNum type="arabicPeriod"/>
            </a:pPr>
            <a:r>
              <a:rPr lang="en-ZA" altLang="en-US" sz="2300" b="1" dirty="0" smtClean="0">
                <a:latin typeface="Arial" pitchFamily="34" charset="0"/>
                <a:cs typeface="Arial" pitchFamily="34" charset="0"/>
              </a:rPr>
              <a:t>Champions</a:t>
            </a:r>
            <a:r>
              <a:rPr lang="en-ZA" altLang="en-US" sz="2300" dirty="0" smtClean="0">
                <a:latin typeface="Arial" pitchFamily="34" charset="0"/>
                <a:cs typeface="Arial" pitchFamily="34" charset="0"/>
              </a:rPr>
              <a:t>.</a:t>
            </a:r>
          </a:p>
          <a:p>
            <a:pPr>
              <a:buFontTx/>
              <a:buAutoNum type="arabicPeriod"/>
            </a:pPr>
            <a:endParaRPr lang="en-ZA" altLang="en-US" sz="2300" dirty="0" smtClean="0">
              <a:latin typeface="Arial" pitchFamily="34" charset="0"/>
              <a:cs typeface="Arial" pitchFamily="34" charset="0"/>
            </a:endParaRPr>
          </a:p>
        </p:txBody>
      </p:sp>
      <p:sp>
        <p:nvSpPr>
          <p:cNvPr id="15364" name="Slide Number Placeholder 2"/>
          <p:cNvSpPr>
            <a:spLocks noGrp="1"/>
          </p:cNvSpPr>
          <p:nvPr>
            <p:ph type="sldNum" sz="quarter" idx="12"/>
          </p:nvPr>
        </p:nvSpPr>
        <p:spPr bwMode="auto">
          <a:xfrm>
            <a:off x="7239000" y="6019800"/>
            <a:ext cx="1905000" cy="457200"/>
          </a:xfrm>
          <a:ln>
            <a:miter lim="800000"/>
            <a:headEnd/>
            <a:tailEnd/>
          </a:ln>
        </p:spPr>
        <p:txBody>
          <a:bodyPr/>
          <a:lstStyle/>
          <a:p>
            <a:pPr algn="r">
              <a:defRPr/>
            </a:pPr>
            <a:fld id="{932AF7A2-4D4F-4CEE-942E-34FA3D816333}" type="slidenum">
              <a:rPr lang="en-GB"/>
              <a:pPr algn="r">
                <a:defRPr/>
              </a:pPr>
              <a:t>13</a:t>
            </a:fld>
            <a:endParaRPr lang="en-GB" dirty="0"/>
          </a:p>
        </p:txBody>
      </p:sp>
    </p:spTree>
    <p:extLst>
      <p:ext uri="{BB962C8B-B14F-4D97-AF65-F5344CB8AC3E}">
        <p14:creationId xmlns="" xmlns:p14="http://schemas.microsoft.com/office/powerpoint/2010/main" val="3936206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61B3565-1BAE-488A-B2B4-25D376DDADEE}" type="slidenum">
              <a:rPr lang="en-GB"/>
              <a:pPr>
                <a:defRPr/>
              </a:pPr>
              <a:t>14</a:t>
            </a:fld>
            <a:endParaRPr lang="en-GB" dirty="0"/>
          </a:p>
        </p:txBody>
      </p:sp>
      <p:pic>
        <p:nvPicPr>
          <p:cNvPr id="24579" name="Picture 4" descr="Pic1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6337300" cy="6858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idx="4294967295"/>
          </p:nvPr>
        </p:nvSpPr>
        <p:spPr>
          <a:xfrm>
            <a:off x="2560171" y="5888830"/>
            <a:ext cx="6583829" cy="969169"/>
          </a:xfrm>
          <a:prstGeom prst="rect">
            <a:avLst/>
          </a:prstGeom>
          <a:solidFill>
            <a:schemeClr val="bg1"/>
          </a:solidFill>
        </p:spPr>
        <p:txBody>
          <a:bodyPr/>
          <a:lstStyle/>
          <a:p>
            <a:r>
              <a:rPr lang="en-US" altLang="en-US" sz="4000" b="1" dirty="0" smtClean="0"/>
              <a:t>The Reality Experience </a:t>
            </a:r>
          </a:p>
        </p:txBody>
      </p:sp>
    </p:spTree>
    <p:extLst>
      <p:ext uri="{BB962C8B-B14F-4D97-AF65-F5344CB8AC3E}">
        <p14:creationId xmlns="" xmlns:p14="http://schemas.microsoft.com/office/powerpoint/2010/main" val="129321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a:xfrm>
            <a:off x="770965" y="197220"/>
            <a:ext cx="8229600" cy="1143000"/>
          </a:xfrm>
        </p:spPr>
        <p:txBody>
          <a:bodyPr/>
          <a:lstStyle/>
          <a:p>
            <a:r>
              <a:rPr lang="en-ZA" altLang="en-US" sz="4000" b="1" dirty="0" smtClean="0">
                <a:latin typeface="Arial" pitchFamily="34" charset="0"/>
                <a:cs typeface="Arial" pitchFamily="34" charset="0"/>
              </a:rPr>
              <a:t>Reality experience</a:t>
            </a:r>
          </a:p>
        </p:txBody>
      </p:sp>
      <p:sp>
        <p:nvSpPr>
          <p:cNvPr id="25604" name="Content Placeholder 3"/>
          <p:cNvSpPr>
            <a:spLocks noGrp="1"/>
          </p:cNvSpPr>
          <p:nvPr>
            <p:ph idx="1"/>
          </p:nvPr>
        </p:nvSpPr>
        <p:spPr>
          <a:xfrm>
            <a:off x="1237129" y="1004047"/>
            <a:ext cx="7763436" cy="4525963"/>
          </a:xfrm>
        </p:spPr>
        <p:txBody>
          <a:bodyPr/>
          <a:lstStyle/>
          <a:p>
            <a:pPr algn="just"/>
            <a:r>
              <a:rPr lang="en-ZA" altLang="en-US" sz="2600" dirty="0" smtClean="0">
                <a:latin typeface="Arial" pitchFamily="34" charset="0"/>
                <a:cs typeface="Arial" pitchFamily="34" charset="0"/>
              </a:rPr>
              <a:t>Service levels (operational challenges):</a:t>
            </a:r>
          </a:p>
          <a:p>
            <a:pPr lvl="1" algn="just"/>
            <a:r>
              <a:rPr lang="en-ZA" altLang="en-US" sz="2600" dirty="0" smtClean="0">
                <a:latin typeface="Arial" pitchFamily="34" charset="0"/>
                <a:cs typeface="Arial" pitchFamily="34" charset="0"/>
              </a:rPr>
              <a:t>Access to RDP infrastructure = 96%</a:t>
            </a:r>
          </a:p>
          <a:p>
            <a:pPr lvl="1" algn="just"/>
            <a:r>
              <a:rPr lang="en-ZA" altLang="en-US" sz="2600" dirty="0" smtClean="0">
                <a:latin typeface="Arial" pitchFamily="34" charset="0"/>
                <a:cs typeface="Arial" pitchFamily="34" charset="0"/>
              </a:rPr>
              <a:t>Access to operational infrastructure = 86% (68% in priority  24 DMs) (infrastructure with water but not always reliable)</a:t>
            </a:r>
          </a:p>
          <a:p>
            <a:pPr lvl="1" algn="just"/>
            <a:r>
              <a:rPr lang="en-ZA" altLang="en-US" sz="2600" dirty="0" smtClean="0">
                <a:latin typeface="Arial" pitchFamily="34" charset="0"/>
                <a:cs typeface="Arial" pitchFamily="34" charset="0"/>
              </a:rPr>
              <a:t>Access to reliable services = 65% (42% in priority 24 DMs) = public frustration</a:t>
            </a:r>
          </a:p>
          <a:p>
            <a:pPr algn="just"/>
            <a:r>
              <a:rPr lang="en-ZA" altLang="en-US" sz="2600" dirty="0">
                <a:latin typeface="Arial" pitchFamily="34" charset="0"/>
                <a:cs typeface="Arial" pitchFamily="34" charset="0"/>
              </a:rPr>
              <a:t>Major drop in delivery trend </a:t>
            </a:r>
            <a:r>
              <a:rPr lang="en-ZA" altLang="en-US" sz="2600" dirty="0" smtClean="0">
                <a:latin typeface="Arial" pitchFamily="34" charset="0"/>
                <a:cs typeface="Arial" pitchFamily="34" charset="0"/>
              </a:rPr>
              <a:t>= 0 to 0,5 % </a:t>
            </a:r>
            <a:r>
              <a:rPr lang="en-ZA" altLang="en-US" sz="2600" dirty="0">
                <a:latin typeface="Arial" pitchFamily="34" charset="0"/>
                <a:cs typeface="Arial" pitchFamily="34" charset="0"/>
              </a:rPr>
              <a:t>/</a:t>
            </a:r>
            <a:r>
              <a:rPr lang="en-ZA" altLang="en-US" sz="2600" dirty="0" smtClean="0">
                <a:latin typeface="Arial" pitchFamily="34" charset="0"/>
                <a:cs typeface="Arial" pitchFamily="34" charset="0"/>
              </a:rPr>
              <a:t>annum</a:t>
            </a:r>
            <a:endParaRPr lang="en-ZA" altLang="en-US" sz="2600" dirty="0">
              <a:latin typeface="Arial" pitchFamily="34" charset="0"/>
              <a:cs typeface="Arial" pitchFamily="34" charset="0"/>
            </a:endParaRPr>
          </a:p>
          <a:p>
            <a:pPr algn="just"/>
            <a:r>
              <a:rPr lang="en-ZA" altLang="en-US" sz="2600" dirty="0" smtClean="0">
                <a:latin typeface="Arial" pitchFamily="34" charset="0"/>
                <a:cs typeface="Arial" pitchFamily="34" charset="0"/>
              </a:rPr>
              <a:t>2002/3 DWS (DWA) instructed to back-off</a:t>
            </a:r>
          </a:p>
          <a:p>
            <a:pPr algn="just"/>
            <a:r>
              <a:rPr lang="en-ZA" altLang="en-US" sz="2600" dirty="0" smtClean="0">
                <a:latin typeface="Arial" pitchFamily="34" charset="0"/>
                <a:cs typeface="Arial" pitchFamily="34" charset="0"/>
              </a:rPr>
              <a:t>Dispersed programme: MIG = </a:t>
            </a:r>
            <a:r>
              <a:rPr lang="en-ZA" altLang="en-US" sz="2600" dirty="0" err="1" smtClean="0">
                <a:latin typeface="Arial" pitchFamily="34" charset="0"/>
                <a:cs typeface="Arial" pitchFamily="34" charset="0"/>
              </a:rPr>
              <a:t>DCoG</a:t>
            </a:r>
            <a:r>
              <a:rPr lang="en-ZA" altLang="en-US" sz="2600" dirty="0" smtClean="0">
                <a:latin typeface="Arial" pitchFamily="34" charset="0"/>
                <a:cs typeface="Arial" pitchFamily="34" charset="0"/>
              </a:rPr>
              <a:t> and housing services and sanitation = DHS</a:t>
            </a:r>
          </a:p>
          <a:p>
            <a:pPr algn="just"/>
            <a:r>
              <a:rPr lang="en-ZA" altLang="en-US" sz="2600" dirty="0" smtClean="0">
                <a:latin typeface="Arial" pitchFamily="34" charset="0"/>
                <a:cs typeface="Arial" pitchFamily="34" charset="0"/>
              </a:rPr>
              <a:t>Limited coordination since 2006/7</a:t>
            </a:r>
          </a:p>
        </p:txBody>
      </p:sp>
      <p:sp>
        <p:nvSpPr>
          <p:cNvPr id="2" name="Slide Number Placeholder 1"/>
          <p:cNvSpPr>
            <a:spLocks noGrp="1"/>
          </p:cNvSpPr>
          <p:nvPr>
            <p:ph type="sldNum" sz="quarter" idx="12"/>
          </p:nvPr>
        </p:nvSpPr>
        <p:spPr>
          <a:xfrm>
            <a:off x="7010400" y="6173787"/>
            <a:ext cx="2133600" cy="365125"/>
          </a:xfrm>
        </p:spPr>
        <p:txBody>
          <a:bodyPr/>
          <a:lstStyle/>
          <a:p>
            <a:pPr algn="r">
              <a:defRPr/>
            </a:pPr>
            <a:fld id="{545E494C-7A34-4B94-ACB7-FD760A70B565}" type="slidenum">
              <a:rPr lang="en-ZA" smtClean="0"/>
              <a:pPr algn="r">
                <a:defRPr/>
              </a:pPr>
              <a:t>15</a:t>
            </a:fld>
            <a:endParaRPr lang="en-ZA" dirty="0"/>
          </a:p>
        </p:txBody>
      </p:sp>
    </p:spTree>
    <p:extLst>
      <p:ext uri="{BB962C8B-B14F-4D97-AF65-F5344CB8AC3E}">
        <p14:creationId xmlns="" xmlns:p14="http://schemas.microsoft.com/office/powerpoint/2010/main" val="242078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098" name="Picture 2" descr="E:\mun info\Reliable Water per Househol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5389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589674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2"/>
          <a:srcRect/>
          <a:stretch>
            <a:fillRect/>
          </a:stretch>
        </p:blipFill>
        <p:spPr bwMode="auto">
          <a:xfrm>
            <a:off x="1564075" y="603948"/>
            <a:ext cx="7286625" cy="5876925"/>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3500000" scaled="1"/>
            <a:tileRect/>
          </a:gradFill>
        </p:spPr>
      </p:pic>
      <p:sp>
        <p:nvSpPr>
          <p:cNvPr id="3" name="Title 2"/>
          <p:cNvSpPr txBox="1">
            <a:spLocks/>
          </p:cNvSpPr>
          <p:nvPr/>
        </p:nvSpPr>
        <p:spPr>
          <a:xfrm>
            <a:off x="457199" y="122331"/>
            <a:ext cx="8393501" cy="720725"/>
          </a:xfrm>
          <a:prstGeom prst="rect">
            <a:avLst/>
          </a:prstGeom>
          <a:noFill/>
        </p:spPr>
        <p:txBody>
          <a:bodyPr/>
          <a:lstStyle/>
          <a:p>
            <a:pPr algn="ctr" eaLnBrk="0" hangingPunct="0">
              <a:defRPr/>
            </a:pPr>
            <a:r>
              <a:rPr lang="en-US" sz="3200" dirty="0" smtClean="0">
                <a:solidFill>
                  <a:schemeClr val="tx2">
                    <a:lumMod val="75000"/>
                  </a:schemeClr>
                </a:solidFill>
                <a:latin typeface="+mn-lt"/>
                <a:ea typeface="ＭＳ Ｐゴシック" pitchFamily="-109" charset="-128"/>
                <a:cs typeface="ＭＳ Ｐゴシック" pitchFamily="-109" charset="-128"/>
              </a:rPr>
              <a:t>Interruption Perspectives</a:t>
            </a:r>
            <a:endParaRPr lang="en-US" sz="3200" dirty="0">
              <a:solidFill>
                <a:schemeClr val="tx2">
                  <a:lumMod val="75000"/>
                </a:schemeClr>
              </a:solidFill>
              <a:latin typeface="+mn-lt"/>
              <a:ea typeface="ＭＳ Ｐゴシック" pitchFamily="-109" charset="-128"/>
              <a:cs typeface="ＭＳ Ｐゴシック" pitchFamily="-109" charset="-128"/>
            </a:endParaRPr>
          </a:p>
        </p:txBody>
      </p:sp>
      <p:sp>
        <p:nvSpPr>
          <p:cNvPr id="4" name="Rectangle 3"/>
          <p:cNvSpPr/>
          <p:nvPr/>
        </p:nvSpPr>
        <p:spPr>
          <a:xfrm>
            <a:off x="7072313" y="5786438"/>
            <a:ext cx="1643062" cy="6429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Arial"/>
                <a:ea typeface="ＭＳ Ｐゴシック" pitchFamily="-109" charset="-128"/>
                <a:cs typeface="ＭＳ Ｐゴシック" pitchFamily="-109" charset="-128"/>
              </a:rPr>
              <a:t>Census 2011</a:t>
            </a:r>
            <a:endParaRPr lang="en-ZA" dirty="0">
              <a:solidFill>
                <a:schemeClr val="bg1"/>
              </a:solidFill>
            </a:endParaRPr>
          </a:p>
        </p:txBody>
      </p:sp>
      <p:sp>
        <p:nvSpPr>
          <p:cNvPr id="5" name="Down Arrow 4"/>
          <p:cNvSpPr/>
          <p:nvPr/>
        </p:nvSpPr>
        <p:spPr>
          <a:xfrm rot="8505838">
            <a:off x="8191991" y="4097997"/>
            <a:ext cx="500062" cy="7524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3"/>
          <p:cNvSpPr>
            <a:spLocks noGrp="1"/>
          </p:cNvSpPr>
          <p:nvPr>
            <p:ph type="sldNum" sz="quarter" idx="12"/>
          </p:nvPr>
        </p:nvSpPr>
        <p:spPr>
          <a:xfrm>
            <a:off x="7010400" y="6173787"/>
            <a:ext cx="2133600" cy="365125"/>
          </a:xfrm>
        </p:spPr>
        <p:txBody>
          <a:bodyPr/>
          <a:lstStyle/>
          <a:p>
            <a:pPr algn="r">
              <a:defRPr/>
            </a:pPr>
            <a:fld id="{BEE008DA-1C4E-40EC-AC1A-5A65E7A311CB}" type="slidenum">
              <a:rPr lang="en-ZA" smtClean="0"/>
              <a:pPr algn="r">
                <a:defRPr/>
              </a:pPr>
              <a:t>17</a:t>
            </a:fld>
            <a:endParaRPr lang="en-ZA" dirty="0"/>
          </a:p>
        </p:txBody>
      </p:sp>
    </p:spTree>
    <p:extLst>
      <p:ext uri="{BB962C8B-B14F-4D97-AF65-F5344CB8AC3E}">
        <p14:creationId xmlns="" xmlns:p14="http://schemas.microsoft.com/office/powerpoint/2010/main" val="33404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46" y="152400"/>
            <a:ext cx="7139354" cy="1066800"/>
          </a:xfrm>
        </p:spPr>
        <p:txBody>
          <a:bodyPr>
            <a:normAutofit/>
          </a:bodyPr>
          <a:lstStyle/>
          <a:p>
            <a:pPr algn="l">
              <a:defRPr/>
            </a:pPr>
            <a:r>
              <a:rPr lang="en-ZA" sz="4000" b="1" dirty="0" smtClean="0">
                <a:latin typeface="Arial" pitchFamily="34" charset="0"/>
                <a:cs typeface="Arial" pitchFamily="34" charset="0"/>
              </a:rPr>
              <a:t>The MDGs Lessons Learnt</a:t>
            </a:r>
            <a:endParaRPr lang="en-ZA" sz="4000" b="1" dirty="0">
              <a:latin typeface="Arial" pitchFamily="34" charset="0"/>
              <a:cs typeface="Arial" pitchFamily="34" charset="0"/>
            </a:endParaRPr>
          </a:p>
        </p:txBody>
      </p:sp>
      <p:sp>
        <p:nvSpPr>
          <p:cNvPr id="19459" name="Content Placeholder 2"/>
          <p:cNvSpPr>
            <a:spLocks noGrp="1"/>
          </p:cNvSpPr>
          <p:nvPr>
            <p:ph idx="1"/>
          </p:nvPr>
        </p:nvSpPr>
        <p:spPr>
          <a:xfrm>
            <a:off x="1364566" y="1066800"/>
            <a:ext cx="7627034" cy="5137150"/>
          </a:xfrm>
        </p:spPr>
        <p:txBody>
          <a:bodyPr/>
          <a:lstStyle/>
          <a:p>
            <a:pPr algn="just"/>
            <a:r>
              <a:rPr lang="en-ZA" sz="2200" dirty="0" smtClean="0">
                <a:latin typeface="Arial" pitchFamily="34" charset="0"/>
                <a:cs typeface="Arial" pitchFamily="34" charset="0"/>
              </a:rPr>
              <a:t>The key lesson learnt was the need to focus on sustainable and reliable services as the outcome, with associated interventions and governance, and not only on once of infrastructure delivery</a:t>
            </a:r>
          </a:p>
          <a:p>
            <a:pPr algn="just"/>
            <a:r>
              <a:rPr lang="en-ZA" sz="2200" dirty="0" smtClean="0">
                <a:latin typeface="Arial" pitchFamily="34" charset="0"/>
                <a:cs typeface="Arial" pitchFamily="34" charset="0"/>
              </a:rPr>
              <a:t>The drive was an internal one and not only an international obligation (SA human right)</a:t>
            </a:r>
          </a:p>
          <a:p>
            <a:pPr algn="just"/>
            <a:r>
              <a:rPr lang="en-ZA" sz="2200" dirty="0" smtClean="0">
                <a:latin typeface="Arial" pitchFamily="34" charset="0"/>
                <a:cs typeface="Arial" pitchFamily="34" charset="0"/>
              </a:rPr>
              <a:t>Many success factors contributed to the achievement of a positive outcome, but the same ones also became risk and failure factors (programme management, coordination, leadership)</a:t>
            </a:r>
          </a:p>
          <a:p>
            <a:pPr algn="just"/>
            <a:r>
              <a:rPr lang="en-ZA" sz="2200" dirty="0" smtClean="0">
                <a:latin typeface="Arial" pitchFamily="34" charset="0"/>
                <a:cs typeface="Arial" pitchFamily="34" charset="0"/>
              </a:rPr>
              <a:t>The need to deal with a moving target</a:t>
            </a:r>
          </a:p>
          <a:p>
            <a:pPr algn="just"/>
            <a:r>
              <a:rPr lang="en-ZA" sz="2200" dirty="0" smtClean="0">
                <a:latin typeface="Arial" pitchFamily="34" charset="0"/>
                <a:cs typeface="Arial" pitchFamily="34" charset="0"/>
              </a:rPr>
              <a:t>The need to deal with water services as a business and the application of life cycle and value chain approaches and principles</a:t>
            </a:r>
          </a:p>
          <a:p>
            <a:pPr algn="just"/>
            <a:endParaRPr lang="en-ZA" sz="2200" dirty="0" smtClean="0">
              <a:latin typeface="Arial" pitchFamily="34" charset="0"/>
              <a:cs typeface="Arial" pitchFamily="34" charset="0"/>
            </a:endParaRPr>
          </a:p>
          <a:p>
            <a:pPr algn="just"/>
            <a:endParaRPr lang="en-ZA" sz="2200" dirty="0" smtClean="0">
              <a:latin typeface="Arial" pitchFamily="34" charset="0"/>
              <a:cs typeface="Arial" pitchFamily="34" charset="0"/>
            </a:endParaRP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3685382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943" y="304800"/>
            <a:ext cx="8117057" cy="1143000"/>
          </a:xfrm>
        </p:spPr>
        <p:txBody>
          <a:bodyPr>
            <a:noAutofit/>
          </a:bodyPr>
          <a:lstStyle/>
          <a:p>
            <a:pPr>
              <a:defRPr/>
            </a:pPr>
            <a:r>
              <a:rPr lang="en-ZA" sz="3600" b="1" dirty="0" smtClean="0">
                <a:latin typeface="Arial" pitchFamily="34" charset="0"/>
                <a:cs typeface="Arial" pitchFamily="34" charset="0"/>
              </a:rPr>
              <a:t>The MDGs: Key messages - Way forward</a:t>
            </a:r>
            <a:endParaRPr lang="en-ZA" sz="3600" b="1" dirty="0">
              <a:latin typeface="Arial" pitchFamily="34" charset="0"/>
              <a:cs typeface="Arial" pitchFamily="34" charset="0"/>
            </a:endParaRPr>
          </a:p>
        </p:txBody>
      </p:sp>
      <p:sp>
        <p:nvSpPr>
          <p:cNvPr id="20484" name="Content Placeholder 2"/>
          <p:cNvSpPr>
            <a:spLocks noGrp="1"/>
          </p:cNvSpPr>
          <p:nvPr>
            <p:ph idx="1"/>
          </p:nvPr>
        </p:nvSpPr>
        <p:spPr>
          <a:xfrm>
            <a:off x="1026943" y="1447800"/>
            <a:ext cx="7964658" cy="4908549"/>
          </a:xfrm>
        </p:spPr>
        <p:txBody>
          <a:bodyPr/>
          <a:lstStyle/>
          <a:p>
            <a:pPr algn="just"/>
            <a:r>
              <a:rPr lang="en-ZA" sz="2800" dirty="0" smtClean="0">
                <a:latin typeface="Arial" pitchFamily="34" charset="0"/>
                <a:cs typeface="Arial" pitchFamily="34" charset="0"/>
              </a:rPr>
              <a:t>Dedicated water goal was needed</a:t>
            </a:r>
          </a:p>
          <a:p>
            <a:pPr algn="just"/>
            <a:r>
              <a:rPr lang="en-ZA" sz="2800" dirty="0" smtClean="0">
                <a:latin typeface="Arial" pitchFamily="34" charset="0"/>
                <a:cs typeface="Arial" pitchFamily="34" charset="0"/>
              </a:rPr>
              <a:t>4x priority focus areas: </a:t>
            </a:r>
          </a:p>
          <a:p>
            <a:pPr lvl="1" algn="just"/>
            <a:r>
              <a:rPr lang="en-ZA" dirty="0" smtClean="0">
                <a:latin typeface="Arial" pitchFamily="34" charset="0"/>
                <a:cs typeface="Arial" pitchFamily="34" charset="0"/>
              </a:rPr>
              <a:t>finish the unfinished business (universal access)</a:t>
            </a:r>
          </a:p>
          <a:p>
            <a:pPr lvl="1" algn="just"/>
            <a:r>
              <a:rPr lang="en-ZA" dirty="0" smtClean="0">
                <a:latin typeface="Arial" pitchFamily="34" charset="0"/>
                <a:cs typeface="Arial" pitchFamily="34" charset="0"/>
              </a:rPr>
              <a:t>Manage the moving target,</a:t>
            </a:r>
          </a:p>
          <a:p>
            <a:pPr lvl="1" algn="just"/>
            <a:r>
              <a:rPr lang="en-ZA" dirty="0" smtClean="0">
                <a:latin typeface="Arial" pitchFamily="34" charset="0"/>
                <a:cs typeface="Arial" pitchFamily="34" charset="0"/>
              </a:rPr>
              <a:t> focus on sustainable, reliable, affordable and safe services </a:t>
            </a:r>
          </a:p>
          <a:p>
            <a:pPr lvl="1" algn="just"/>
            <a:r>
              <a:rPr lang="en-ZA" dirty="0" smtClean="0">
                <a:latin typeface="Arial" pitchFamily="34" charset="0"/>
                <a:cs typeface="Arial" pitchFamily="34" charset="0"/>
              </a:rPr>
              <a:t>Recover failures and poor services</a:t>
            </a:r>
          </a:p>
          <a:p>
            <a:pPr lvl="1" algn="just"/>
            <a:r>
              <a:rPr lang="en-ZA" dirty="0" smtClean="0">
                <a:latin typeface="Arial" pitchFamily="34" charset="0"/>
                <a:cs typeface="Arial" pitchFamily="34" charset="0"/>
              </a:rPr>
              <a:t>Maintaining existing good services</a:t>
            </a:r>
          </a:p>
          <a:p>
            <a:pPr algn="just"/>
            <a:endParaRPr lang="en-ZA" sz="2800" dirty="0" smtClean="0">
              <a:latin typeface="Arial" pitchFamily="34" charset="0"/>
              <a:cs typeface="Arial" pitchFamily="34" charset="0"/>
            </a:endParaRP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51442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274638"/>
            <a:ext cx="8229600" cy="1143000"/>
          </a:xfrm>
        </p:spPr>
        <p:txBody>
          <a:bodyPr/>
          <a:lstStyle/>
          <a:p>
            <a:r>
              <a:rPr lang="en-ZA" altLang="en-US" sz="3600" b="1" dirty="0" smtClean="0">
                <a:latin typeface="Arial" pitchFamily="34" charset="0"/>
                <a:cs typeface="Arial" pitchFamily="34" charset="0"/>
              </a:rPr>
              <a:t>Objectives of The Presentation</a:t>
            </a:r>
          </a:p>
        </p:txBody>
      </p:sp>
      <p:sp>
        <p:nvSpPr>
          <p:cNvPr id="14339" name="Content Placeholder 2"/>
          <p:cNvSpPr>
            <a:spLocks noGrp="1"/>
          </p:cNvSpPr>
          <p:nvPr>
            <p:ph idx="1"/>
          </p:nvPr>
        </p:nvSpPr>
        <p:spPr>
          <a:xfrm>
            <a:off x="1448971" y="1219200"/>
            <a:ext cx="7399193" cy="5137150"/>
          </a:xfrm>
        </p:spPr>
        <p:txBody>
          <a:bodyPr/>
          <a:lstStyle/>
          <a:p>
            <a:pPr algn="just"/>
            <a:r>
              <a:rPr lang="en-ZA" altLang="en-US" dirty="0" smtClean="0">
                <a:latin typeface="Arial" pitchFamily="34" charset="0"/>
                <a:cs typeface="Arial" pitchFamily="34" charset="0"/>
              </a:rPr>
              <a:t>Transition from the MDGs</a:t>
            </a:r>
            <a:r>
              <a:rPr lang="en-ZA" altLang="en-US" dirty="0">
                <a:latin typeface="Arial" pitchFamily="34" charset="0"/>
                <a:cs typeface="Arial" pitchFamily="34" charset="0"/>
              </a:rPr>
              <a:t> </a:t>
            </a:r>
            <a:r>
              <a:rPr lang="en-ZA" altLang="en-US" dirty="0" smtClean="0">
                <a:latin typeface="Arial" pitchFamily="34" charset="0"/>
                <a:cs typeface="Arial" pitchFamily="34" charset="0"/>
              </a:rPr>
              <a:t>to SDGs</a:t>
            </a:r>
          </a:p>
          <a:p>
            <a:pPr algn="just"/>
            <a:r>
              <a:rPr lang="en-ZA" altLang="en-US" dirty="0" smtClean="0">
                <a:latin typeface="Arial" pitchFamily="34" charset="0"/>
                <a:cs typeface="Arial" pitchFamily="34" charset="0"/>
              </a:rPr>
              <a:t>Encapsulating Goal 6 of SDGs</a:t>
            </a:r>
          </a:p>
          <a:p>
            <a:pPr algn="just"/>
            <a:r>
              <a:rPr lang="en-ZA" altLang="en-US" dirty="0" smtClean="0">
                <a:latin typeface="Arial" pitchFamily="34" charset="0"/>
                <a:cs typeface="Arial" pitchFamily="34" charset="0"/>
              </a:rPr>
              <a:t>Achievements, challenges, Risks &amp; Resolutions</a:t>
            </a:r>
          </a:p>
          <a:p>
            <a:pPr algn="just"/>
            <a:r>
              <a:rPr lang="en-ZA" altLang="en-US" dirty="0" smtClean="0">
                <a:latin typeface="Arial" pitchFamily="34" charset="0"/>
                <a:cs typeface="Arial" pitchFamily="34" charset="0"/>
              </a:rPr>
              <a:t> To present South Africa's response</a:t>
            </a:r>
          </a:p>
          <a:p>
            <a:pPr algn="just"/>
            <a:r>
              <a:rPr lang="en-ZA" altLang="en-US" dirty="0" smtClean="0">
                <a:latin typeface="Arial" pitchFamily="34" charset="0"/>
                <a:cs typeface="Arial" pitchFamily="34" charset="0"/>
              </a:rPr>
              <a:t> To highlight critical issues and challenges</a:t>
            </a:r>
          </a:p>
          <a:p>
            <a:pPr algn="just"/>
            <a:r>
              <a:rPr lang="en-ZA" altLang="en-US" dirty="0" smtClean="0">
                <a:latin typeface="Arial" pitchFamily="34" charset="0"/>
                <a:cs typeface="Arial" pitchFamily="34" charset="0"/>
              </a:rPr>
              <a:t>To present perspectives on the way forward</a:t>
            </a:r>
          </a:p>
          <a:p>
            <a:pPr algn="just"/>
            <a:endParaRPr lang="en-ZA" altLang="en-US"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CC1FCD5F-F834-4448-8F52-8A3934086678}" type="slidenum">
              <a:rPr lang="en-ZA" smtClean="0"/>
              <a:pPr algn="r">
                <a:defRPr/>
              </a:pPr>
              <a:t>2</a:t>
            </a:fld>
            <a:endParaRPr lang="en-ZA" dirty="0"/>
          </a:p>
        </p:txBody>
      </p:sp>
    </p:spTree>
    <p:extLst>
      <p:ext uri="{BB962C8B-B14F-4D97-AF65-F5344CB8AC3E}">
        <p14:creationId xmlns="" xmlns:p14="http://schemas.microsoft.com/office/powerpoint/2010/main" val="1767815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914400" y="274638"/>
            <a:ext cx="8229600" cy="685784"/>
          </a:xfrm>
        </p:spPr>
        <p:txBody>
          <a:bodyPr/>
          <a:lstStyle/>
          <a:p>
            <a:r>
              <a:rPr lang="en-ZA" altLang="en-US" sz="3600" b="1" dirty="0" smtClean="0">
                <a:latin typeface="Arial" pitchFamily="34" charset="0"/>
                <a:cs typeface="Arial" pitchFamily="34" charset="0"/>
              </a:rPr>
              <a:t>Background to </a:t>
            </a:r>
            <a:r>
              <a:rPr lang="en-ZA" altLang="en-US" sz="3600" b="1" dirty="0" err="1" smtClean="0">
                <a:latin typeface="Arial" pitchFamily="34" charset="0"/>
                <a:cs typeface="Arial" pitchFamily="34" charset="0"/>
              </a:rPr>
              <a:t>SDG’s</a:t>
            </a:r>
            <a:r>
              <a:rPr lang="en-ZA" altLang="en-US" sz="3600" b="1" dirty="0" smtClean="0">
                <a:latin typeface="Arial" pitchFamily="34" charset="0"/>
                <a:cs typeface="Arial" pitchFamily="34" charset="0"/>
              </a:rPr>
              <a:t> (Goal 6)</a:t>
            </a:r>
          </a:p>
        </p:txBody>
      </p:sp>
      <p:sp>
        <p:nvSpPr>
          <p:cNvPr id="21508" name="Content Placeholder 2"/>
          <p:cNvSpPr>
            <a:spLocks noGrp="1"/>
          </p:cNvSpPr>
          <p:nvPr>
            <p:ph idx="1"/>
          </p:nvPr>
        </p:nvSpPr>
        <p:spPr>
          <a:xfrm>
            <a:off x="1506070" y="960422"/>
            <a:ext cx="7523629" cy="5440378"/>
          </a:xfrm>
        </p:spPr>
        <p:txBody>
          <a:bodyPr/>
          <a:lstStyle/>
          <a:p>
            <a:pPr algn="just"/>
            <a:r>
              <a:rPr lang="en-ZA" altLang="en-US" sz="2300" dirty="0" smtClean="0">
                <a:latin typeface="Arial" pitchFamily="34" charset="0"/>
                <a:cs typeface="Arial" pitchFamily="34" charset="0"/>
              </a:rPr>
              <a:t>The key priority over the past 20 yrs was and still is the need to ensure and facilitate access to basic water services</a:t>
            </a:r>
          </a:p>
          <a:p>
            <a:pPr algn="just"/>
            <a:r>
              <a:rPr lang="en-ZA" altLang="en-US" sz="2300" dirty="0" smtClean="0">
                <a:latin typeface="Arial" pitchFamily="34" charset="0"/>
                <a:cs typeface="Arial" pitchFamily="34" charset="0"/>
              </a:rPr>
              <a:t>From a water resource management point of view the key challenges identified are:</a:t>
            </a:r>
          </a:p>
          <a:p>
            <a:pPr lvl="1" algn="just"/>
            <a:r>
              <a:rPr lang="en-ZA" altLang="en-US" sz="2300" dirty="0" smtClean="0">
                <a:latin typeface="Arial" pitchFamily="34" charset="0"/>
                <a:cs typeface="Arial" pitchFamily="34" charset="0"/>
              </a:rPr>
              <a:t>Water security and the unsustainable use of water</a:t>
            </a:r>
          </a:p>
          <a:p>
            <a:pPr lvl="1" algn="just"/>
            <a:r>
              <a:rPr lang="en-ZA" altLang="en-US" sz="2300" dirty="0" smtClean="0">
                <a:latin typeface="Arial" pitchFamily="34" charset="0"/>
                <a:cs typeface="Arial" pitchFamily="34" charset="0"/>
              </a:rPr>
              <a:t>Pollution of fresh water resources</a:t>
            </a:r>
          </a:p>
          <a:p>
            <a:pPr lvl="1" algn="just"/>
            <a:r>
              <a:rPr lang="en-ZA" altLang="en-US" sz="2300" dirty="0" smtClean="0">
                <a:latin typeface="Arial" pitchFamily="34" charset="0"/>
                <a:cs typeface="Arial" pitchFamily="34" charset="0"/>
              </a:rPr>
              <a:t>Degradation of ecosystems</a:t>
            </a:r>
          </a:p>
          <a:p>
            <a:pPr lvl="1" algn="just"/>
            <a:r>
              <a:rPr lang="en-ZA" altLang="en-US" sz="2300" dirty="0" smtClean="0">
                <a:latin typeface="Arial" pitchFamily="34" charset="0"/>
                <a:cs typeface="Arial" pitchFamily="34" charset="0"/>
              </a:rPr>
              <a:t>Managing shared water courses and basins</a:t>
            </a:r>
          </a:p>
          <a:p>
            <a:pPr lvl="1" algn="just"/>
            <a:r>
              <a:rPr lang="en-ZA" altLang="en-US" sz="2300" dirty="0" smtClean="0">
                <a:latin typeface="Arial" pitchFamily="34" charset="0"/>
                <a:cs typeface="Arial" pitchFamily="34" charset="0"/>
              </a:rPr>
              <a:t>Disaster management  and climate change</a:t>
            </a:r>
          </a:p>
          <a:p>
            <a:pPr algn="just"/>
            <a:r>
              <a:rPr lang="en-ZA" altLang="en-US" sz="2300" dirty="0" smtClean="0">
                <a:latin typeface="Arial" pitchFamily="34" charset="0"/>
                <a:cs typeface="Arial" pitchFamily="34" charset="0"/>
              </a:rPr>
              <a:t>Recently an important issue  that came to the fore is to promote and manage water within the country’s developmental agenda: economic, social and environmental growth and development. </a:t>
            </a:r>
          </a:p>
        </p:txBody>
      </p:sp>
      <p:sp>
        <p:nvSpPr>
          <p:cNvPr id="6"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2105545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882" y="76200"/>
            <a:ext cx="7844118" cy="1143000"/>
          </a:xfrm>
        </p:spPr>
        <p:txBody>
          <a:bodyPr>
            <a:noAutofit/>
          </a:bodyPr>
          <a:lstStyle/>
          <a:p>
            <a:pPr>
              <a:defRPr/>
            </a:pPr>
            <a:r>
              <a:rPr lang="en-ZA" sz="3200" b="1" dirty="0" smtClean="0">
                <a:latin typeface="Arial" pitchFamily="34" charset="0"/>
                <a:cs typeface="Arial" pitchFamily="34" charset="0"/>
              </a:rPr>
              <a:t>South African Water Challenges &amp; Response</a:t>
            </a:r>
            <a:endParaRPr lang="en-ZA" sz="3200" b="1" dirty="0">
              <a:latin typeface="Arial" pitchFamily="34" charset="0"/>
              <a:cs typeface="Arial" pitchFamily="34" charset="0"/>
            </a:endParaRPr>
          </a:p>
        </p:txBody>
      </p:sp>
      <p:sp>
        <p:nvSpPr>
          <p:cNvPr id="22531" name="Content Placeholder 2"/>
          <p:cNvSpPr>
            <a:spLocks noGrp="1"/>
          </p:cNvSpPr>
          <p:nvPr>
            <p:ph idx="1"/>
          </p:nvPr>
        </p:nvSpPr>
        <p:spPr>
          <a:xfrm>
            <a:off x="1524000" y="990600"/>
            <a:ext cx="7620000" cy="5365750"/>
          </a:xfrm>
        </p:spPr>
        <p:txBody>
          <a:bodyPr/>
          <a:lstStyle/>
          <a:p>
            <a:pPr algn="just"/>
            <a:r>
              <a:rPr lang="en-ZA" altLang="en-US" sz="2200" dirty="0" smtClean="0">
                <a:latin typeface="Arial" pitchFamily="34" charset="0"/>
                <a:cs typeface="Arial" pitchFamily="34" charset="0"/>
              </a:rPr>
              <a:t>Limited surplus fresh water resources</a:t>
            </a:r>
          </a:p>
          <a:p>
            <a:pPr algn="just"/>
            <a:r>
              <a:rPr lang="en-ZA" altLang="en-US" sz="2200" dirty="0" smtClean="0">
                <a:latin typeface="Arial" pitchFamily="34" charset="0"/>
                <a:cs typeface="Arial" pitchFamily="34" charset="0"/>
              </a:rPr>
              <a:t>Responses </a:t>
            </a:r>
          </a:p>
          <a:p>
            <a:pPr algn="just">
              <a:buNone/>
            </a:pPr>
            <a:r>
              <a:rPr lang="en-ZA" altLang="en-US" sz="2200" dirty="0" smtClean="0">
                <a:latin typeface="Arial" pitchFamily="34" charset="0"/>
                <a:cs typeface="Arial" pitchFamily="34" charset="0"/>
              </a:rPr>
              <a:t>Need to:</a:t>
            </a:r>
          </a:p>
          <a:p>
            <a:pPr lvl="1" algn="just"/>
            <a:r>
              <a:rPr lang="en-ZA" altLang="en-US" sz="2200" dirty="0" smtClean="0">
                <a:latin typeface="Arial" pitchFamily="34" charset="0"/>
                <a:cs typeface="Arial" pitchFamily="34" charset="0"/>
              </a:rPr>
              <a:t>support and facilitate social, economic and environmental growth and development</a:t>
            </a:r>
          </a:p>
          <a:p>
            <a:pPr lvl="1" algn="just"/>
            <a:r>
              <a:rPr lang="en-ZA" altLang="en-US" sz="2200" dirty="0" smtClean="0">
                <a:latin typeface="Arial" pitchFamily="34" charset="0"/>
                <a:cs typeface="Arial" pitchFamily="34" charset="0"/>
              </a:rPr>
              <a:t>respond to priority drivers and NDP</a:t>
            </a:r>
          </a:p>
          <a:p>
            <a:pPr lvl="1" algn="just"/>
            <a:r>
              <a:rPr lang="en-ZA" altLang="en-US" sz="2200" dirty="0" smtClean="0">
                <a:latin typeface="Arial" pitchFamily="34" charset="0"/>
                <a:cs typeface="Arial" pitchFamily="34" charset="0"/>
              </a:rPr>
              <a:t>improve and rethink water management approach and solutions</a:t>
            </a:r>
          </a:p>
          <a:p>
            <a:pPr lvl="1" algn="just"/>
            <a:r>
              <a:rPr lang="en-ZA" altLang="en-US" sz="2200" dirty="0" smtClean="0">
                <a:latin typeface="Arial" pitchFamily="34" charset="0"/>
                <a:cs typeface="Arial" pitchFamily="34" charset="0"/>
              </a:rPr>
              <a:t>address key concerns: Pollution, ensuring water security, environmental degradation, disaster management</a:t>
            </a:r>
          </a:p>
          <a:p>
            <a:pPr lvl="1" algn="just"/>
            <a:r>
              <a:rPr lang="en-ZA" altLang="en-US" sz="2200" dirty="0" smtClean="0">
                <a:latin typeface="Arial" pitchFamily="34" charset="0"/>
                <a:cs typeface="Arial" pitchFamily="34" charset="0"/>
              </a:rPr>
              <a:t>commitment to ensure sustainable basic services</a:t>
            </a:r>
          </a:p>
          <a:p>
            <a:pPr lvl="1" algn="just"/>
            <a:r>
              <a:rPr lang="en-ZA" altLang="en-US" sz="2200" dirty="0" smtClean="0">
                <a:latin typeface="Arial" pitchFamily="34" charset="0"/>
                <a:cs typeface="Arial" pitchFamily="34" charset="0"/>
              </a:rPr>
              <a:t>apply integrated management approach</a:t>
            </a:r>
          </a:p>
          <a:p>
            <a:pPr lvl="1" algn="just"/>
            <a:r>
              <a:rPr lang="en-ZA" altLang="en-US" sz="2200" dirty="0" smtClean="0">
                <a:latin typeface="Arial" pitchFamily="34" charset="0"/>
                <a:cs typeface="Arial" pitchFamily="34" charset="0"/>
              </a:rPr>
              <a:t>address the  issue of sustainability</a:t>
            </a: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328613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634" y="183775"/>
            <a:ext cx="7781366" cy="1143000"/>
          </a:xfrm>
        </p:spPr>
        <p:txBody>
          <a:bodyPr>
            <a:noAutofit/>
          </a:bodyPr>
          <a:lstStyle/>
          <a:p>
            <a:pPr>
              <a:defRPr/>
            </a:pPr>
            <a:r>
              <a:rPr lang="en-ZA" sz="3000" b="1" dirty="0" smtClean="0">
                <a:latin typeface="Arial" pitchFamily="34" charset="0"/>
                <a:cs typeface="Arial" pitchFamily="34" charset="0"/>
              </a:rPr>
              <a:t>  The Post 2015 Agenda Setting of a Water related SDG: Process issues</a:t>
            </a:r>
            <a:endParaRPr lang="en-ZA" sz="3000" b="1" dirty="0">
              <a:latin typeface="Arial" pitchFamily="34" charset="0"/>
              <a:cs typeface="Arial" pitchFamily="34" charset="0"/>
            </a:endParaRPr>
          </a:p>
        </p:txBody>
      </p:sp>
      <p:sp>
        <p:nvSpPr>
          <p:cNvPr id="21508" name="Content Placeholder 2"/>
          <p:cNvSpPr>
            <a:spLocks noGrp="1"/>
          </p:cNvSpPr>
          <p:nvPr>
            <p:ph idx="1"/>
          </p:nvPr>
        </p:nvSpPr>
        <p:spPr>
          <a:xfrm>
            <a:off x="1362634" y="1201265"/>
            <a:ext cx="7673790" cy="4525963"/>
          </a:xfrm>
        </p:spPr>
        <p:txBody>
          <a:bodyPr/>
          <a:lstStyle/>
          <a:p>
            <a:pPr algn="just"/>
            <a:r>
              <a:rPr lang="en-ZA" sz="2800" dirty="0" smtClean="0">
                <a:latin typeface="Arial" pitchFamily="34" charset="0"/>
                <a:cs typeface="Arial" pitchFamily="34" charset="0"/>
              </a:rPr>
              <a:t>As an outcome of the Rio+20 conference on sustainable development, it was decided (Internationally) to develop a Post 2015  global agenda in this regard. </a:t>
            </a:r>
          </a:p>
          <a:p>
            <a:pPr algn="just"/>
            <a:r>
              <a:rPr lang="en-ZA" sz="2800" dirty="0" smtClean="0">
                <a:latin typeface="Arial" pitchFamily="34" charset="0"/>
                <a:cs typeface="Arial" pitchFamily="34" charset="0"/>
              </a:rPr>
              <a:t>This, together with the fact that the MDG process ended in 2015 and there was a need to finish  some unfinished business and others to continue, resulted in the decision to develop specific sustainable development goals (SDGs), and thereby get all countries to commit to the achievement of these goals and targets</a:t>
            </a:r>
          </a:p>
          <a:p>
            <a:pPr algn="just"/>
            <a:endParaRPr lang="en-ZA" sz="2400" dirty="0" smtClean="0">
              <a:latin typeface="Arial" pitchFamily="34" charset="0"/>
              <a:cs typeface="Arial" pitchFamily="34" charset="0"/>
            </a:endParaRPr>
          </a:p>
          <a:p>
            <a:pPr algn="just"/>
            <a:endParaRPr lang="en-ZA" sz="2400" dirty="0" smtClean="0">
              <a:latin typeface="Arial" pitchFamily="34" charset="0"/>
              <a:cs typeface="Arial" pitchFamily="34" charset="0"/>
            </a:endParaRP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27824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271" y="183775"/>
            <a:ext cx="7790330" cy="1143000"/>
          </a:xfrm>
        </p:spPr>
        <p:txBody>
          <a:bodyPr>
            <a:normAutofit fontScale="90000"/>
          </a:bodyPr>
          <a:lstStyle/>
          <a:p>
            <a:pPr>
              <a:defRPr/>
            </a:pPr>
            <a:r>
              <a:rPr lang="en-ZA" sz="2900" b="1" dirty="0" smtClean="0">
                <a:latin typeface="Arial" pitchFamily="34" charset="0"/>
                <a:cs typeface="Arial" pitchFamily="34" charset="0"/>
              </a:rPr>
              <a:t>The Post 2015 Agenda Setting of a Water related SDG</a:t>
            </a:r>
            <a:br>
              <a:rPr lang="en-ZA" sz="2900" b="1" dirty="0" smtClean="0">
                <a:latin typeface="Arial" pitchFamily="34" charset="0"/>
                <a:cs typeface="Arial" pitchFamily="34" charset="0"/>
              </a:rPr>
            </a:br>
            <a:r>
              <a:rPr lang="en-ZA" sz="2900" b="1" dirty="0" smtClean="0">
                <a:latin typeface="Arial" pitchFamily="34" charset="0"/>
                <a:cs typeface="Arial" pitchFamily="34" charset="0"/>
              </a:rPr>
              <a:t> Process issues</a:t>
            </a:r>
            <a:endParaRPr lang="en-ZA" sz="2900" b="1" dirty="0">
              <a:latin typeface="Arial" pitchFamily="34" charset="0"/>
              <a:cs typeface="Arial" pitchFamily="34" charset="0"/>
            </a:endParaRPr>
          </a:p>
        </p:txBody>
      </p:sp>
      <p:sp>
        <p:nvSpPr>
          <p:cNvPr id="22532" name="Content Placeholder 2"/>
          <p:cNvSpPr>
            <a:spLocks noGrp="1"/>
          </p:cNvSpPr>
          <p:nvPr>
            <p:ph idx="1"/>
          </p:nvPr>
        </p:nvSpPr>
        <p:spPr>
          <a:xfrm>
            <a:off x="1515034" y="1371600"/>
            <a:ext cx="7628966" cy="4525963"/>
          </a:xfrm>
        </p:spPr>
        <p:txBody>
          <a:bodyPr/>
          <a:lstStyle/>
          <a:p>
            <a:pPr algn="just"/>
            <a:r>
              <a:rPr lang="en-ZA" sz="2200" dirty="0" smtClean="0">
                <a:latin typeface="Arial" pitchFamily="34" charset="0"/>
                <a:cs typeface="Arial" pitchFamily="34" charset="0"/>
              </a:rPr>
              <a:t>Various processes were developed to facilitate country and interest group input .</a:t>
            </a:r>
          </a:p>
          <a:p>
            <a:pPr algn="just"/>
            <a:r>
              <a:rPr lang="en-ZA" sz="2200" dirty="0" smtClean="0">
                <a:latin typeface="Arial" pitchFamily="34" charset="0"/>
                <a:cs typeface="Arial" pitchFamily="34" charset="0"/>
              </a:rPr>
              <a:t>SA contributed  via:</a:t>
            </a:r>
          </a:p>
          <a:p>
            <a:pPr lvl="1" algn="just"/>
            <a:r>
              <a:rPr lang="en-ZA" sz="2200" dirty="0" smtClean="0">
                <a:latin typeface="Arial" pitchFamily="34" charset="0"/>
                <a:cs typeface="Arial" pitchFamily="34" charset="0"/>
              </a:rPr>
              <a:t>Country processes (Lead by Dept of International Relations), </a:t>
            </a:r>
          </a:p>
          <a:p>
            <a:pPr lvl="1" algn="just"/>
            <a:r>
              <a:rPr lang="en-ZA" sz="2200" dirty="0" smtClean="0">
                <a:latin typeface="Arial" pitchFamily="34" charset="0"/>
                <a:cs typeface="Arial" pitchFamily="34" charset="0"/>
              </a:rPr>
              <a:t>Direct Open Working Group (Macro development team) participation</a:t>
            </a:r>
          </a:p>
          <a:p>
            <a:pPr lvl="1" algn="just"/>
            <a:r>
              <a:rPr lang="en-ZA" sz="2200" dirty="0" smtClean="0">
                <a:latin typeface="Arial" pitchFamily="34" charset="0"/>
                <a:cs typeface="Arial" pitchFamily="34" charset="0"/>
              </a:rPr>
              <a:t>International water sector interest groups (UN facilitated work sessions, Budapest high level conference, </a:t>
            </a:r>
            <a:r>
              <a:rPr lang="en-ZA" sz="2200" dirty="0" err="1" smtClean="0">
                <a:latin typeface="Arial" pitchFamily="34" charset="0"/>
                <a:cs typeface="Arial" pitchFamily="34" charset="0"/>
              </a:rPr>
              <a:t>AMCOW</a:t>
            </a:r>
            <a:r>
              <a:rPr lang="en-ZA" sz="2200" dirty="0" smtClean="0">
                <a:latin typeface="Arial" pitchFamily="34" charset="0"/>
                <a:cs typeface="Arial" pitchFamily="34" charset="0"/>
              </a:rPr>
              <a:t>). </a:t>
            </a:r>
          </a:p>
          <a:p>
            <a:pPr algn="just"/>
            <a:r>
              <a:rPr lang="en-ZA" sz="2200" dirty="0" smtClean="0">
                <a:latin typeface="Arial" pitchFamily="34" charset="0"/>
                <a:cs typeface="Arial" pitchFamily="34" charset="0"/>
              </a:rPr>
              <a:t>Based on its experience and achievements, DWS was also invited to be part of international expert teams to prepare input towards the setting and development of a dedicated water SDG. </a:t>
            </a:r>
          </a:p>
          <a:p>
            <a:pPr algn="just"/>
            <a:endParaRPr lang="en-ZA" sz="2200" dirty="0" smtClean="0">
              <a:latin typeface="Arial" pitchFamily="34" charset="0"/>
              <a:cs typeface="Arial" pitchFamily="34" charset="0"/>
            </a:endParaRPr>
          </a:p>
          <a:p>
            <a:pPr algn="just"/>
            <a:endParaRPr lang="en-ZA" sz="2200" dirty="0" smtClean="0">
              <a:latin typeface="Arial" pitchFamily="34" charset="0"/>
              <a:cs typeface="Arial" pitchFamily="34" charset="0"/>
            </a:endParaRP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1102806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609600"/>
            <a:ext cx="8794376" cy="1143000"/>
          </a:xfrm>
        </p:spPr>
        <p:txBody>
          <a:bodyPr>
            <a:noAutofit/>
          </a:bodyPr>
          <a:lstStyle/>
          <a:p>
            <a:pPr>
              <a:defRPr/>
            </a:pPr>
            <a:r>
              <a:rPr lang="en-ZA" sz="3200" b="1" dirty="0" smtClean="0">
                <a:latin typeface="Arial" pitchFamily="34" charset="0"/>
                <a:cs typeface="Arial" pitchFamily="34" charset="0"/>
              </a:rPr>
              <a:t>Transition from MDGs to SDGs (1)</a:t>
            </a:r>
            <a:endParaRPr lang="en-ZA" sz="2900" b="1" dirty="0">
              <a:latin typeface="Arial" pitchFamily="34" charset="0"/>
              <a:cs typeface="Arial" pitchFamily="34" charset="0"/>
            </a:endParaRPr>
          </a:p>
        </p:txBody>
      </p:sp>
      <p:sp>
        <p:nvSpPr>
          <p:cNvPr id="23556" name="Content Placeholder 2"/>
          <p:cNvSpPr>
            <a:spLocks noGrp="1"/>
          </p:cNvSpPr>
          <p:nvPr>
            <p:ph idx="1"/>
          </p:nvPr>
        </p:nvSpPr>
        <p:spPr>
          <a:xfrm>
            <a:off x="1280159" y="1420838"/>
            <a:ext cx="7738335" cy="4781526"/>
          </a:xfrm>
        </p:spPr>
        <p:txBody>
          <a:bodyPr/>
          <a:lstStyle/>
          <a:p>
            <a:pPr algn="just"/>
            <a:r>
              <a:rPr lang="en-ZA" sz="2600" dirty="0" smtClean="0">
                <a:latin typeface="Arial" pitchFamily="34" charset="0"/>
                <a:cs typeface="Arial" pitchFamily="34" charset="0"/>
              </a:rPr>
              <a:t>Key objectives of the South African and international water industry were:</a:t>
            </a:r>
          </a:p>
          <a:p>
            <a:pPr lvl="1" algn="just"/>
            <a:r>
              <a:rPr lang="en-ZA" sz="2600" dirty="0" smtClean="0">
                <a:latin typeface="Arial" pitchFamily="34" charset="0"/>
                <a:cs typeface="Arial" pitchFamily="34" charset="0"/>
              </a:rPr>
              <a:t>The establishment of a dedicated water goal</a:t>
            </a:r>
          </a:p>
          <a:p>
            <a:pPr lvl="1" algn="just"/>
            <a:r>
              <a:rPr lang="en-ZA" sz="2600" dirty="0" smtClean="0">
                <a:latin typeface="Arial" pitchFamily="34" charset="0"/>
                <a:cs typeface="Arial" pitchFamily="34" charset="0"/>
              </a:rPr>
              <a:t>The setting and development of meaningful and relevant sub goals and target</a:t>
            </a:r>
          </a:p>
          <a:p>
            <a:pPr lvl="1" algn="just"/>
            <a:r>
              <a:rPr lang="en-ZA" sz="2600" dirty="0" smtClean="0">
                <a:latin typeface="Arial" pitchFamily="34" charset="0"/>
                <a:cs typeface="Arial" pitchFamily="34" charset="0"/>
              </a:rPr>
              <a:t>The need to address and ensure effective capacity, resources and leadership to facilitate the achievement of the set targets</a:t>
            </a:r>
          </a:p>
          <a:p>
            <a:pPr marL="0" indent="0" algn="just">
              <a:buNone/>
            </a:pPr>
            <a:endParaRPr lang="en-ZA" sz="2600" dirty="0" smtClean="0">
              <a:latin typeface="Arial" pitchFamily="34" charset="0"/>
              <a:cs typeface="Arial" pitchFamily="34" charset="0"/>
            </a:endParaRP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1167703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457199" y="457200"/>
            <a:ext cx="8534400" cy="837028"/>
          </a:xfrm>
        </p:spPr>
        <p:txBody>
          <a:bodyPr>
            <a:noAutofit/>
          </a:bodyPr>
          <a:lstStyle/>
          <a:p>
            <a:r>
              <a:rPr lang="en-ZA" sz="3200" b="1" dirty="0" smtClean="0">
                <a:latin typeface="Arial" pitchFamily="34" charset="0"/>
                <a:cs typeface="Arial" pitchFamily="34" charset="0"/>
              </a:rPr>
              <a:t> Transition from MDGs to SDGs (2)</a:t>
            </a:r>
            <a:br>
              <a:rPr lang="en-ZA" sz="3200" b="1" dirty="0" smtClean="0">
                <a:latin typeface="Arial" pitchFamily="34" charset="0"/>
                <a:cs typeface="Arial" pitchFamily="34" charset="0"/>
              </a:rPr>
            </a:br>
            <a:endParaRPr lang="en-ZA" sz="3200" b="1" dirty="0" smtClean="0">
              <a:latin typeface="Arial" pitchFamily="34" charset="0"/>
              <a:cs typeface="Arial" pitchFamily="34" charset="0"/>
            </a:endParaRPr>
          </a:p>
        </p:txBody>
      </p:sp>
      <p:sp>
        <p:nvSpPr>
          <p:cNvPr id="24580" name="Content Placeholder 2"/>
          <p:cNvSpPr>
            <a:spLocks noGrp="1"/>
          </p:cNvSpPr>
          <p:nvPr>
            <p:ph idx="1"/>
          </p:nvPr>
        </p:nvSpPr>
        <p:spPr>
          <a:xfrm>
            <a:off x="1322362" y="1600200"/>
            <a:ext cx="7669237" cy="4756150"/>
          </a:xfrm>
        </p:spPr>
        <p:txBody>
          <a:bodyPr/>
          <a:lstStyle/>
          <a:p>
            <a:pPr algn="just"/>
            <a:r>
              <a:rPr lang="en-ZA" sz="2800" dirty="0" smtClean="0">
                <a:latin typeface="Arial" pitchFamily="34" charset="0"/>
                <a:cs typeface="Arial" pitchFamily="34" charset="0"/>
              </a:rPr>
              <a:t>4 specific and focussed water business areas were identified:</a:t>
            </a:r>
          </a:p>
          <a:p>
            <a:pPr lvl="1" algn="just"/>
            <a:r>
              <a:rPr lang="en-ZA" dirty="0" smtClean="0">
                <a:latin typeface="Arial" pitchFamily="34" charset="0"/>
                <a:cs typeface="Arial" pitchFamily="34" charset="0"/>
              </a:rPr>
              <a:t>Focus on ensuring reliable &amp; sustainable basic water and sanitation services</a:t>
            </a:r>
          </a:p>
          <a:p>
            <a:pPr lvl="1" algn="just"/>
            <a:r>
              <a:rPr lang="en-ZA" dirty="0" smtClean="0">
                <a:latin typeface="Arial" pitchFamily="34" charset="0"/>
                <a:cs typeface="Arial" pitchFamily="34" charset="0"/>
              </a:rPr>
              <a:t>Specific focus on water resource management</a:t>
            </a:r>
          </a:p>
          <a:p>
            <a:pPr lvl="1" algn="just"/>
            <a:r>
              <a:rPr lang="en-ZA" dirty="0" smtClean="0">
                <a:latin typeface="Arial" pitchFamily="34" charset="0"/>
                <a:cs typeface="Arial" pitchFamily="34" charset="0"/>
              </a:rPr>
              <a:t>Placing and managing water within a development agenda</a:t>
            </a:r>
          </a:p>
          <a:p>
            <a:pPr lvl="1" algn="just"/>
            <a:r>
              <a:rPr lang="en-ZA" dirty="0" smtClean="0">
                <a:latin typeface="Arial" pitchFamily="34" charset="0"/>
                <a:cs typeface="Arial" pitchFamily="34" charset="0"/>
              </a:rPr>
              <a:t>Ensuring effective integrated water management</a:t>
            </a:r>
          </a:p>
          <a:p>
            <a:pPr algn="just"/>
            <a:endParaRPr lang="en-ZA" sz="2800" dirty="0" smtClean="0">
              <a:latin typeface="Arial" pitchFamily="34" charset="0"/>
              <a:cs typeface="Arial" pitchFamily="34" charset="0"/>
            </a:endParaRP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63477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28800"/>
            <a:ext cx="91440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26627" name="Title 5"/>
          <p:cNvSpPr>
            <a:spLocks noGrp="1"/>
          </p:cNvSpPr>
          <p:nvPr>
            <p:ph type="title"/>
          </p:nvPr>
        </p:nvSpPr>
        <p:spPr/>
        <p:txBody>
          <a:bodyPr/>
          <a:lstStyle/>
          <a:p>
            <a:r>
              <a:rPr lang="en-ZA" b="1" dirty="0" smtClean="0">
                <a:latin typeface="Arial" pitchFamily="34" charset="0"/>
                <a:cs typeface="Arial" pitchFamily="34" charset="0"/>
              </a:rPr>
              <a:t>4x  Focus Areas</a:t>
            </a:r>
          </a:p>
        </p:txBody>
      </p:sp>
      <p:sp>
        <p:nvSpPr>
          <p:cNvPr id="7" name="Oval 6"/>
          <p:cNvSpPr/>
          <p:nvPr/>
        </p:nvSpPr>
        <p:spPr>
          <a:xfrm>
            <a:off x="1101725" y="4422775"/>
            <a:ext cx="914400" cy="914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8" name="Oval 7"/>
          <p:cNvSpPr/>
          <p:nvPr/>
        </p:nvSpPr>
        <p:spPr>
          <a:xfrm>
            <a:off x="3886200" y="34671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9" name="Oval 8"/>
          <p:cNvSpPr/>
          <p:nvPr/>
        </p:nvSpPr>
        <p:spPr>
          <a:xfrm>
            <a:off x="6594475" y="2473325"/>
            <a:ext cx="1676400" cy="1676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0" name="Down Arrow 9"/>
          <p:cNvSpPr/>
          <p:nvPr/>
        </p:nvSpPr>
        <p:spPr>
          <a:xfrm>
            <a:off x="1300163" y="3046413"/>
            <a:ext cx="484187" cy="10668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2" name="Down Arrow 11"/>
          <p:cNvSpPr/>
          <p:nvPr/>
        </p:nvSpPr>
        <p:spPr>
          <a:xfrm>
            <a:off x="4130675" y="2305050"/>
            <a:ext cx="485775" cy="99695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3" name="Down Arrow 12"/>
          <p:cNvSpPr/>
          <p:nvPr/>
        </p:nvSpPr>
        <p:spPr>
          <a:xfrm>
            <a:off x="7121525" y="1298575"/>
            <a:ext cx="622300" cy="10287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4" name="Right Arrow 13"/>
          <p:cNvSpPr/>
          <p:nvPr/>
        </p:nvSpPr>
        <p:spPr>
          <a:xfrm rot="20448987">
            <a:off x="2503488" y="4362450"/>
            <a:ext cx="6985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5" name="Striped Right Arrow 14"/>
          <p:cNvSpPr/>
          <p:nvPr/>
        </p:nvSpPr>
        <p:spPr>
          <a:xfrm rot="20577905">
            <a:off x="5540375" y="3452813"/>
            <a:ext cx="771525" cy="48577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2" name="Oval 1"/>
          <p:cNvSpPr/>
          <p:nvPr/>
        </p:nvSpPr>
        <p:spPr>
          <a:xfrm>
            <a:off x="873125" y="1482725"/>
            <a:ext cx="4572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dirty="0"/>
              <a:t>1</a:t>
            </a:r>
          </a:p>
        </p:txBody>
      </p:sp>
      <p:sp>
        <p:nvSpPr>
          <p:cNvPr id="17" name="Oval 16"/>
          <p:cNvSpPr/>
          <p:nvPr/>
        </p:nvSpPr>
        <p:spPr>
          <a:xfrm>
            <a:off x="533400" y="5105400"/>
            <a:ext cx="4572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dirty="0"/>
              <a:t>4</a:t>
            </a:r>
          </a:p>
        </p:txBody>
      </p:sp>
      <p:sp>
        <p:nvSpPr>
          <p:cNvPr id="18" name="Oval 17"/>
          <p:cNvSpPr/>
          <p:nvPr/>
        </p:nvSpPr>
        <p:spPr>
          <a:xfrm>
            <a:off x="2776538" y="1298575"/>
            <a:ext cx="4572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dirty="0"/>
              <a:t>2</a:t>
            </a:r>
          </a:p>
        </p:txBody>
      </p:sp>
      <p:sp>
        <p:nvSpPr>
          <p:cNvPr id="19" name="Oval 18"/>
          <p:cNvSpPr/>
          <p:nvPr/>
        </p:nvSpPr>
        <p:spPr>
          <a:xfrm>
            <a:off x="6450013" y="1254125"/>
            <a:ext cx="4572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dirty="0"/>
              <a:t>3</a:t>
            </a:r>
          </a:p>
        </p:txBody>
      </p:sp>
      <p:sp>
        <p:nvSpPr>
          <p:cNvPr id="3" name="Rectangle 2"/>
          <p:cNvSpPr/>
          <p:nvPr/>
        </p:nvSpPr>
        <p:spPr>
          <a:xfrm>
            <a:off x="654050" y="2037029"/>
            <a:ext cx="1751013" cy="9325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smtClean="0">
                <a:solidFill>
                  <a:schemeClr val="tx1"/>
                </a:solidFill>
              </a:rPr>
              <a:t>Ensure Access </a:t>
            </a:r>
            <a:r>
              <a:rPr lang="en-ZA" sz="1800" dirty="0">
                <a:solidFill>
                  <a:schemeClr val="tx1"/>
                </a:solidFill>
              </a:rPr>
              <a:t>to </a:t>
            </a:r>
            <a:r>
              <a:rPr lang="en-ZA" sz="1800" dirty="0" smtClean="0">
                <a:solidFill>
                  <a:schemeClr val="tx1"/>
                </a:solidFill>
              </a:rPr>
              <a:t>reliable </a:t>
            </a:r>
            <a:r>
              <a:rPr lang="en-ZA" sz="1800" dirty="0">
                <a:solidFill>
                  <a:schemeClr val="tx1"/>
                </a:solidFill>
              </a:rPr>
              <a:t>water services</a:t>
            </a:r>
          </a:p>
        </p:txBody>
      </p:sp>
      <p:sp>
        <p:nvSpPr>
          <p:cNvPr id="20" name="Rectangle 19"/>
          <p:cNvSpPr/>
          <p:nvPr/>
        </p:nvSpPr>
        <p:spPr>
          <a:xfrm>
            <a:off x="3581400" y="1140737"/>
            <a:ext cx="1751013" cy="7991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smtClean="0">
                <a:solidFill>
                  <a:schemeClr val="tx1"/>
                </a:solidFill>
              </a:rPr>
              <a:t>Focussed Water </a:t>
            </a:r>
            <a:r>
              <a:rPr lang="en-ZA" sz="1800" dirty="0">
                <a:solidFill>
                  <a:schemeClr val="tx1"/>
                </a:solidFill>
              </a:rPr>
              <a:t>resource management</a:t>
            </a:r>
          </a:p>
        </p:txBody>
      </p:sp>
      <p:sp>
        <p:nvSpPr>
          <p:cNvPr id="21" name="Rectangle 20"/>
          <p:cNvSpPr/>
          <p:nvPr/>
        </p:nvSpPr>
        <p:spPr>
          <a:xfrm>
            <a:off x="6934200" y="274638"/>
            <a:ext cx="2057400" cy="11017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smtClean="0">
                <a:solidFill>
                  <a:schemeClr val="tx1"/>
                </a:solidFill>
              </a:rPr>
              <a:t>Establish Water </a:t>
            </a:r>
            <a:r>
              <a:rPr lang="en-ZA" sz="1800" dirty="0">
                <a:solidFill>
                  <a:schemeClr val="tx1"/>
                </a:solidFill>
              </a:rPr>
              <a:t>within growth and development </a:t>
            </a:r>
            <a:r>
              <a:rPr lang="en-ZA" sz="1800" dirty="0" smtClean="0">
                <a:solidFill>
                  <a:schemeClr val="tx1"/>
                </a:solidFill>
              </a:rPr>
              <a:t>Agenda</a:t>
            </a:r>
            <a:endParaRPr lang="en-ZA" sz="1800" dirty="0">
              <a:solidFill>
                <a:schemeClr val="tx1"/>
              </a:solidFill>
            </a:endParaRPr>
          </a:p>
        </p:txBody>
      </p:sp>
      <p:sp>
        <p:nvSpPr>
          <p:cNvPr id="6" name="Left-Right Arrow 5"/>
          <p:cNvSpPr/>
          <p:nvPr/>
        </p:nvSpPr>
        <p:spPr>
          <a:xfrm>
            <a:off x="1905000" y="4800600"/>
            <a:ext cx="5835650" cy="1093788"/>
          </a:xfrm>
          <a:prstGeom prst="leftRight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000" dirty="0"/>
              <a:t>Integrated water management</a:t>
            </a:r>
          </a:p>
          <a:p>
            <a:pPr algn="ctr">
              <a:defRPr/>
            </a:pPr>
            <a:r>
              <a:rPr lang="en-ZA" sz="2000" dirty="0"/>
              <a:t>All levels: International to local</a:t>
            </a:r>
          </a:p>
        </p:txBody>
      </p:sp>
      <p:sp>
        <p:nvSpPr>
          <p:cNvPr id="22"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875514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82973"/>
            <a:ext cx="91440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27651" name="Title 5"/>
          <p:cNvSpPr>
            <a:spLocks noGrp="1"/>
          </p:cNvSpPr>
          <p:nvPr>
            <p:ph type="title"/>
          </p:nvPr>
        </p:nvSpPr>
        <p:spPr/>
        <p:txBody>
          <a:bodyPr/>
          <a:lstStyle/>
          <a:p>
            <a:r>
              <a:rPr lang="en-ZA" b="1" dirty="0" smtClean="0">
                <a:latin typeface="Arial" pitchFamily="34" charset="0"/>
                <a:cs typeface="Arial" pitchFamily="34" charset="0"/>
              </a:rPr>
              <a:t>4x  Focus Areas</a:t>
            </a:r>
          </a:p>
        </p:txBody>
      </p:sp>
      <p:sp>
        <p:nvSpPr>
          <p:cNvPr id="4" name="Slide Number Placeholder 3"/>
          <p:cNvSpPr>
            <a:spLocks noGrp="1"/>
          </p:cNvSpPr>
          <p:nvPr>
            <p:ph type="sldNum" sz="quarter" idx="12"/>
          </p:nvPr>
        </p:nvSpPr>
        <p:spPr/>
        <p:txBody>
          <a:bodyPr/>
          <a:lstStyle/>
          <a:p>
            <a:pPr algn="r">
              <a:defRPr/>
            </a:pPr>
            <a:fld id="{94CCBB7E-3C28-4497-9A12-CCCD62639E52}" type="slidenum">
              <a:rPr lang="en-ZA" smtClean="0"/>
              <a:pPr algn="r">
                <a:defRPr/>
              </a:pPr>
              <a:t>27</a:t>
            </a:fld>
            <a:endParaRPr lang="en-ZA" dirty="0"/>
          </a:p>
        </p:txBody>
      </p:sp>
      <p:sp>
        <p:nvSpPr>
          <p:cNvPr id="7" name="Oval 6"/>
          <p:cNvSpPr/>
          <p:nvPr/>
        </p:nvSpPr>
        <p:spPr>
          <a:xfrm>
            <a:off x="1101725" y="4422775"/>
            <a:ext cx="914400" cy="914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8" name="Oval 7"/>
          <p:cNvSpPr/>
          <p:nvPr/>
        </p:nvSpPr>
        <p:spPr>
          <a:xfrm>
            <a:off x="3886200" y="34671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9" name="Oval 8"/>
          <p:cNvSpPr/>
          <p:nvPr/>
        </p:nvSpPr>
        <p:spPr>
          <a:xfrm>
            <a:off x="6594475" y="2473325"/>
            <a:ext cx="1676400" cy="1676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0" name="Down Arrow 9"/>
          <p:cNvSpPr/>
          <p:nvPr/>
        </p:nvSpPr>
        <p:spPr>
          <a:xfrm>
            <a:off x="1300163" y="3046413"/>
            <a:ext cx="484187" cy="10668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2" name="Down Arrow 11"/>
          <p:cNvSpPr/>
          <p:nvPr/>
        </p:nvSpPr>
        <p:spPr>
          <a:xfrm>
            <a:off x="4130675" y="2305050"/>
            <a:ext cx="485775" cy="99695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3" name="Down Arrow 12"/>
          <p:cNvSpPr/>
          <p:nvPr/>
        </p:nvSpPr>
        <p:spPr>
          <a:xfrm>
            <a:off x="7121525" y="1298575"/>
            <a:ext cx="622300" cy="10287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4" name="Right Arrow 13"/>
          <p:cNvSpPr/>
          <p:nvPr/>
        </p:nvSpPr>
        <p:spPr>
          <a:xfrm rot="20448987">
            <a:off x="2503488" y="4362450"/>
            <a:ext cx="6985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5" name="Striped Right Arrow 14"/>
          <p:cNvSpPr/>
          <p:nvPr/>
        </p:nvSpPr>
        <p:spPr>
          <a:xfrm rot="20577905">
            <a:off x="5540375" y="3452813"/>
            <a:ext cx="771525" cy="48577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2" name="Oval 1"/>
          <p:cNvSpPr/>
          <p:nvPr/>
        </p:nvSpPr>
        <p:spPr>
          <a:xfrm>
            <a:off x="873125" y="1482725"/>
            <a:ext cx="4572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dirty="0"/>
              <a:t>1</a:t>
            </a:r>
          </a:p>
        </p:txBody>
      </p:sp>
      <p:sp>
        <p:nvSpPr>
          <p:cNvPr id="18" name="Oval 17"/>
          <p:cNvSpPr/>
          <p:nvPr/>
        </p:nvSpPr>
        <p:spPr>
          <a:xfrm>
            <a:off x="2776538" y="1298575"/>
            <a:ext cx="4572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dirty="0"/>
              <a:t>2</a:t>
            </a:r>
          </a:p>
        </p:txBody>
      </p:sp>
      <p:sp>
        <p:nvSpPr>
          <p:cNvPr id="19" name="Oval 18"/>
          <p:cNvSpPr/>
          <p:nvPr/>
        </p:nvSpPr>
        <p:spPr>
          <a:xfrm>
            <a:off x="6450013" y="1254125"/>
            <a:ext cx="4572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dirty="0"/>
              <a:t>3</a:t>
            </a:r>
          </a:p>
        </p:txBody>
      </p:sp>
      <p:sp>
        <p:nvSpPr>
          <p:cNvPr id="3" name="Rectangle 2"/>
          <p:cNvSpPr/>
          <p:nvPr/>
        </p:nvSpPr>
        <p:spPr>
          <a:xfrm>
            <a:off x="757002" y="2165523"/>
            <a:ext cx="1751013" cy="5651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a:solidFill>
                  <a:schemeClr val="tx1"/>
                </a:solidFill>
              </a:rPr>
              <a:t>Access to basic water services</a:t>
            </a:r>
          </a:p>
        </p:txBody>
      </p:sp>
      <p:sp>
        <p:nvSpPr>
          <p:cNvPr id="20" name="Rectangle 19"/>
          <p:cNvSpPr/>
          <p:nvPr/>
        </p:nvSpPr>
        <p:spPr>
          <a:xfrm>
            <a:off x="3684352" y="1325736"/>
            <a:ext cx="1751013" cy="5635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a:solidFill>
                  <a:schemeClr val="tx1"/>
                </a:solidFill>
              </a:rPr>
              <a:t>Water resource management</a:t>
            </a:r>
          </a:p>
        </p:txBody>
      </p:sp>
      <p:sp>
        <p:nvSpPr>
          <p:cNvPr id="21" name="Rectangle 20"/>
          <p:cNvSpPr/>
          <p:nvPr/>
        </p:nvSpPr>
        <p:spPr>
          <a:xfrm>
            <a:off x="7016750" y="579611"/>
            <a:ext cx="2057400" cy="7461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a:solidFill>
                  <a:schemeClr val="tx1"/>
                </a:solidFill>
              </a:rPr>
              <a:t>Water within growth and development </a:t>
            </a:r>
          </a:p>
        </p:txBody>
      </p:sp>
      <p:sp>
        <p:nvSpPr>
          <p:cNvPr id="11" name="Right Arrow 10"/>
          <p:cNvSpPr/>
          <p:nvPr/>
        </p:nvSpPr>
        <p:spPr>
          <a:xfrm>
            <a:off x="3429000" y="4586288"/>
            <a:ext cx="22098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Water security</a:t>
            </a:r>
          </a:p>
        </p:txBody>
      </p:sp>
      <p:sp>
        <p:nvSpPr>
          <p:cNvPr id="23" name="Right Arrow 22"/>
          <p:cNvSpPr/>
          <p:nvPr/>
        </p:nvSpPr>
        <p:spPr>
          <a:xfrm>
            <a:off x="3429000" y="4948238"/>
            <a:ext cx="2286000" cy="690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600" dirty="0"/>
              <a:t>Ecosystems &amp;Pollution management</a:t>
            </a:r>
          </a:p>
        </p:txBody>
      </p:sp>
      <p:sp>
        <p:nvSpPr>
          <p:cNvPr id="24" name="Right Arrow 23"/>
          <p:cNvSpPr/>
          <p:nvPr/>
        </p:nvSpPr>
        <p:spPr>
          <a:xfrm>
            <a:off x="3511550" y="5442123"/>
            <a:ext cx="22098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600" dirty="0"/>
              <a:t>Disaster management</a:t>
            </a:r>
          </a:p>
        </p:txBody>
      </p:sp>
      <p:sp>
        <p:nvSpPr>
          <p:cNvPr id="25" name="Right Arrow 24"/>
          <p:cNvSpPr/>
          <p:nvPr/>
        </p:nvSpPr>
        <p:spPr>
          <a:xfrm>
            <a:off x="3429000" y="5943600"/>
            <a:ext cx="22098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a:t>Shared rivers and basins</a:t>
            </a:r>
          </a:p>
        </p:txBody>
      </p:sp>
      <p:sp>
        <p:nvSpPr>
          <p:cNvPr id="26" name="Right Arrow 25"/>
          <p:cNvSpPr/>
          <p:nvPr/>
        </p:nvSpPr>
        <p:spPr>
          <a:xfrm>
            <a:off x="6678613" y="4495800"/>
            <a:ext cx="1779587" cy="685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a:t>social</a:t>
            </a:r>
          </a:p>
        </p:txBody>
      </p:sp>
      <p:sp>
        <p:nvSpPr>
          <p:cNvPr id="27" name="Right Arrow 26"/>
          <p:cNvSpPr/>
          <p:nvPr/>
        </p:nvSpPr>
        <p:spPr>
          <a:xfrm>
            <a:off x="6678613" y="5049838"/>
            <a:ext cx="1779587" cy="685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a:t>economic</a:t>
            </a:r>
          </a:p>
        </p:txBody>
      </p:sp>
      <p:sp>
        <p:nvSpPr>
          <p:cNvPr id="28" name="Right Arrow 27"/>
          <p:cNvSpPr/>
          <p:nvPr/>
        </p:nvSpPr>
        <p:spPr>
          <a:xfrm>
            <a:off x="6678613" y="5649913"/>
            <a:ext cx="1779587" cy="685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800" dirty="0"/>
              <a:t>environmental</a:t>
            </a:r>
          </a:p>
        </p:txBody>
      </p:sp>
    </p:spTree>
    <p:extLst>
      <p:ext uri="{BB962C8B-B14F-4D97-AF65-F5344CB8AC3E}">
        <p14:creationId xmlns="" xmlns:p14="http://schemas.microsoft.com/office/powerpoint/2010/main" val="1859547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424" y="152400"/>
            <a:ext cx="8229600" cy="685800"/>
          </a:xfrm>
        </p:spPr>
        <p:txBody>
          <a:bodyPr>
            <a:noAutofit/>
          </a:bodyPr>
          <a:lstStyle/>
          <a:p>
            <a:pPr>
              <a:defRPr/>
            </a:pPr>
            <a:r>
              <a:rPr lang="en-ZA" sz="3200" b="1" dirty="0" smtClean="0">
                <a:latin typeface="Arial" pitchFamily="34" charset="0"/>
                <a:cs typeface="Arial" pitchFamily="34" charset="0"/>
              </a:rPr>
              <a:t>The  SDGs</a:t>
            </a:r>
            <a:br>
              <a:rPr lang="en-ZA" sz="3200" b="1" dirty="0" smtClean="0">
                <a:latin typeface="Arial" pitchFamily="34" charset="0"/>
                <a:cs typeface="Arial" pitchFamily="34" charset="0"/>
              </a:rPr>
            </a:br>
            <a:r>
              <a:rPr lang="en-ZA" sz="3200" b="1" dirty="0" smtClean="0">
                <a:latin typeface="Arial" pitchFamily="34" charset="0"/>
                <a:cs typeface="Arial" pitchFamily="34" charset="0"/>
              </a:rPr>
              <a:t>Introductory message and principles</a:t>
            </a:r>
            <a:r>
              <a:rPr lang="en-ZA" sz="3200" dirty="0" smtClean="0">
                <a:latin typeface="Arial" pitchFamily="34" charset="0"/>
                <a:cs typeface="Arial" pitchFamily="34" charset="0"/>
              </a:rPr>
              <a:t/>
            </a:r>
            <a:br>
              <a:rPr lang="en-ZA" sz="3200" dirty="0" smtClean="0">
                <a:latin typeface="Arial" pitchFamily="34" charset="0"/>
                <a:cs typeface="Arial" pitchFamily="34" charset="0"/>
              </a:rPr>
            </a:br>
            <a:r>
              <a:rPr lang="en-ZA" sz="3200" dirty="0" smtClean="0">
                <a:latin typeface="Arial" pitchFamily="34" charset="0"/>
                <a:cs typeface="Arial" pitchFamily="34" charset="0"/>
              </a:rPr>
              <a:t/>
            </a:r>
            <a:br>
              <a:rPr lang="en-ZA" sz="3200" dirty="0" smtClean="0">
                <a:latin typeface="Arial" pitchFamily="34" charset="0"/>
                <a:cs typeface="Arial" pitchFamily="34" charset="0"/>
              </a:rPr>
            </a:br>
            <a:endParaRPr lang="en-ZA" sz="3200" dirty="0">
              <a:latin typeface="Arial" pitchFamily="34" charset="0"/>
              <a:cs typeface="Arial" pitchFamily="34" charset="0"/>
            </a:endParaRPr>
          </a:p>
        </p:txBody>
      </p:sp>
      <p:sp>
        <p:nvSpPr>
          <p:cNvPr id="28675" name="Content Placeholder 2"/>
          <p:cNvSpPr>
            <a:spLocks noGrp="1"/>
          </p:cNvSpPr>
          <p:nvPr>
            <p:ph idx="1"/>
          </p:nvPr>
        </p:nvSpPr>
        <p:spPr>
          <a:xfrm>
            <a:off x="1371600" y="1658471"/>
            <a:ext cx="7620000" cy="4525963"/>
          </a:xfrm>
        </p:spPr>
        <p:txBody>
          <a:bodyPr/>
          <a:lstStyle/>
          <a:p>
            <a:pPr algn="just"/>
            <a:r>
              <a:rPr lang="en-ZA" sz="2600" dirty="0" smtClean="0">
                <a:latin typeface="Arial" pitchFamily="34" charset="0"/>
                <a:cs typeface="Arial" pitchFamily="34" charset="0"/>
              </a:rPr>
              <a:t>The SDG contains 17 goals to be attained by 2030</a:t>
            </a:r>
          </a:p>
          <a:p>
            <a:pPr algn="just"/>
            <a:r>
              <a:rPr lang="en-ZA" sz="2600" dirty="0" smtClean="0">
                <a:latin typeface="Arial" pitchFamily="34" charset="0"/>
                <a:cs typeface="Arial" pitchFamily="34" charset="0"/>
              </a:rPr>
              <a:t>The new goals reflect a flexible global vision, recognising that each country faces specific challenges to achieve sustainable development</a:t>
            </a:r>
          </a:p>
          <a:p>
            <a:pPr algn="just"/>
            <a:r>
              <a:rPr lang="en-ZA" sz="2600" b="1" dirty="0" smtClean="0">
                <a:latin typeface="Arial" pitchFamily="34" charset="0"/>
                <a:cs typeface="Arial" pitchFamily="34" charset="0"/>
              </a:rPr>
              <a:t>This includes a dedicate water goal, Goal 6: Ensure availability and sustainable management of water and sanitation for all</a:t>
            </a:r>
          </a:p>
          <a:p>
            <a:pPr algn="just"/>
            <a:r>
              <a:rPr lang="en-ZA" sz="2600" b="1" dirty="0" smtClean="0">
                <a:latin typeface="Arial" pitchFamily="34" charset="0"/>
                <a:cs typeface="Arial" pitchFamily="34" charset="0"/>
              </a:rPr>
              <a:t>However, water is also duplicated, reflected and or implied in various other goals</a:t>
            </a:r>
            <a:br>
              <a:rPr lang="en-ZA" sz="2600" b="1" dirty="0" smtClean="0">
                <a:latin typeface="Arial" pitchFamily="34" charset="0"/>
                <a:cs typeface="Arial" pitchFamily="34" charset="0"/>
              </a:rPr>
            </a:br>
            <a:endParaRPr lang="en-ZA" sz="2600" b="1" dirty="0" smtClean="0">
              <a:latin typeface="Arial" pitchFamily="34" charset="0"/>
              <a:cs typeface="Arial" pitchFamily="34" charset="0"/>
            </a:endParaRPr>
          </a:p>
        </p:txBody>
      </p:sp>
      <p:sp>
        <p:nvSpPr>
          <p:cNvPr id="5" name="Slide Number Placeholder 3"/>
          <p:cNvSpPr txBox="1">
            <a:spLocks/>
          </p:cNvSpPr>
          <p:nvPr/>
        </p:nvSpPr>
        <p:spPr>
          <a:xfrm>
            <a:off x="7010400" y="6173787"/>
            <a:ext cx="2133600" cy="36512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E008DA-1C4E-40EC-AC1A-5A65E7A311CB}" type="slidenum">
              <a:rPr kumimoji="0" lang="en-ZA" sz="1800" b="0" i="0" u="none" strike="noStrike" kern="1200" cap="none" spc="0" normalizeH="0" baseline="0" noProof="0" smtClean="0">
                <a:ln>
                  <a:noFill/>
                </a:ln>
                <a:solidFill>
                  <a:schemeClr val="tx1"/>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ZA" sz="18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645532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458" y="167058"/>
            <a:ext cx="7660341" cy="1143000"/>
          </a:xfrm>
        </p:spPr>
        <p:txBody>
          <a:bodyPr>
            <a:noAutofit/>
          </a:bodyPr>
          <a:lstStyle/>
          <a:p>
            <a:pPr>
              <a:defRPr/>
            </a:pPr>
            <a:r>
              <a:rPr lang="en-ZA" sz="3000" b="1" dirty="0" smtClean="0">
                <a:latin typeface="Arial" pitchFamily="34" charset="0"/>
                <a:cs typeface="Arial" pitchFamily="34" charset="0"/>
              </a:rPr>
              <a:t>The  SDGs </a:t>
            </a:r>
            <a:br>
              <a:rPr lang="en-ZA" sz="3000" b="1" dirty="0" smtClean="0">
                <a:latin typeface="Arial" pitchFamily="34" charset="0"/>
                <a:cs typeface="Arial" pitchFamily="34" charset="0"/>
              </a:rPr>
            </a:br>
            <a:r>
              <a:rPr lang="en-ZA" sz="3000" b="1" dirty="0" smtClean="0">
                <a:latin typeface="Arial" pitchFamily="34" charset="0"/>
                <a:cs typeface="Arial" pitchFamily="34" charset="0"/>
              </a:rPr>
              <a:t>Goal 6: Ensure availability and sustainable use of water an sanitation for all</a:t>
            </a:r>
            <a:endParaRPr lang="en-ZA" sz="3000" b="1" dirty="0">
              <a:latin typeface="Arial" pitchFamily="34" charset="0"/>
              <a:cs typeface="Arial" pitchFamily="34" charset="0"/>
            </a:endParaRPr>
          </a:p>
        </p:txBody>
      </p:sp>
      <p:sp>
        <p:nvSpPr>
          <p:cNvPr id="29700" name="Content Placeholder 2"/>
          <p:cNvSpPr>
            <a:spLocks noGrp="1"/>
          </p:cNvSpPr>
          <p:nvPr>
            <p:ph idx="1"/>
          </p:nvPr>
        </p:nvSpPr>
        <p:spPr>
          <a:xfrm>
            <a:off x="1515034" y="2123792"/>
            <a:ext cx="7705165" cy="4241149"/>
          </a:xfrm>
        </p:spPr>
        <p:txBody>
          <a:bodyPr/>
          <a:lstStyle/>
          <a:p>
            <a:pPr algn="just"/>
            <a:r>
              <a:rPr lang="en-ZA" sz="2300" dirty="0" smtClean="0">
                <a:latin typeface="Arial" pitchFamily="34" charset="0"/>
                <a:cs typeface="Arial" pitchFamily="34" charset="0"/>
              </a:rPr>
              <a:t>Goal 6 has 6 sub-goals/targets:</a:t>
            </a:r>
          </a:p>
          <a:p>
            <a:pPr lvl="1" algn="just"/>
            <a:r>
              <a:rPr lang="en-ZA" sz="2300" dirty="0" smtClean="0">
                <a:latin typeface="Arial" pitchFamily="34" charset="0"/>
                <a:cs typeface="Arial" pitchFamily="34" charset="0"/>
              </a:rPr>
              <a:t>By 2030 achieve universal access to safe and affordable drinking water</a:t>
            </a:r>
          </a:p>
          <a:p>
            <a:pPr lvl="1" algn="just"/>
            <a:r>
              <a:rPr lang="en-ZA" sz="2300" dirty="0" smtClean="0">
                <a:latin typeface="Arial" pitchFamily="34" charset="0"/>
                <a:cs typeface="Arial" pitchFamily="34" charset="0"/>
              </a:rPr>
              <a:t>By 2030 achieve access to safe and adequate sanitation (specific focus on needs of woman and girls)</a:t>
            </a:r>
          </a:p>
          <a:p>
            <a:pPr lvl="1" algn="just"/>
            <a:r>
              <a:rPr lang="en-ZA" sz="2300" dirty="0" smtClean="0">
                <a:latin typeface="Arial" pitchFamily="34" charset="0"/>
                <a:cs typeface="Arial" pitchFamily="34" charset="0"/>
              </a:rPr>
              <a:t>Improved water quality through reduced pollution</a:t>
            </a:r>
          </a:p>
          <a:p>
            <a:pPr lvl="1" algn="just"/>
            <a:r>
              <a:rPr lang="en-ZA" sz="2300" dirty="0" smtClean="0">
                <a:latin typeface="Arial" pitchFamily="34" charset="0"/>
                <a:cs typeface="Arial" pitchFamily="34" charset="0"/>
              </a:rPr>
              <a:t>Improved water-use efficiency</a:t>
            </a:r>
          </a:p>
          <a:p>
            <a:pPr lvl="1" algn="just"/>
            <a:r>
              <a:rPr lang="en-ZA" sz="2300" dirty="0" smtClean="0">
                <a:latin typeface="Arial" pitchFamily="34" charset="0"/>
                <a:cs typeface="Arial" pitchFamily="34" charset="0"/>
              </a:rPr>
              <a:t>Implement integrated water management</a:t>
            </a:r>
          </a:p>
          <a:p>
            <a:pPr lvl="1" algn="just"/>
            <a:r>
              <a:rPr lang="en-ZA" sz="2300" dirty="0" smtClean="0">
                <a:latin typeface="Arial" pitchFamily="34" charset="0"/>
                <a:cs typeface="Arial" pitchFamily="34" charset="0"/>
              </a:rPr>
              <a:t>Protect and restore Ecosystems </a:t>
            </a:r>
          </a:p>
        </p:txBody>
      </p:sp>
      <p:sp>
        <p:nvSpPr>
          <p:cNvPr id="5" name="Slide Number Placeholder 3"/>
          <p:cNvSpPr>
            <a:spLocks noGrp="1"/>
          </p:cNvSpPr>
          <p:nvPr>
            <p:ph type="sldNum" sz="quarter" idx="12"/>
          </p:nvPr>
        </p:nvSpPr>
        <p:spPr>
          <a:xfrm>
            <a:off x="7010400" y="6173787"/>
            <a:ext cx="2133600" cy="365125"/>
          </a:xfrm>
        </p:spPr>
        <p:txBody>
          <a:bodyPr/>
          <a:lstStyle/>
          <a:p>
            <a:pPr algn="r">
              <a:defRPr/>
            </a:pPr>
            <a:fld id="{BEE008DA-1C4E-40EC-AC1A-5A65E7A311CB}" type="slidenum">
              <a:rPr lang="en-ZA" smtClean="0"/>
              <a:pPr algn="r">
                <a:defRPr/>
              </a:pPr>
              <a:t>29</a:t>
            </a:fld>
            <a:endParaRPr lang="en-ZA" dirty="0"/>
          </a:p>
        </p:txBody>
      </p:sp>
    </p:spTree>
    <p:extLst>
      <p:ext uri="{BB962C8B-B14F-4D97-AF65-F5344CB8AC3E}">
        <p14:creationId xmlns="" xmlns:p14="http://schemas.microsoft.com/office/powerpoint/2010/main" val="3591582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270" y="161365"/>
            <a:ext cx="8229600" cy="1143000"/>
          </a:xfrm>
        </p:spPr>
        <p:txBody>
          <a:bodyPr>
            <a:noAutofit/>
          </a:bodyPr>
          <a:lstStyle/>
          <a:p>
            <a:pPr>
              <a:defRPr/>
            </a:pPr>
            <a:r>
              <a:rPr lang="en-ZA" sz="3600" b="1" dirty="0" smtClean="0">
                <a:latin typeface="Arial" pitchFamily="34" charset="0"/>
                <a:cs typeface="Arial" pitchFamily="34" charset="0"/>
              </a:rPr>
              <a:t>Understanding the Millennium Development Goals</a:t>
            </a:r>
            <a:endParaRPr lang="en-ZA" sz="3600" b="1" dirty="0">
              <a:latin typeface="Arial" pitchFamily="34" charset="0"/>
              <a:cs typeface="Arial" pitchFamily="34" charset="0"/>
            </a:endParaRPr>
          </a:p>
        </p:txBody>
      </p:sp>
      <p:sp>
        <p:nvSpPr>
          <p:cNvPr id="15364" name="Content Placeholder 2"/>
          <p:cNvSpPr>
            <a:spLocks noGrp="1"/>
          </p:cNvSpPr>
          <p:nvPr>
            <p:ph idx="1"/>
          </p:nvPr>
        </p:nvSpPr>
        <p:spPr>
          <a:xfrm>
            <a:off x="1371601" y="1304365"/>
            <a:ext cx="7772400" cy="4525963"/>
          </a:xfrm>
        </p:spPr>
        <p:txBody>
          <a:bodyPr/>
          <a:lstStyle/>
          <a:p>
            <a:pPr algn="just"/>
            <a:r>
              <a:rPr lang="en-ZA" altLang="en-US" sz="2600" dirty="0" smtClean="0">
                <a:latin typeface="Arial" pitchFamily="34" charset="0"/>
                <a:cs typeface="Arial" pitchFamily="34" charset="0"/>
              </a:rPr>
              <a:t>The Millennium Declaration commits governments to a clear agenda for combating poverty, hunger, illiteracy, disease, discrimination against women, shelter and environmental degradation</a:t>
            </a:r>
          </a:p>
          <a:p>
            <a:pPr algn="just"/>
            <a:r>
              <a:rPr lang="en-ZA" altLang="en-US" sz="2600" dirty="0" smtClean="0">
                <a:latin typeface="Arial" pitchFamily="34" charset="0"/>
                <a:cs typeface="Arial" pitchFamily="34" charset="0"/>
              </a:rPr>
              <a:t>In September 2000, 189 countries (147 Heads of State) signed the declaration</a:t>
            </a:r>
          </a:p>
          <a:p>
            <a:pPr algn="just"/>
            <a:r>
              <a:rPr lang="en-ZA" altLang="en-US" sz="2600" dirty="0" smtClean="0">
                <a:latin typeface="Arial" pitchFamily="34" charset="0"/>
                <a:cs typeface="Arial" pitchFamily="34" charset="0"/>
              </a:rPr>
              <a:t>Initially there were 8 goals, 18 targets and 48 indicators</a:t>
            </a:r>
          </a:p>
          <a:p>
            <a:pPr algn="just"/>
            <a:r>
              <a:rPr lang="en-ZA" altLang="en-US" sz="2600" dirty="0" smtClean="0">
                <a:latin typeface="Arial" pitchFamily="34" charset="0"/>
                <a:cs typeface="Arial" pitchFamily="34" charset="0"/>
              </a:rPr>
              <a:t>In 2008 framework adjusted: 20 targets and 60 indicators</a:t>
            </a:r>
          </a:p>
          <a:p>
            <a:pPr algn="just"/>
            <a:r>
              <a:rPr lang="en-ZA" altLang="en-US" sz="2600" dirty="0" smtClean="0">
                <a:latin typeface="Arial" pitchFamily="34" charset="0"/>
                <a:cs typeface="Arial" pitchFamily="34" charset="0"/>
              </a:rPr>
              <a:t>Target date: 2015 (reference year 1990)</a:t>
            </a:r>
          </a:p>
          <a:p>
            <a:pPr algn="just"/>
            <a:endParaRPr lang="en-ZA" altLang="en-US" sz="2600"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9BEED0F2-9C11-4E09-B168-35A238008AA5}" type="slidenum">
              <a:rPr lang="en-ZA" smtClean="0"/>
              <a:pPr algn="r">
                <a:defRPr/>
              </a:pPr>
              <a:t>3</a:t>
            </a:fld>
            <a:endParaRPr lang="en-ZA" dirty="0"/>
          </a:p>
        </p:txBody>
      </p:sp>
    </p:spTree>
    <p:extLst>
      <p:ext uri="{BB962C8B-B14F-4D97-AF65-F5344CB8AC3E}">
        <p14:creationId xmlns="" xmlns:p14="http://schemas.microsoft.com/office/powerpoint/2010/main" val="1695126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564" y="457200"/>
            <a:ext cx="7230035" cy="1143000"/>
          </a:xfrm>
        </p:spPr>
        <p:txBody>
          <a:bodyPr>
            <a:normAutofit fontScale="90000"/>
          </a:bodyPr>
          <a:lstStyle/>
          <a:p>
            <a:pPr>
              <a:defRPr/>
            </a:pPr>
            <a:r>
              <a:rPr lang="en-ZA" sz="3600" b="1" dirty="0" smtClean="0">
                <a:latin typeface="Arial" pitchFamily="34" charset="0"/>
                <a:cs typeface="Arial" pitchFamily="34" charset="0"/>
              </a:rPr>
              <a:t>SDGs</a:t>
            </a:r>
            <a:br>
              <a:rPr lang="en-ZA" sz="3600" b="1" dirty="0" smtClean="0">
                <a:latin typeface="Arial" pitchFamily="34" charset="0"/>
                <a:cs typeface="Arial" pitchFamily="34" charset="0"/>
              </a:rPr>
            </a:br>
            <a:r>
              <a:rPr lang="en-ZA" sz="3600" b="1" dirty="0" smtClean="0">
                <a:latin typeface="Arial" pitchFamily="34" charset="0"/>
                <a:cs typeface="Arial" pitchFamily="34" charset="0"/>
              </a:rPr>
              <a:t> Associated Water Goals</a:t>
            </a:r>
            <a:endParaRPr lang="en-ZA" sz="3600" b="1" dirty="0">
              <a:latin typeface="Arial" pitchFamily="34" charset="0"/>
              <a:cs typeface="Arial" pitchFamily="34" charset="0"/>
            </a:endParaRPr>
          </a:p>
        </p:txBody>
      </p:sp>
      <p:sp>
        <p:nvSpPr>
          <p:cNvPr id="30724" name="Content Placeholder 2"/>
          <p:cNvSpPr>
            <a:spLocks noGrp="1"/>
          </p:cNvSpPr>
          <p:nvPr>
            <p:ph idx="1"/>
          </p:nvPr>
        </p:nvSpPr>
        <p:spPr>
          <a:xfrm>
            <a:off x="1568824" y="1600200"/>
            <a:ext cx="7575176" cy="4525963"/>
          </a:xfrm>
        </p:spPr>
        <p:txBody>
          <a:bodyPr/>
          <a:lstStyle/>
          <a:p>
            <a:pPr algn="just"/>
            <a:r>
              <a:rPr lang="en-ZA" sz="2000" dirty="0" smtClean="0">
                <a:latin typeface="Arial" pitchFamily="34" charset="0"/>
                <a:cs typeface="Arial" pitchFamily="34" charset="0"/>
              </a:rPr>
              <a:t>Water also implied and or reflected under:</a:t>
            </a:r>
          </a:p>
          <a:p>
            <a:pPr lvl="1" algn="just"/>
            <a:r>
              <a:rPr lang="en-ZA" sz="2000" dirty="0" smtClean="0">
                <a:latin typeface="Arial" pitchFamily="34" charset="0"/>
                <a:cs typeface="Arial" pitchFamily="34" charset="0"/>
              </a:rPr>
              <a:t>Goal 1 (End poverty): access to basic services and disaster management</a:t>
            </a:r>
          </a:p>
          <a:p>
            <a:pPr lvl="1" algn="just"/>
            <a:r>
              <a:rPr lang="en-ZA" sz="2000" dirty="0" smtClean="0">
                <a:latin typeface="Arial" pitchFamily="34" charset="0"/>
                <a:cs typeface="Arial" pitchFamily="34" charset="0"/>
              </a:rPr>
              <a:t>Goal 2 </a:t>
            </a:r>
            <a:r>
              <a:rPr lang="en-ZA" sz="2000" dirty="0" smtClean="0">
                <a:latin typeface="Arial" pitchFamily="34" charset="0"/>
                <a:cs typeface="Arial" pitchFamily="34" charset="0"/>
                <a:sym typeface="Wingdings" pitchFamily="2" charset="2"/>
              </a:rPr>
              <a:t>(Hunger &amp; food security): double agricultural productivity, small-scale farmers, maintain ecosystems</a:t>
            </a:r>
          </a:p>
          <a:p>
            <a:pPr lvl="1" algn="just"/>
            <a:r>
              <a:rPr lang="en-ZA" sz="2000" dirty="0" smtClean="0">
                <a:latin typeface="Arial" pitchFamily="34" charset="0"/>
                <a:cs typeface="Arial" pitchFamily="34" charset="0"/>
                <a:sym typeface="Wingdings" pitchFamily="2" charset="2"/>
              </a:rPr>
              <a:t>Goal 3 ((Health): water-borne diseases, water pollution</a:t>
            </a:r>
          </a:p>
          <a:p>
            <a:pPr lvl="1" algn="just"/>
            <a:r>
              <a:rPr lang="en-ZA" sz="2000" dirty="0" smtClean="0">
                <a:latin typeface="Arial" pitchFamily="34" charset="0"/>
                <a:cs typeface="Arial" pitchFamily="34" charset="0"/>
                <a:sym typeface="Wingdings" pitchFamily="2" charset="2"/>
              </a:rPr>
              <a:t>Goal 8 (Sustainable growth): resource efficiency and environmental degradation</a:t>
            </a:r>
          </a:p>
          <a:p>
            <a:pPr lvl="1" algn="just"/>
            <a:r>
              <a:rPr lang="en-ZA" sz="2000" dirty="0" smtClean="0">
                <a:latin typeface="Arial" pitchFamily="34" charset="0"/>
                <a:cs typeface="Arial" pitchFamily="34" charset="0"/>
                <a:sym typeface="Wingdings" pitchFamily="2" charset="2"/>
              </a:rPr>
              <a:t>Goal 9 ( Build resilient infrastructure): support economic development, human well-being and equitable access for all, increase resource use efficiency, apply environmental sound technologies</a:t>
            </a:r>
          </a:p>
          <a:p>
            <a:pPr lvl="1" algn="just"/>
            <a:endParaRPr lang="en-ZA" sz="2000" dirty="0" smtClean="0">
              <a:latin typeface="Arial" pitchFamily="34" charset="0"/>
              <a:cs typeface="Arial" pitchFamily="34" charset="0"/>
            </a:endParaRPr>
          </a:p>
          <a:p>
            <a:pPr lvl="1" algn="just"/>
            <a:endParaRPr lang="en-ZA" sz="2000" dirty="0" smtClean="0">
              <a:latin typeface="Arial" pitchFamily="34" charset="0"/>
              <a:cs typeface="Arial" pitchFamily="34" charset="0"/>
            </a:endParaRPr>
          </a:p>
          <a:p>
            <a:pPr lvl="1" algn="just"/>
            <a:endParaRPr lang="en-ZA" sz="2000" dirty="0" smtClean="0">
              <a:latin typeface="Arial" pitchFamily="34" charset="0"/>
              <a:cs typeface="Arial" pitchFamily="34" charset="0"/>
            </a:endParaRPr>
          </a:p>
          <a:p>
            <a:pPr lvl="1" algn="just"/>
            <a:endParaRPr lang="en-ZA" sz="2000"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6875930" y="6126163"/>
            <a:ext cx="2133600" cy="365125"/>
          </a:xfrm>
        </p:spPr>
        <p:txBody>
          <a:bodyPr/>
          <a:lstStyle/>
          <a:p>
            <a:pPr algn="r">
              <a:defRPr/>
            </a:pPr>
            <a:fld id="{CAB943AF-426E-43A5-8605-A28F83618DBA}" type="slidenum">
              <a:rPr lang="en-ZA" smtClean="0"/>
              <a:pPr algn="r">
                <a:defRPr/>
              </a:pPr>
              <a:t>30</a:t>
            </a:fld>
            <a:endParaRPr lang="en-ZA" dirty="0"/>
          </a:p>
        </p:txBody>
      </p:sp>
    </p:spTree>
    <p:extLst>
      <p:ext uri="{BB962C8B-B14F-4D97-AF65-F5344CB8AC3E}">
        <p14:creationId xmlns="" xmlns:p14="http://schemas.microsoft.com/office/powerpoint/2010/main" val="2164858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4" y="304800"/>
            <a:ext cx="7288306" cy="1143000"/>
          </a:xfrm>
        </p:spPr>
        <p:txBody>
          <a:bodyPr>
            <a:noAutofit/>
          </a:bodyPr>
          <a:lstStyle/>
          <a:p>
            <a:pPr>
              <a:defRPr/>
            </a:pPr>
            <a:r>
              <a:rPr lang="en-ZA" sz="3200" b="1" dirty="0" smtClean="0">
                <a:latin typeface="Arial" pitchFamily="34" charset="0"/>
                <a:cs typeface="Arial" pitchFamily="34" charset="0"/>
              </a:rPr>
              <a:t>SDGs</a:t>
            </a:r>
            <a:br>
              <a:rPr lang="en-ZA" sz="3200" b="1" dirty="0" smtClean="0">
                <a:latin typeface="Arial" pitchFamily="34" charset="0"/>
                <a:cs typeface="Arial" pitchFamily="34" charset="0"/>
              </a:rPr>
            </a:br>
            <a:r>
              <a:rPr lang="en-ZA" sz="3200" b="1" dirty="0" smtClean="0">
                <a:latin typeface="Arial" pitchFamily="34" charset="0"/>
                <a:cs typeface="Arial" pitchFamily="34" charset="0"/>
              </a:rPr>
              <a:t>Associated Water Goals</a:t>
            </a:r>
            <a:endParaRPr lang="en-ZA" sz="3200" b="1" dirty="0">
              <a:latin typeface="Arial" pitchFamily="34" charset="0"/>
              <a:cs typeface="Arial" pitchFamily="34" charset="0"/>
            </a:endParaRPr>
          </a:p>
        </p:txBody>
      </p:sp>
      <p:sp>
        <p:nvSpPr>
          <p:cNvPr id="31748" name="Content Placeholder 2"/>
          <p:cNvSpPr>
            <a:spLocks noGrp="1"/>
          </p:cNvSpPr>
          <p:nvPr>
            <p:ph idx="1"/>
          </p:nvPr>
        </p:nvSpPr>
        <p:spPr>
          <a:xfrm>
            <a:off x="1524000" y="1447800"/>
            <a:ext cx="7620000" cy="4525963"/>
          </a:xfrm>
        </p:spPr>
        <p:txBody>
          <a:bodyPr/>
          <a:lstStyle/>
          <a:p>
            <a:pPr algn="just"/>
            <a:r>
              <a:rPr lang="en-ZA" sz="2000" dirty="0" smtClean="0">
                <a:latin typeface="Arial" pitchFamily="34" charset="0"/>
                <a:cs typeface="Arial" pitchFamily="34" charset="0"/>
              </a:rPr>
              <a:t>Water also implied and or reflected under:</a:t>
            </a:r>
          </a:p>
          <a:p>
            <a:pPr lvl="1" algn="just"/>
            <a:r>
              <a:rPr lang="en-ZA" sz="2000" dirty="0" smtClean="0">
                <a:latin typeface="Arial" pitchFamily="34" charset="0"/>
                <a:cs typeface="Arial" pitchFamily="34" charset="0"/>
                <a:sym typeface="Wingdings" pitchFamily="2" charset="2"/>
              </a:rPr>
              <a:t>Goal 11: (Cities): ensure basic services, management of water related disasters, resource efficiency, climate change, disaster management</a:t>
            </a:r>
          </a:p>
          <a:p>
            <a:pPr lvl="1" algn="just"/>
            <a:r>
              <a:rPr lang="en-ZA" sz="2000" dirty="0" smtClean="0">
                <a:latin typeface="Arial" pitchFamily="34" charset="0"/>
                <a:cs typeface="Arial" pitchFamily="34" charset="0"/>
                <a:sym typeface="Wingdings" pitchFamily="2" charset="2"/>
              </a:rPr>
              <a:t>Goal 12 (sustainable consumption): 12.2: achieve sustainable management and efficient use of natural resources; water pollution</a:t>
            </a:r>
          </a:p>
          <a:p>
            <a:pPr lvl="1" algn="just"/>
            <a:r>
              <a:rPr lang="en-ZA" sz="2000" dirty="0" smtClean="0">
                <a:latin typeface="Arial" pitchFamily="34" charset="0"/>
                <a:cs typeface="Arial" pitchFamily="34" charset="0"/>
                <a:sym typeface="Wingdings" pitchFamily="2" charset="2"/>
              </a:rPr>
              <a:t>Goal 13: (Climate change)</a:t>
            </a:r>
          </a:p>
          <a:p>
            <a:pPr lvl="1" algn="just"/>
            <a:r>
              <a:rPr lang="en-ZA" sz="2000" dirty="0" smtClean="0">
                <a:latin typeface="Arial" pitchFamily="34" charset="0"/>
                <a:cs typeface="Arial" pitchFamily="34" charset="0"/>
                <a:sym typeface="Wingdings" pitchFamily="2" charset="2"/>
              </a:rPr>
              <a:t>Goal 14: (Marine ecosystem): 14.1: reduce land-based pollution (rivers)</a:t>
            </a:r>
          </a:p>
          <a:p>
            <a:pPr lvl="1" algn="just"/>
            <a:r>
              <a:rPr lang="en-ZA" sz="2000" dirty="0" smtClean="0">
                <a:latin typeface="Arial" pitchFamily="34" charset="0"/>
                <a:cs typeface="Arial" pitchFamily="34" charset="0"/>
                <a:sym typeface="Wingdings" pitchFamily="2" charset="2"/>
              </a:rPr>
              <a:t>Goal 15: (Terrestrial ecosystems): 15.1: ensure conservation, restoration and sustainable use of water ecosystems</a:t>
            </a:r>
          </a:p>
          <a:p>
            <a:pPr lvl="1" algn="just"/>
            <a:r>
              <a:rPr lang="en-ZA" sz="2000" dirty="0" smtClean="0">
                <a:latin typeface="Arial" pitchFamily="34" charset="0"/>
                <a:cs typeface="Arial" pitchFamily="34" charset="0"/>
                <a:sym typeface="Wingdings" pitchFamily="2" charset="2"/>
              </a:rPr>
              <a:t>Goal 17: (Global partnerships): finance, technology, skills, policy, information</a:t>
            </a:r>
          </a:p>
          <a:p>
            <a:pPr lvl="1" algn="just"/>
            <a:endParaRPr lang="en-ZA" sz="2000" dirty="0" smtClean="0">
              <a:latin typeface="Arial" pitchFamily="34" charset="0"/>
              <a:cs typeface="Arial" pitchFamily="34" charset="0"/>
            </a:endParaRPr>
          </a:p>
          <a:p>
            <a:pPr lvl="1" algn="just"/>
            <a:endParaRPr lang="en-ZA" sz="2000" dirty="0" smtClean="0">
              <a:latin typeface="Arial" pitchFamily="34" charset="0"/>
              <a:cs typeface="Arial" pitchFamily="34" charset="0"/>
            </a:endParaRPr>
          </a:p>
          <a:p>
            <a:pPr lvl="1" algn="just"/>
            <a:endParaRPr lang="en-ZA" sz="2000" dirty="0" smtClean="0">
              <a:latin typeface="Arial" pitchFamily="34" charset="0"/>
              <a:cs typeface="Arial" pitchFamily="34" charset="0"/>
            </a:endParaRPr>
          </a:p>
          <a:p>
            <a:pPr lvl="1" algn="just"/>
            <a:endParaRPr lang="en-ZA" sz="2000" dirty="0" smtClean="0">
              <a:latin typeface="Arial" pitchFamily="34" charset="0"/>
              <a:cs typeface="Arial" pitchFamily="34" charset="0"/>
            </a:endParaRPr>
          </a:p>
          <a:p>
            <a:pPr lvl="1" algn="just"/>
            <a:endParaRPr lang="en-ZA" sz="2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16D90D7-A235-4D65-B8CD-B053A2C7DFCD}" type="slidenum">
              <a:rPr lang="en-ZA" smtClean="0"/>
              <a:pPr>
                <a:defRPr/>
              </a:pPr>
              <a:t>31</a:t>
            </a:fld>
            <a:endParaRPr lang="en-ZA" dirty="0"/>
          </a:p>
        </p:txBody>
      </p:sp>
    </p:spTree>
    <p:extLst>
      <p:ext uri="{BB962C8B-B14F-4D97-AF65-F5344CB8AC3E}">
        <p14:creationId xmlns="" xmlns:p14="http://schemas.microsoft.com/office/powerpoint/2010/main" val="2039496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331694"/>
            <a:ext cx="8229600" cy="1143000"/>
          </a:xfrm>
        </p:spPr>
        <p:txBody>
          <a:bodyPr>
            <a:noAutofit/>
          </a:bodyPr>
          <a:lstStyle/>
          <a:p>
            <a:pPr>
              <a:defRPr/>
            </a:pPr>
            <a:r>
              <a:rPr lang="en-ZA" sz="3200" b="1" dirty="0" smtClean="0">
                <a:latin typeface="Arial" pitchFamily="34" charset="0"/>
                <a:cs typeface="Arial" pitchFamily="34" charset="0"/>
              </a:rPr>
              <a:t>The  SDGs Response &amp; comments</a:t>
            </a:r>
          </a:p>
        </p:txBody>
      </p:sp>
      <p:sp>
        <p:nvSpPr>
          <p:cNvPr id="32771" name="Content Placeholder 2"/>
          <p:cNvSpPr>
            <a:spLocks noGrp="1"/>
          </p:cNvSpPr>
          <p:nvPr>
            <p:ph idx="1"/>
          </p:nvPr>
        </p:nvSpPr>
        <p:spPr>
          <a:xfrm>
            <a:off x="1550894" y="1474694"/>
            <a:ext cx="7485530" cy="4251959"/>
          </a:xfrm>
        </p:spPr>
        <p:txBody>
          <a:bodyPr/>
          <a:lstStyle/>
          <a:p>
            <a:pPr algn="just"/>
            <a:r>
              <a:rPr lang="en-ZA" sz="2800" dirty="0" smtClean="0">
                <a:latin typeface="Arial" pitchFamily="34" charset="0"/>
                <a:cs typeface="Arial" pitchFamily="34" charset="0"/>
              </a:rPr>
              <a:t>Goals formally agreed to by Heads of State September 2015</a:t>
            </a:r>
          </a:p>
          <a:p>
            <a:pPr algn="just"/>
            <a:r>
              <a:rPr lang="en-ZA" sz="2800" dirty="0" smtClean="0">
                <a:latin typeface="Arial" pitchFamily="34" charset="0"/>
                <a:cs typeface="Arial" pitchFamily="34" charset="0"/>
              </a:rPr>
              <a:t>Goals formally applicable from January 2016</a:t>
            </a:r>
          </a:p>
          <a:p>
            <a:pPr algn="just"/>
            <a:r>
              <a:rPr lang="en-ZA" sz="2800" dirty="0" smtClean="0">
                <a:latin typeface="Arial" pitchFamily="34" charset="0"/>
                <a:cs typeface="Arial" pitchFamily="34" charset="0"/>
              </a:rPr>
              <a:t>DWS supports the setting of a formal and dedicated water goal</a:t>
            </a:r>
          </a:p>
          <a:p>
            <a:pPr algn="just"/>
            <a:r>
              <a:rPr lang="en-ZA" sz="2800" dirty="0" smtClean="0">
                <a:latin typeface="Arial" pitchFamily="34" charset="0"/>
                <a:cs typeface="Arial" pitchFamily="34" charset="0"/>
              </a:rPr>
              <a:t>DWS appreciates the approach to apply a flexible approach to allow each government to set its own national targets</a:t>
            </a: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423B0E96-A056-4A83-81EE-DD18D55CD9D2}" type="slidenum">
              <a:rPr lang="en-ZA" smtClean="0"/>
              <a:pPr algn="r">
                <a:defRPr/>
              </a:pPr>
              <a:t>32</a:t>
            </a:fld>
            <a:endParaRPr lang="en-ZA" dirty="0"/>
          </a:p>
        </p:txBody>
      </p:sp>
    </p:spTree>
    <p:extLst>
      <p:ext uri="{BB962C8B-B14F-4D97-AF65-F5344CB8AC3E}">
        <p14:creationId xmlns="" xmlns:p14="http://schemas.microsoft.com/office/powerpoint/2010/main" val="2082574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761999" y="274637"/>
            <a:ext cx="8229600" cy="1047725"/>
          </a:xfrm>
        </p:spPr>
        <p:txBody>
          <a:bodyPr/>
          <a:lstStyle/>
          <a:p>
            <a:r>
              <a:rPr lang="en-ZA" sz="3200" b="1" dirty="0" smtClean="0">
                <a:latin typeface="Arial" pitchFamily="34" charset="0"/>
                <a:cs typeface="Arial" pitchFamily="34" charset="0"/>
              </a:rPr>
              <a:t>Encapsulation of SDGs in Water &amp; Sanitation Sector Programmes (1)</a:t>
            </a:r>
            <a:br>
              <a:rPr lang="en-ZA" sz="3200" b="1" dirty="0" smtClean="0">
                <a:latin typeface="Arial" pitchFamily="34" charset="0"/>
                <a:cs typeface="Arial" pitchFamily="34" charset="0"/>
              </a:rPr>
            </a:br>
            <a:endParaRPr lang="en-ZA" sz="3200" b="1" dirty="0" smtClean="0">
              <a:latin typeface="Arial" pitchFamily="34" charset="0"/>
              <a:cs typeface="Arial" pitchFamily="34" charset="0"/>
            </a:endParaRPr>
          </a:p>
        </p:txBody>
      </p:sp>
      <p:sp>
        <p:nvSpPr>
          <p:cNvPr id="34820" name="Content Placeholder 2"/>
          <p:cNvSpPr>
            <a:spLocks noGrp="1"/>
          </p:cNvSpPr>
          <p:nvPr>
            <p:ph idx="1"/>
          </p:nvPr>
        </p:nvSpPr>
        <p:spPr>
          <a:xfrm>
            <a:off x="1497106" y="1461247"/>
            <a:ext cx="7494493" cy="5033988"/>
          </a:xfrm>
        </p:spPr>
        <p:txBody>
          <a:bodyPr/>
          <a:lstStyle/>
          <a:p>
            <a:pPr algn="just"/>
            <a:r>
              <a:rPr lang="en-ZA" sz="2400" dirty="0" smtClean="0">
                <a:latin typeface="Arial" pitchFamily="34" charset="0"/>
                <a:cs typeface="Arial" pitchFamily="34" charset="0"/>
              </a:rPr>
              <a:t>South Africa is self-driven in this regard and DWS has already initiated most of the goal initiatives:</a:t>
            </a:r>
          </a:p>
          <a:p>
            <a:pPr lvl="1" algn="just"/>
            <a:r>
              <a:rPr lang="en-ZA" sz="2400" dirty="0" smtClean="0">
                <a:latin typeface="Arial" pitchFamily="34" charset="0"/>
                <a:cs typeface="Arial" pitchFamily="34" charset="0"/>
              </a:rPr>
              <a:t>Ensuring universal and sustainable access  to basic water services</a:t>
            </a:r>
          </a:p>
          <a:p>
            <a:pPr lvl="1" algn="just"/>
            <a:r>
              <a:rPr lang="en-ZA" sz="2400" dirty="0" smtClean="0">
                <a:latin typeface="Arial" pitchFamily="34" charset="0"/>
                <a:cs typeface="Arial" pitchFamily="34" charset="0"/>
              </a:rPr>
              <a:t>Focused water resource intervention: National Water Resource Strategy 2, reconciliation strategies, water use efficiency,</a:t>
            </a:r>
          </a:p>
          <a:p>
            <a:pPr lvl="1" algn="just"/>
            <a:r>
              <a:rPr lang="en-ZA" sz="2400" dirty="0" smtClean="0">
                <a:latin typeface="Arial" pitchFamily="34" charset="0"/>
                <a:cs typeface="Arial" pitchFamily="34" charset="0"/>
              </a:rPr>
              <a:t>Placing water within the development agenda: align with NDP and macro strategies</a:t>
            </a:r>
          </a:p>
          <a:p>
            <a:pPr lvl="1" algn="just"/>
            <a:r>
              <a:rPr lang="en-ZA" sz="2400" dirty="0" smtClean="0">
                <a:latin typeface="Arial" pitchFamily="34" charset="0"/>
                <a:cs typeface="Arial" pitchFamily="34" charset="0"/>
              </a:rPr>
              <a:t>Classification and Resources Quality Objectives, Water Quality &amp; reliability</a:t>
            </a:r>
          </a:p>
        </p:txBody>
      </p:sp>
      <p:sp>
        <p:nvSpPr>
          <p:cNvPr id="4" name="Slide Number Placeholder 3"/>
          <p:cNvSpPr>
            <a:spLocks noGrp="1"/>
          </p:cNvSpPr>
          <p:nvPr>
            <p:ph type="sldNum" sz="quarter" idx="12"/>
          </p:nvPr>
        </p:nvSpPr>
        <p:spPr>
          <a:xfrm>
            <a:off x="7010400" y="6130110"/>
            <a:ext cx="2133600" cy="365125"/>
          </a:xfrm>
        </p:spPr>
        <p:txBody>
          <a:bodyPr/>
          <a:lstStyle/>
          <a:p>
            <a:pPr algn="r">
              <a:defRPr/>
            </a:pPr>
            <a:fld id="{02A3E36B-E1E7-4856-84FA-B67CEE8BC744}" type="slidenum">
              <a:rPr lang="en-ZA" smtClean="0"/>
              <a:pPr algn="r">
                <a:defRPr/>
              </a:pPr>
              <a:t>33</a:t>
            </a:fld>
            <a:endParaRPr lang="en-ZA" dirty="0"/>
          </a:p>
        </p:txBody>
      </p:sp>
    </p:spTree>
    <p:extLst>
      <p:ext uri="{BB962C8B-B14F-4D97-AF65-F5344CB8AC3E}">
        <p14:creationId xmlns="" xmlns:p14="http://schemas.microsoft.com/office/powerpoint/2010/main" val="421405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942534" y="274637"/>
            <a:ext cx="7744266" cy="1047725"/>
          </a:xfrm>
        </p:spPr>
        <p:txBody>
          <a:bodyPr/>
          <a:lstStyle/>
          <a:p>
            <a:r>
              <a:rPr lang="en-ZA" sz="3200" b="1" dirty="0" smtClean="0">
                <a:latin typeface="Arial" pitchFamily="34" charset="0"/>
                <a:cs typeface="Arial" pitchFamily="34" charset="0"/>
              </a:rPr>
              <a:t>Encapsulation of SDGs in Water &amp; Sanitation Sector Programmes (2)</a:t>
            </a:r>
            <a:br>
              <a:rPr lang="en-ZA" sz="3200" b="1" dirty="0" smtClean="0">
                <a:latin typeface="Arial" pitchFamily="34" charset="0"/>
                <a:cs typeface="Arial" pitchFamily="34" charset="0"/>
              </a:rPr>
            </a:br>
            <a:endParaRPr lang="en-ZA" sz="3200" b="1" dirty="0" smtClean="0">
              <a:latin typeface="Arial" pitchFamily="34" charset="0"/>
              <a:cs typeface="Arial" pitchFamily="34" charset="0"/>
            </a:endParaRPr>
          </a:p>
        </p:txBody>
      </p:sp>
      <p:sp>
        <p:nvSpPr>
          <p:cNvPr id="34820" name="Content Placeholder 2"/>
          <p:cNvSpPr>
            <a:spLocks noGrp="1"/>
          </p:cNvSpPr>
          <p:nvPr>
            <p:ph idx="1"/>
          </p:nvPr>
        </p:nvSpPr>
        <p:spPr>
          <a:xfrm>
            <a:off x="1515035" y="1631576"/>
            <a:ext cx="7628965" cy="4583821"/>
          </a:xfrm>
        </p:spPr>
        <p:txBody>
          <a:bodyPr/>
          <a:lstStyle/>
          <a:p>
            <a:pPr algn="just"/>
            <a:r>
              <a:rPr lang="en-ZA" sz="2400" dirty="0" smtClean="0">
                <a:latin typeface="Arial" pitchFamily="34" charset="0"/>
                <a:cs typeface="Arial" pitchFamily="34" charset="0"/>
              </a:rPr>
              <a:t>Need to ensure effective and timely implementation</a:t>
            </a:r>
          </a:p>
          <a:p>
            <a:pPr algn="just"/>
            <a:r>
              <a:rPr lang="en-ZA" sz="2400" dirty="0" smtClean="0">
                <a:latin typeface="Arial" pitchFamily="34" charset="0"/>
                <a:cs typeface="Arial" pitchFamily="34" charset="0"/>
              </a:rPr>
              <a:t>Need to invest in information management, focussed delivery programmes as well as skills and capability to deliver</a:t>
            </a:r>
          </a:p>
          <a:p>
            <a:pPr algn="just"/>
            <a:r>
              <a:rPr lang="en-ZA" sz="2400" dirty="0" smtClean="0">
                <a:latin typeface="Arial" pitchFamily="34" charset="0"/>
                <a:cs typeface="Arial" pitchFamily="34" charset="0"/>
              </a:rPr>
              <a:t>Finalise the future institutional arrangements for the management of water resources,  national and regional infrastructure</a:t>
            </a:r>
          </a:p>
          <a:p>
            <a:pPr algn="just"/>
            <a:r>
              <a:rPr lang="en-ZA" sz="2400" dirty="0" smtClean="0">
                <a:latin typeface="Arial" pitchFamily="34" charset="0"/>
                <a:cs typeface="Arial" pitchFamily="34" charset="0"/>
              </a:rPr>
              <a:t>Water- Energy-Agriculture-Mining-Industry Nexus </a:t>
            </a:r>
          </a:p>
          <a:p>
            <a:pPr algn="just"/>
            <a:r>
              <a:rPr lang="en-ZA" sz="2400" dirty="0" smtClean="0">
                <a:latin typeface="Arial" pitchFamily="34" charset="0"/>
                <a:cs typeface="Arial" pitchFamily="34" charset="0"/>
              </a:rPr>
              <a:t>Collaboration between DWS  and entities  </a:t>
            </a:r>
            <a:r>
              <a:rPr lang="en-ZA" sz="2400" dirty="0" err="1" smtClean="0">
                <a:latin typeface="Arial" pitchFamily="34" charset="0"/>
                <a:cs typeface="Arial" pitchFamily="34" charset="0"/>
              </a:rPr>
              <a:t>e.g</a:t>
            </a:r>
            <a:r>
              <a:rPr lang="en-ZA" sz="2400" dirty="0" smtClean="0">
                <a:latin typeface="Arial" pitchFamily="34" charset="0"/>
                <a:cs typeface="Arial" pitchFamily="34" charset="0"/>
              </a:rPr>
              <a:t>  CMAs, Water Boards</a:t>
            </a:r>
          </a:p>
        </p:txBody>
      </p:sp>
      <p:sp>
        <p:nvSpPr>
          <p:cNvPr id="4" name="Slide Number Placeholder 3"/>
          <p:cNvSpPr>
            <a:spLocks noGrp="1"/>
          </p:cNvSpPr>
          <p:nvPr>
            <p:ph type="sldNum" sz="quarter" idx="12"/>
          </p:nvPr>
        </p:nvSpPr>
        <p:spPr/>
        <p:txBody>
          <a:bodyPr/>
          <a:lstStyle/>
          <a:p>
            <a:pPr>
              <a:defRPr/>
            </a:pPr>
            <a:fld id="{02A3E36B-E1E7-4856-84FA-B67CEE8BC744}" type="slidenum">
              <a:rPr lang="en-ZA" smtClean="0"/>
              <a:pPr>
                <a:defRPr/>
              </a:pPr>
              <a:t>34</a:t>
            </a:fld>
            <a:endParaRPr lang="en-ZA"/>
          </a:p>
        </p:txBody>
      </p:sp>
    </p:spTree>
    <p:extLst>
      <p:ext uri="{BB962C8B-B14F-4D97-AF65-F5344CB8AC3E}">
        <p14:creationId xmlns="" xmlns:p14="http://schemas.microsoft.com/office/powerpoint/2010/main" val="421405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829885"/>
          </a:xfrm>
        </p:spPr>
        <p:txBody>
          <a:bodyPr/>
          <a:lstStyle/>
          <a:p>
            <a:r>
              <a:rPr lang="en-ZA" sz="4000" b="1" dirty="0" smtClean="0">
                <a:latin typeface="Arial" pitchFamily="34" charset="0"/>
                <a:cs typeface="Arial" pitchFamily="34" charset="0"/>
              </a:rPr>
              <a:t>The Water Services response</a:t>
            </a:r>
            <a:endParaRPr lang="en-ZA" sz="4000" b="1" dirty="0">
              <a:latin typeface="Arial" pitchFamily="34" charset="0"/>
              <a:cs typeface="Arial" pitchFamily="34" charset="0"/>
            </a:endParaRPr>
          </a:p>
        </p:txBody>
      </p:sp>
      <p:sp>
        <p:nvSpPr>
          <p:cNvPr id="3" name="Content Placeholder 2"/>
          <p:cNvSpPr>
            <a:spLocks noGrp="1"/>
          </p:cNvSpPr>
          <p:nvPr>
            <p:ph idx="1"/>
          </p:nvPr>
        </p:nvSpPr>
        <p:spPr>
          <a:xfrm>
            <a:off x="1452282" y="1011725"/>
            <a:ext cx="7691718" cy="4525963"/>
          </a:xfrm>
        </p:spPr>
        <p:txBody>
          <a:bodyPr/>
          <a:lstStyle/>
          <a:p>
            <a:pPr algn="just"/>
            <a:r>
              <a:rPr lang="en-ZA" sz="2300" dirty="0" smtClean="0">
                <a:latin typeface="Arial" pitchFamily="34" charset="0"/>
                <a:cs typeface="Arial" pitchFamily="34" charset="0"/>
              </a:rPr>
              <a:t>New programme already established in 2014 (1 year prior to SDG sign-off)</a:t>
            </a:r>
          </a:p>
          <a:p>
            <a:pPr algn="just"/>
            <a:r>
              <a:rPr lang="en-ZA" sz="2300" dirty="0" smtClean="0">
                <a:latin typeface="Arial" pitchFamily="34" charset="0"/>
                <a:cs typeface="Arial" pitchFamily="34" charset="0"/>
              </a:rPr>
              <a:t>New Water Services target already approved by Cabinet July 2014 –focus on reliable services by 2019</a:t>
            </a:r>
          </a:p>
          <a:p>
            <a:pPr algn="just"/>
            <a:r>
              <a:rPr lang="en-ZA" sz="2300" dirty="0" smtClean="0">
                <a:latin typeface="Arial" pitchFamily="34" charset="0"/>
                <a:cs typeface="Arial" pitchFamily="34" charset="0"/>
              </a:rPr>
              <a:t>Comprehensive approach adopted and reflected in Outcome 9 MTSF</a:t>
            </a:r>
          </a:p>
          <a:p>
            <a:pPr algn="just"/>
            <a:r>
              <a:rPr lang="en-ZA" sz="2300" dirty="0" smtClean="0">
                <a:latin typeface="Arial" pitchFamily="34" charset="0"/>
                <a:cs typeface="Arial" pitchFamily="34" charset="0"/>
              </a:rPr>
              <a:t>Master planning of priority 27DMs</a:t>
            </a:r>
          </a:p>
          <a:p>
            <a:pPr algn="just"/>
            <a:r>
              <a:rPr lang="en-ZA" sz="2300" dirty="0" smtClean="0">
                <a:latin typeface="Arial" pitchFamily="34" charset="0"/>
                <a:cs typeface="Arial" pitchFamily="34" charset="0"/>
              </a:rPr>
              <a:t>Integrated Programme management arrangements (PMO established)</a:t>
            </a:r>
          </a:p>
          <a:p>
            <a:pPr algn="just"/>
            <a:r>
              <a:rPr lang="en-ZA" sz="2300" dirty="0" smtClean="0">
                <a:latin typeface="Arial" pitchFamily="34" charset="0"/>
                <a:cs typeface="Arial" pitchFamily="34" charset="0"/>
              </a:rPr>
              <a:t>Macro framework adopted to address infrastructure plus operations and maintenance, water security, improved governance as well as institutional intervention and accountability </a:t>
            </a:r>
            <a:endParaRPr lang="en-ZA" sz="2300" dirty="0">
              <a:latin typeface="Arial" pitchFamily="34" charset="0"/>
              <a:cs typeface="Arial" pitchFamily="34" charset="0"/>
            </a:endParaRP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BEE008DA-1C4E-40EC-AC1A-5A65E7A311CB}" type="slidenum">
              <a:rPr lang="en-ZA" smtClean="0"/>
              <a:pPr algn="r">
                <a:defRPr/>
              </a:pPr>
              <a:t>35</a:t>
            </a:fld>
            <a:endParaRPr lang="en-ZA" dirty="0"/>
          </a:p>
        </p:txBody>
      </p:sp>
    </p:spTree>
    <p:extLst>
      <p:ext uri="{BB962C8B-B14F-4D97-AF65-F5344CB8AC3E}">
        <p14:creationId xmlns="" xmlns:p14="http://schemas.microsoft.com/office/powerpoint/2010/main" val="3281307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228600" y="274638"/>
            <a:ext cx="8458200" cy="738236"/>
          </a:xfrm>
        </p:spPr>
        <p:txBody>
          <a:bodyPr/>
          <a:lstStyle/>
          <a:p>
            <a:r>
              <a:rPr lang="en-ZA" sz="3600" b="1" dirty="0" smtClean="0">
                <a:latin typeface="Arial" pitchFamily="34" charset="0"/>
                <a:cs typeface="Arial" pitchFamily="34" charset="0"/>
              </a:rPr>
              <a:t>The Way Forward</a:t>
            </a:r>
          </a:p>
        </p:txBody>
      </p:sp>
      <p:sp>
        <p:nvSpPr>
          <p:cNvPr id="35844" name="Content Placeholder 2"/>
          <p:cNvSpPr>
            <a:spLocks noGrp="1"/>
          </p:cNvSpPr>
          <p:nvPr>
            <p:ph idx="1"/>
          </p:nvPr>
        </p:nvSpPr>
        <p:spPr>
          <a:xfrm>
            <a:off x="1425388" y="1012874"/>
            <a:ext cx="7718612" cy="5343476"/>
          </a:xfrm>
        </p:spPr>
        <p:txBody>
          <a:bodyPr/>
          <a:lstStyle/>
          <a:p>
            <a:pPr algn="just"/>
            <a:r>
              <a:rPr lang="en-ZA" sz="2400" dirty="0" smtClean="0">
                <a:latin typeface="Arial" pitchFamily="34" charset="0"/>
                <a:cs typeface="Arial" pitchFamily="34" charset="0"/>
              </a:rPr>
              <a:t>Formalize  Water Resources baseline, targets and indicators by end  2016</a:t>
            </a:r>
          </a:p>
          <a:p>
            <a:pPr algn="just"/>
            <a:r>
              <a:rPr lang="en-ZA" sz="2400" dirty="0" smtClean="0">
                <a:latin typeface="Arial" pitchFamily="34" charset="0"/>
                <a:cs typeface="Arial" pitchFamily="34" charset="0"/>
              </a:rPr>
              <a:t>SDG mobilization (2016 ): set up programmes </a:t>
            </a:r>
            <a:r>
              <a:rPr lang="en-ZA" sz="2400" dirty="0">
                <a:latin typeface="Arial" pitchFamily="34" charset="0"/>
                <a:cs typeface="Arial" pitchFamily="34" charset="0"/>
              </a:rPr>
              <a:t>for delivery, sector mobilization, </a:t>
            </a:r>
            <a:r>
              <a:rPr lang="en-ZA" sz="2400" dirty="0" smtClean="0">
                <a:latin typeface="Arial" pitchFamily="34" charset="0"/>
                <a:cs typeface="Arial" pitchFamily="34" charset="0"/>
              </a:rPr>
              <a:t>resources (budget/Finance, skills &amp; capability)</a:t>
            </a:r>
          </a:p>
          <a:p>
            <a:pPr algn="just"/>
            <a:r>
              <a:rPr lang="en-ZA" sz="2400" dirty="0" smtClean="0">
                <a:latin typeface="Arial" pitchFamily="34" charset="0"/>
                <a:cs typeface="Arial" pitchFamily="34" charset="0"/>
              </a:rPr>
              <a:t>Ensure implementation readiness</a:t>
            </a:r>
          </a:p>
          <a:p>
            <a:pPr algn="just"/>
            <a:r>
              <a:rPr lang="en-ZA" sz="2400" dirty="0" smtClean="0">
                <a:latin typeface="Arial" pitchFamily="34" charset="0"/>
                <a:cs typeface="Arial" pitchFamily="34" charset="0"/>
              </a:rPr>
              <a:t>Address information and reporting requirements (2016): e.g. performance benchmarks for each sub goal and monitoring system</a:t>
            </a:r>
          </a:p>
          <a:p>
            <a:pPr algn="just"/>
            <a:r>
              <a:rPr lang="en-ZA" sz="2400" dirty="0" smtClean="0">
                <a:latin typeface="Arial" pitchFamily="34" charset="0"/>
                <a:cs typeface="Arial" pitchFamily="34" charset="0"/>
              </a:rPr>
              <a:t>DWS Restructuring  &amp; Institutional arrangements</a:t>
            </a:r>
          </a:p>
          <a:p>
            <a:pPr algn="just"/>
            <a:r>
              <a:rPr lang="en-ZA" sz="2400" dirty="0" smtClean="0">
                <a:latin typeface="Arial" pitchFamily="34" charset="0"/>
                <a:cs typeface="Arial" pitchFamily="34" charset="0"/>
              </a:rPr>
              <a:t>Legislative Review</a:t>
            </a:r>
          </a:p>
          <a:p>
            <a:pPr algn="just"/>
            <a:r>
              <a:rPr lang="en-ZA" sz="2400" dirty="0" smtClean="0">
                <a:latin typeface="Arial" pitchFamily="34" charset="0"/>
                <a:cs typeface="Arial" pitchFamily="34" charset="0"/>
              </a:rPr>
              <a:t>Develop &amp; Implement National Water Master Plan </a:t>
            </a:r>
          </a:p>
          <a:p>
            <a:pPr algn="just"/>
            <a:endParaRPr lang="en-ZA"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961AC430-AB19-4FAD-AA4A-6D1A08C9B330}" type="slidenum">
              <a:rPr lang="en-ZA" smtClean="0"/>
              <a:pPr algn="r">
                <a:defRPr/>
              </a:pPr>
              <a:t>36</a:t>
            </a:fld>
            <a:endParaRPr lang="en-ZA" dirty="0"/>
          </a:p>
        </p:txBody>
      </p:sp>
    </p:spTree>
    <p:extLst>
      <p:ext uri="{BB962C8B-B14F-4D97-AF65-F5344CB8AC3E}">
        <p14:creationId xmlns="" xmlns:p14="http://schemas.microsoft.com/office/powerpoint/2010/main" val="2633303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3124200"/>
            <a:ext cx="8229600" cy="1143000"/>
          </a:xfrm>
        </p:spPr>
        <p:txBody>
          <a:bodyPr/>
          <a:lstStyle/>
          <a:p>
            <a:r>
              <a:rPr lang="en-ZA" altLang="en-US" b="1" dirty="0" smtClean="0">
                <a:latin typeface="Arial" pitchFamily="34" charset="0"/>
                <a:cs typeface="Arial" pitchFamily="34" charset="0"/>
              </a:rPr>
              <a:t>Thank you</a:t>
            </a:r>
          </a:p>
        </p:txBody>
      </p:sp>
    </p:spTree>
    <p:extLst>
      <p:ext uri="{BB962C8B-B14F-4D97-AF65-F5344CB8AC3E}">
        <p14:creationId xmlns="" xmlns:p14="http://schemas.microsoft.com/office/powerpoint/2010/main" val="160489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ZA" altLang="en-US" sz="4000" b="1" dirty="0" smtClean="0">
                <a:latin typeface="Arial" pitchFamily="34" charset="0"/>
                <a:cs typeface="Arial" pitchFamily="34" charset="0"/>
              </a:rPr>
              <a:t>The 8 </a:t>
            </a:r>
            <a:r>
              <a:rPr lang="en-ZA" altLang="en-US" sz="4000" b="1" dirty="0" err="1" smtClean="0">
                <a:latin typeface="Arial" pitchFamily="34" charset="0"/>
                <a:cs typeface="Arial" pitchFamily="34" charset="0"/>
              </a:rPr>
              <a:t>MDG’s</a:t>
            </a:r>
            <a:endParaRPr lang="en-ZA" altLang="en-US" sz="4000" b="1" dirty="0" smtClean="0">
              <a:latin typeface="Arial" pitchFamily="34" charset="0"/>
              <a:cs typeface="Arial" pitchFamily="34" charset="0"/>
            </a:endParaRPr>
          </a:p>
        </p:txBody>
      </p:sp>
      <p:sp>
        <p:nvSpPr>
          <p:cNvPr id="16387" name="Content Placeholder 2"/>
          <p:cNvSpPr>
            <a:spLocks noGrp="1"/>
          </p:cNvSpPr>
          <p:nvPr>
            <p:ph idx="1"/>
          </p:nvPr>
        </p:nvSpPr>
        <p:spPr>
          <a:xfrm>
            <a:off x="1532965" y="1210235"/>
            <a:ext cx="7611035" cy="4525963"/>
          </a:xfrm>
        </p:spPr>
        <p:txBody>
          <a:bodyPr/>
          <a:lstStyle/>
          <a:p>
            <a:pPr marL="514350" indent="-514350" algn="just">
              <a:buFont typeface="Calibri" pitchFamily="34" charset="0"/>
              <a:buAutoNum type="arabicPeriod"/>
            </a:pPr>
            <a:r>
              <a:rPr lang="en-ZA" altLang="en-US" sz="2800" dirty="0" smtClean="0">
                <a:latin typeface="Arial" pitchFamily="34" charset="0"/>
                <a:cs typeface="Arial" pitchFamily="34" charset="0"/>
              </a:rPr>
              <a:t>Eradicate extreme poverty and hunger</a:t>
            </a:r>
          </a:p>
          <a:p>
            <a:pPr marL="514350" indent="-514350" algn="just">
              <a:buFont typeface="Calibri" pitchFamily="34" charset="0"/>
              <a:buAutoNum type="arabicPeriod"/>
            </a:pPr>
            <a:r>
              <a:rPr lang="en-ZA" altLang="en-US" sz="2800" dirty="0" smtClean="0">
                <a:latin typeface="Arial" pitchFamily="34" charset="0"/>
                <a:cs typeface="Arial" pitchFamily="34" charset="0"/>
              </a:rPr>
              <a:t>Achieve primary education</a:t>
            </a:r>
          </a:p>
          <a:p>
            <a:pPr marL="514350" indent="-514350" algn="just">
              <a:buFont typeface="Calibri" pitchFamily="34" charset="0"/>
              <a:buAutoNum type="arabicPeriod"/>
            </a:pPr>
            <a:r>
              <a:rPr lang="en-ZA" altLang="en-US" sz="2800" dirty="0" smtClean="0">
                <a:latin typeface="Arial" pitchFamily="34" charset="0"/>
                <a:cs typeface="Arial" pitchFamily="34" charset="0"/>
              </a:rPr>
              <a:t>Promote gender equality</a:t>
            </a:r>
          </a:p>
          <a:p>
            <a:pPr marL="514350" indent="-514350" algn="just">
              <a:buFont typeface="Calibri" pitchFamily="34" charset="0"/>
              <a:buAutoNum type="arabicPeriod"/>
            </a:pPr>
            <a:r>
              <a:rPr lang="en-ZA" altLang="en-US" sz="2800" dirty="0" smtClean="0">
                <a:latin typeface="Arial" pitchFamily="34" charset="0"/>
                <a:cs typeface="Arial" pitchFamily="34" charset="0"/>
              </a:rPr>
              <a:t>Reduce child mortality</a:t>
            </a:r>
          </a:p>
          <a:p>
            <a:pPr marL="514350" indent="-514350" algn="just">
              <a:buFont typeface="Calibri" pitchFamily="34" charset="0"/>
              <a:buAutoNum type="arabicPeriod"/>
            </a:pPr>
            <a:r>
              <a:rPr lang="en-ZA" altLang="en-US" sz="2800" dirty="0" smtClean="0">
                <a:latin typeface="Arial" pitchFamily="34" charset="0"/>
                <a:cs typeface="Arial" pitchFamily="34" charset="0"/>
              </a:rPr>
              <a:t>Improved maternal health</a:t>
            </a:r>
          </a:p>
          <a:p>
            <a:pPr marL="514350" indent="-514350" algn="just">
              <a:buFont typeface="Calibri" pitchFamily="34" charset="0"/>
              <a:buAutoNum type="arabicPeriod"/>
            </a:pPr>
            <a:r>
              <a:rPr lang="en-ZA" altLang="en-US" sz="2800" dirty="0" smtClean="0">
                <a:latin typeface="Arial" pitchFamily="34" charset="0"/>
                <a:cs typeface="Arial" pitchFamily="34" charset="0"/>
              </a:rPr>
              <a:t>Combat HIV/AIDS malaria and other diseases</a:t>
            </a:r>
          </a:p>
          <a:p>
            <a:pPr marL="514350" indent="-514350" algn="just">
              <a:buFont typeface="Calibri" pitchFamily="34" charset="0"/>
              <a:buAutoNum type="arabicPeriod"/>
            </a:pPr>
            <a:r>
              <a:rPr lang="en-ZA" altLang="en-US" sz="2800" dirty="0" smtClean="0">
                <a:latin typeface="Arial" pitchFamily="34" charset="0"/>
                <a:cs typeface="Arial" pitchFamily="34" charset="0"/>
              </a:rPr>
              <a:t>Ensure environmental sustainability</a:t>
            </a:r>
          </a:p>
          <a:p>
            <a:pPr marL="514350" indent="-514350" algn="just">
              <a:buFont typeface="Calibri" pitchFamily="34" charset="0"/>
              <a:buAutoNum type="arabicPeriod"/>
            </a:pPr>
            <a:r>
              <a:rPr lang="en-ZA" altLang="en-US" sz="2800" dirty="0" smtClean="0">
                <a:latin typeface="Arial" pitchFamily="34" charset="0"/>
                <a:cs typeface="Arial" pitchFamily="34" charset="0"/>
              </a:rPr>
              <a:t>Develop a global partnership for development</a:t>
            </a: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DD21152D-FE62-4E02-9C70-B446C62B59A6}" type="slidenum">
              <a:rPr lang="en-ZA" smtClean="0"/>
              <a:pPr algn="r">
                <a:defRPr/>
              </a:pPr>
              <a:t>4</a:t>
            </a:fld>
            <a:endParaRPr lang="en-ZA" dirty="0"/>
          </a:p>
        </p:txBody>
      </p:sp>
    </p:spTree>
    <p:extLst>
      <p:ext uri="{BB962C8B-B14F-4D97-AF65-F5344CB8AC3E}">
        <p14:creationId xmlns="" xmlns:p14="http://schemas.microsoft.com/office/powerpoint/2010/main" val="277441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173787"/>
            <a:ext cx="2133600" cy="365125"/>
          </a:xfrm>
        </p:spPr>
        <p:txBody>
          <a:bodyPr/>
          <a:lstStyle/>
          <a:p>
            <a:pPr algn="r">
              <a:defRPr/>
            </a:pPr>
            <a:fld id="{21748DD6-70B1-4CB8-A4FF-1BD4A4CB7509}" type="slidenum">
              <a:rPr lang="en-GB"/>
              <a:pPr algn="r">
                <a:defRPr/>
              </a:pPr>
              <a:t>5</a:t>
            </a:fld>
            <a:endParaRPr lang="en-GB" dirty="0"/>
          </a:p>
        </p:txBody>
      </p:sp>
      <p:sp>
        <p:nvSpPr>
          <p:cNvPr id="5124" name="Rectangle 3"/>
          <p:cNvSpPr>
            <a:spLocks noGrp="1" noChangeArrowheads="1"/>
          </p:cNvSpPr>
          <p:nvPr>
            <p:ph type="title"/>
          </p:nvPr>
        </p:nvSpPr>
        <p:spPr>
          <a:xfrm>
            <a:off x="1434353" y="259976"/>
            <a:ext cx="7709647" cy="1143000"/>
          </a:xfrm>
        </p:spPr>
        <p:txBody>
          <a:bodyPr>
            <a:noAutofit/>
          </a:bodyPr>
          <a:lstStyle/>
          <a:p>
            <a:pPr>
              <a:defRPr/>
            </a:pPr>
            <a:r>
              <a:rPr lang="en-US" sz="3200" b="1" dirty="0" smtClean="0">
                <a:latin typeface="Arial" pitchFamily="34" charset="0"/>
                <a:cs typeface="Arial" pitchFamily="34" charset="0"/>
              </a:rPr>
              <a:t>Please note: No Water MDG:</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Access to Water Services reflected as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a sub-target under Goal 7, Target 7C</a:t>
            </a:r>
            <a:br>
              <a:rPr lang="en-US" sz="3200" b="1" dirty="0" smtClean="0">
                <a:latin typeface="Arial" pitchFamily="34" charset="0"/>
                <a:cs typeface="Arial" pitchFamily="34" charset="0"/>
              </a:rPr>
            </a:br>
            <a:endParaRPr lang="en-US" sz="3200" b="1" dirty="0" smtClean="0">
              <a:latin typeface="Arial" pitchFamily="34" charset="0"/>
              <a:cs typeface="Arial" pitchFamily="34" charset="0"/>
            </a:endParaRPr>
          </a:p>
        </p:txBody>
      </p:sp>
      <p:sp>
        <p:nvSpPr>
          <p:cNvPr id="212996" name="Rectangle 4"/>
          <p:cNvSpPr>
            <a:spLocks noGrp="1" noChangeArrowheads="1"/>
          </p:cNvSpPr>
          <p:nvPr>
            <p:ph type="body" idx="1"/>
          </p:nvPr>
        </p:nvSpPr>
        <p:spPr>
          <a:xfrm>
            <a:off x="1317811" y="2133600"/>
            <a:ext cx="7557247" cy="3733800"/>
          </a:xfrm>
        </p:spPr>
        <p:txBody>
          <a:bodyPr/>
          <a:lstStyle/>
          <a:p>
            <a:pPr lvl="1" algn="just">
              <a:lnSpc>
                <a:spcPct val="80000"/>
              </a:lnSpc>
              <a:defRPr/>
            </a:pPr>
            <a:r>
              <a:rPr lang="en-US" b="1" dirty="0" smtClean="0">
                <a:solidFill>
                  <a:schemeClr val="accent1">
                    <a:lumMod val="50000"/>
                  </a:schemeClr>
                </a:solidFill>
                <a:effectLst>
                  <a:outerShdw blurRad="38100" dist="38100" dir="2700000" algn="tl">
                    <a:srgbClr val="FFFFFF"/>
                  </a:outerShdw>
                </a:effectLst>
                <a:latin typeface="Arial" pitchFamily="34" charset="0"/>
                <a:cs typeface="Arial" pitchFamily="34" charset="0"/>
              </a:rPr>
              <a:t>Target 7C: Halve proportion of people without sustainable  access to safe drinking water (Urban &amp; Rural) -</a:t>
            </a:r>
          </a:p>
          <a:p>
            <a:pPr lvl="1" algn="just">
              <a:lnSpc>
                <a:spcPct val="80000"/>
              </a:lnSpc>
              <a:defRPr/>
            </a:pPr>
            <a:r>
              <a:rPr lang="en-US" b="1" dirty="0" smtClean="0">
                <a:solidFill>
                  <a:schemeClr val="accent1">
                    <a:lumMod val="50000"/>
                  </a:schemeClr>
                </a:solidFill>
                <a:effectLst>
                  <a:outerShdw blurRad="38100" dist="38100" dir="2700000" algn="tl">
                    <a:srgbClr val="FFFFFF"/>
                  </a:outerShdw>
                </a:effectLst>
                <a:latin typeface="Arial" pitchFamily="34" charset="0"/>
                <a:cs typeface="Arial" pitchFamily="34" charset="0"/>
              </a:rPr>
              <a:t>Target 7C: Halve proportion of people without access to basic &amp; acceptable sanitation services (Urban &amp; Rural)</a:t>
            </a:r>
          </a:p>
          <a:p>
            <a:pPr algn="just">
              <a:lnSpc>
                <a:spcPct val="80000"/>
              </a:lnSpc>
              <a:buFontTx/>
              <a:buNone/>
              <a:defRPr/>
            </a:pPr>
            <a:endParaRPr lang="en-US" sz="2800" b="1" i="1" dirty="0" smtClean="0">
              <a:effectLst>
                <a:outerShdw blurRad="38100" dist="38100" dir="2700000" algn="tl">
                  <a:srgbClr val="FFFFFF"/>
                </a:outerShdw>
              </a:effectLst>
              <a:latin typeface="Arial" pitchFamily="34" charset="0"/>
              <a:cs typeface="Arial" pitchFamily="34" charset="0"/>
            </a:endParaRPr>
          </a:p>
          <a:p>
            <a:pPr algn="ctr">
              <a:lnSpc>
                <a:spcPct val="80000"/>
              </a:lnSpc>
              <a:buFontTx/>
              <a:buNone/>
              <a:defRPr/>
            </a:pPr>
            <a:r>
              <a:rPr lang="en-US" sz="3600" b="1" i="1" dirty="0" smtClean="0">
                <a:effectLst>
                  <a:outerShdw blurRad="38100" dist="38100" dir="2700000" algn="tl">
                    <a:srgbClr val="FFFFFF"/>
                  </a:outerShdw>
                </a:effectLst>
                <a:latin typeface="Arial" pitchFamily="34" charset="0"/>
                <a:cs typeface="Arial" pitchFamily="34" charset="0"/>
              </a:rPr>
              <a:t>NB: Focus is on ‘halving the backlog’</a:t>
            </a:r>
          </a:p>
        </p:txBody>
      </p:sp>
    </p:spTree>
    <p:extLst>
      <p:ext uri="{BB962C8B-B14F-4D97-AF65-F5344CB8AC3E}">
        <p14:creationId xmlns="" xmlns:p14="http://schemas.microsoft.com/office/powerpoint/2010/main" val="3448570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57200" y="134471"/>
            <a:ext cx="8229600" cy="1143000"/>
          </a:xfrm>
        </p:spPr>
        <p:txBody>
          <a:bodyPr/>
          <a:lstStyle/>
          <a:p>
            <a:r>
              <a:rPr lang="en-ZA" altLang="en-US" sz="4000" b="1" dirty="0" smtClean="0">
                <a:latin typeface="Arial" pitchFamily="34" charset="0"/>
                <a:cs typeface="Arial" pitchFamily="34" charset="0"/>
              </a:rPr>
              <a:t> DWS Response to MDGs</a:t>
            </a:r>
          </a:p>
        </p:txBody>
      </p:sp>
      <p:sp>
        <p:nvSpPr>
          <p:cNvPr id="18436" name="Content Placeholder 2"/>
          <p:cNvSpPr>
            <a:spLocks noGrp="1"/>
          </p:cNvSpPr>
          <p:nvPr>
            <p:ph idx="1"/>
          </p:nvPr>
        </p:nvSpPr>
        <p:spPr>
          <a:xfrm>
            <a:off x="1470212" y="860612"/>
            <a:ext cx="7673788" cy="4525963"/>
          </a:xfrm>
        </p:spPr>
        <p:txBody>
          <a:bodyPr/>
          <a:lstStyle/>
          <a:p>
            <a:pPr algn="just"/>
            <a:r>
              <a:rPr lang="en-ZA" altLang="en-US" sz="2800" dirty="0" smtClean="0">
                <a:latin typeface="Arial" pitchFamily="34" charset="0"/>
                <a:cs typeface="Arial" pitchFamily="34" charset="0"/>
              </a:rPr>
              <a:t>Preceding the setting of the MDG goals in2000, SA already committed itself to ensuring access to basic water services in 1994</a:t>
            </a:r>
          </a:p>
          <a:p>
            <a:pPr algn="just"/>
            <a:r>
              <a:rPr lang="en-ZA" altLang="en-US" sz="2800" dirty="0" smtClean="0">
                <a:latin typeface="Arial" pitchFamily="34" charset="0"/>
                <a:cs typeface="Arial" pitchFamily="34" charset="0"/>
              </a:rPr>
              <a:t>Target set  to address </a:t>
            </a:r>
            <a:r>
              <a:rPr lang="en-ZA" altLang="en-US" sz="2800" b="1" dirty="0" smtClean="0">
                <a:latin typeface="Arial" pitchFamily="34" charset="0"/>
                <a:cs typeface="Arial" pitchFamily="34" charset="0"/>
              </a:rPr>
              <a:t>total backlog vs. halving the backlog</a:t>
            </a:r>
          </a:p>
          <a:p>
            <a:pPr algn="just"/>
            <a:r>
              <a:rPr lang="en-ZA" altLang="en-US" sz="2800" dirty="0" smtClean="0">
                <a:latin typeface="Arial" pitchFamily="34" charset="0"/>
                <a:cs typeface="Arial" pitchFamily="34" charset="0"/>
              </a:rPr>
              <a:t>DWS (DWA) established a dedicated programme, policy, criteria and legislation, funding</a:t>
            </a:r>
          </a:p>
          <a:p>
            <a:pPr algn="just"/>
            <a:r>
              <a:rPr lang="en-ZA" altLang="en-US" sz="2800" dirty="0" smtClean="0">
                <a:latin typeface="Arial" pitchFamily="34" charset="0"/>
                <a:cs typeface="Arial" pitchFamily="34" charset="0"/>
              </a:rPr>
              <a:t>DWS established a comprehensive database and information system</a:t>
            </a:r>
          </a:p>
          <a:p>
            <a:pPr algn="just"/>
            <a:r>
              <a:rPr lang="en-ZA" altLang="en-US" sz="2800" dirty="0" smtClean="0">
                <a:latin typeface="Arial" pitchFamily="34" charset="0"/>
                <a:cs typeface="Arial" pitchFamily="34" charset="0"/>
              </a:rPr>
              <a:t>Extensive political commitment and will </a:t>
            </a: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BEE008DA-1C4E-40EC-AC1A-5A65E7A311CB}" type="slidenum">
              <a:rPr lang="en-ZA" smtClean="0"/>
              <a:pPr algn="r">
                <a:defRPr/>
              </a:pPr>
              <a:t>6</a:t>
            </a:fld>
            <a:endParaRPr lang="en-ZA" dirty="0"/>
          </a:p>
        </p:txBody>
      </p:sp>
    </p:spTree>
    <p:extLst>
      <p:ext uri="{BB962C8B-B14F-4D97-AF65-F5344CB8AC3E}">
        <p14:creationId xmlns="" xmlns:p14="http://schemas.microsoft.com/office/powerpoint/2010/main" val="4220964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161365"/>
            <a:ext cx="8229600" cy="1143000"/>
          </a:xfrm>
        </p:spPr>
        <p:txBody>
          <a:bodyPr/>
          <a:lstStyle/>
          <a:p>
            <a:r>
              <a:rPr lang="en-ZA" altLang="en-US" sz="4000" b="1" dirty="0" smtClean="0">
                <a:latin typeface="Arial" pitchFamily="34" charset="0"/>
                <a:cs typeface="Arial" pitchFamily="34" charset="0"/>
              </a:rPr>
              <a:t>4. Progress: South Africa has done well !</a:t>
            </a:r>
          </a:p>
        </p:txBody>
      </p:sp>
      <p:sp>
        <p:nvSpPr>
          <p:cNvPr id="19459" name="Content Placeholder 2"/>
          <p:cNvSpPr>
            <a:spLocks noGrp="1"/>
          </p:cNvSpPr>
          <p:nvPr>
            <p:ph idx="1"/>
          </p:nvPr>
        </p:nvSpPr>
        <p:spPr>
          <a:xfrm>
            <a:off x="1461246" y="1600200"/>
            <a:ext cx="7682754" cy="4525963"/>
          </a:xfrm>
        </p:spPr>
        <p:txBody>
          <a:bodyPr/>
          <a:lstStyle/>
          <a:p>
            <a:pPr algn="just"/>
            <a:r>
              <a:rPr lang="en-ZA" altLang="en-US" dirty="0" smtClean="0">
                <a:latin typeface="Arial" pitchFamily="34" charset="0"/>
                <a:cs typeface="Arial" pitchFamily="34" charset="0"/>
              </a:rPr>
              <a:t>Excellent policies and legislation</a:t>
            </a:r>
          </a:p>
          <a:p>
            <a:pPr algn="just"/>
            <a:r>
              <a:rPr lang="en-ZA" altLang="en-US" dirty="0" smtClean="0">
                <a:latin typeface="Arial" pitchFamily="34" charset="0"/>
                <a:cs typeface="Arial" pitchFamily="34" charset="0"/>
              </a:rPr>
              <a:t>Dedicated programmes and funding</a:t>
            </a:r>
          </a:p>
          <a:p>
            <a:pPr algn="just"/>
            <a:r>
              <a:rPr lang="en-ZA" altLang="en-US" dirty="0" smtClean="0">
                <a:latin typeface="Arial" pitchFamily="34" charset="0"/>
                <a:cs typeface="Arial" pitchFamily="34" charset="0"/>
              </a:rPr>
              <a:t>Already achieved the water services MDG target in 2005 (halving the backlog)</a:t>
            </a:r>
          </a:p>
          <a:p>
            <a:pPr algn="just"/>
            <a:r>
              <a:rPr lang="en-ZA" altLang="en-US" dirty="0" smtClean="0">
                <a:latin typeface="Arial" pitchFamily="34" charset="0"/>
                <a:cs typeface="Arial" pitchFamily="34" charset="0"/>
              </a:rPr>
              <a:t>All Provinces achieved MDG target</a:t>
            </a:r>
          </a:p>
          <a:p>
            <a:pPr algn="just"/>
            <a:r>
              <a:rPr lang="en-ZA" altLang="en-US" dirty="0" smtClean="0">
                <a:latin typeface="Arial" pitchFamily="34" charset="0"/>
                <a:cs typeface="Arial" pitchFamily="34" charset="0"/>
              </a:rPr>
              <a:t>DWS established  a comprehensive Water Services business framework</a:t>
            </a:r>
          </a:p>
          <a:p>
            <a:pPr algn="just"/>
            <a:endParaRPr lang="en-ZA" altLang="en-US"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BEE008DA-1C4E-40EC-AC1A-5A65E7A311CB}" type="slidenum">
              <a:rPr lang="en-ZA" smtClean="0"/>
              <a:pPr algn="r">
                <a:defRPr/>
              </a:pPr>
              <a:t>7</a:t>
            </a:fld>
            <a:endParaRPr lang="en-ZA" dirty="0"/>
          </a:p>
        </p:txBody>
      </p:sp>
    </p:spTree>
    <p:extLst>
      <p:ext uri="{BB962C8B-B14F-4D97-AF65-F5344CB8AC3E}">
        <p14:creationId xmlns="" xmlns:p14="http://schemas.microsoft.com/office/powerpoint/2010/main" val="407322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smtClean="0">
                <a:latin typeface="Arial" pitchFamily="34" charset="0"/>
                <a:cs typeface="Arial" pitchFamily="34" charset="0"/>
              </a:rPr>
              <a:t>The achievements</a:t>
            </a:r>
            <a:endParaRPr lang="en-ZA" sz="4000" b="1" dirty="0">
              <a:latin typeface="Arial" pitchFamily="34" charset="0"/>
              <a:cs typeface="Arial" pitchFamily="34" charset="0"/>
            </a:endParaRPr>
          </a:p>
        </p:txBody>
      </p:sp>
      <p:sp>
        <p:nvSpPr>
          <p:cNvPr id="3" name="Content Placeholder 2"/>
          <p:cNvSpPr>
            <a:spLocks noGrp="1"/>
          </p:cNvSpPr>
          <p:nvPr>
            <p:ph idx="1"/>
          </p:nvPr>
        </p:nvSpPr>
        <p:spPr>
          <a:xfrm>
            <a:off x="1452282" y="1201271"/>
            <a:ext cx="7691718" cy="4525963"/>
          </a:xfrm>
        </p:spPr>
        <p:txBody>
          <a:bodyPr/>
          <a:lstStyle/>
          <a:p>
            <a:pPr algn="just"/>
            <a:r>
              <a:rPr lang="en-ZA" dirty="0" smtClean="0">
                <a:latin typeface="Arial" pitchFamily="34" charset="0"/>
                <a:cs typeface="Arial" pitchFamily="34" charset="0"/>
              </a:rPr>
              <a:t>The achievements to be viewed against 2 indicator sets and or criteria:</a:t>
            </a:r>
          </a:p>
          <a:p>
            <a:pPr lvl="1" algn="just"/>
            <a:r>
              <a:rPr lang="en-ZA" dirty="0" smtClean="0">
                <a:latin typeface="Arial" pitchFamily="34" charset="0"/>
                <a:cs typeface="Arial" pitchFamily="34" charset="0"/>
              </a:rPr>
              <a:t>Global (Africa) norms and standards (varying from 500m to 5km access to water)</a:t>
            </a:r>
          </a:p>
          <a:p>
            <a:pPr lvl="1" algn="just"/>
            <a:r>
              <a:rPr lang="en-ZA" dirty="0" smtClean="0">
                <a:latin typeface="Arial" pitchFamily="34" charset="0"/>
                <a:cs typeface="Arial" pitchFamily="34" charset="0"/>
              </a:rPr>
              <a:t>The South African RDP norms (access within 200m) </a:t>
            </a:r>
          </a:p>
          <a:p>
            <a:pPr algn="just"/>
            <a:r>
              <a:rPr lang="en-ZA" dirty="0" smtClean="0">
                <a:latin typeface="Arial" pitchFamily="34" charset="0"/>
                <a:cs typeface="Arial" pitchFamily="34" charset="0"/>
              </a:rPr>
              <a:t>The MDG reports present performance against global norms </a:t>
            </a:r>
            <a:endParaRPr lang="en-ZA" dirty="0">
              <a:latin typeface="Arial" pitchFamily="34" charset="0"/>
              <a:cs typeface="Arial" pitchFamily="34" charset="0"/>
            </a:endParaRPr>
          </a:p>
        </p:txBody>
      </p:sp>
      <p:sp>
        <p:nvSpPr>
          <p:cNvPr id="4" name="Slide Number Placeholder 3"/>
          <p:cNvSpPr>
            <a:spLocks noGrp="1"/>
          </p:cNvSpPr>
          <p:nvPr>
            <p:ph type="sldNum" sz="quarter" idx="12"/>
          </p:nvPr>
        </p:nvSpPr>
        <p:spPr>
          <a:xfrm>
            <a:off x="7010400" y="6173787"/>
            <a:ext cx="2133600" cy="365125"/>
          </a:xfrm>
        </p:spPr>
        <p:txBody>
          <a:bodyPr/>
          <a:lstStyle/>
          <a:p>
            <a:pPr algn="r">
              <a:defRPr/>
            </a:pPr>
            <a:fld id="{BEE008DA-1C4E-40EC-AC1A-5A65E7A311CB}" type="slidenum">
              <a:rPr lang="en-ZA" smtClean="0"/>
              <a:pPr algn="r">
                <a:defRPr/>
              </a:pPr>
              <a:t>8</a:t>
            </a:fld>
            <a:endParaRPr lang="en-ZA" dirty="0"/>
          </a:p>
        </p:txBody>
      </p:sp>
    </p:spTree>
    <p:extLst>
      <p:ext uri="{BB962C8B-B14F-4D97-AF65-F5344CB8AC3E}">
        <p14:creationId xmlns="" xmlns:p14="http://schemas.microsoft.com/office/powerpoint/2010/main" val="186818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pPr>
              <a:defRPr/>
            </a:pPr>
            <a:fld id="{417511FB-BE4E-45BD-9D16-3C8B2DB08AB2}" type="slidenum">
              <a:rPr lang="en-GB"/>
              <a:pPr>
                <a:defRPr/>
              </a:pPr>
              <a:t>9</a:t>
            </a:fld>
            <a:endParaRPr lang="en-GB" dirty="0"/>
          </a:p>
        </p:txBody>
      </p:sp>
      <p:sp>
        <p:nvSpPr>
          <p:cNvPr id="11267" name="Rectangle 2"/>
          <p:cNvSpPr>
            <a:spLocks noChangeArrowheads="1"/>
          </p:cNvSpPr>
          <p:nvPr/>
        </p:nvSpPr>
        <p:spPr bwMode="auto">
          <a:xfrm>
            <a:off x="0" y="0"/>
            <a:ext cx="9144000" cy="6858000"/>
          </a:xfrm>
          <a:prstGeom prst="rect">
            <a:avLst/>
          </a:prstGeom>
          <a:solidFill>
            <a:schemeClr val="accent1">
              <a:lumMod val="75000"/>
            </a:schemeClr>
          </a:solidFill>
          <a:ln w="9525">
            <a:noFill/>
            <a:miter lim="800000"/>
            <a:headEnd/>
            <a:tailEnd/>
          </a:ln>
        </p:spPr>
        <p:txBody>
          <a:bodyPr wrap="none" anchor="ctr"/>
          <a:lstStyle/>
          <a:p>
            <a:pPr>
              <a:defRPr/>
            </a:pPr>
            <a:endParaRPr lang="en-ZA" dirty="0"/>
          </a:p>
        </p:txBody>
      </p:sp>
      <p:sp>
        <p:nvSpPr>
          <p:cNvPr id="11268" name="Rectangle 2"/>
          <p:cNvSpPr>
            <a:spLocks noGrp="1" noChangeArrowheads="1"/>
          </p:cNvSpPr>
          <p:nvPr>
            <p:ph type="title" idx="4294967295"/>
          </p:nvPr>
        </p:nvSpPr>
        <p:spPr>
          <a:xfrm>
            <a:off x="1066800" y="765175"/>
            <a:ext cx="7772400" cy="1190374"/>
          </a:xfrm>
          <a:prstGeom prst="rect">
            <a:avLst/>
          </a:prstGeom>
          <a:solidFill>
            <a:schemeClr val="bg1"/>
          </a:solidFill>
        </p:spPr>
        <p:txBody>
          <a:bodyPr>
            <a:normAutofit fontScale="90000"/>
          </a:bodyPr>
          <a:lstStyle/>
          <a:p>
            <a:pPr>
              <a:defRPr/>
            </a:pPr>
            <a:r>
              <a:rPr lang="en-US" sz="4000" b="1" dirty="0" smtClean="0"/>
              <a:t>Basic Water Supply Achievement (Meeting Global norms)</a:t>
            </a:r>
            <a:endParaRPr lang="en-ZA" sz="4000" b="1" dirty="0" smtClean="0"/>
          </a:p>
        </p:txBody>
      </p:sp>
      <p:grpSp>
        <p:nvGrpSpPr>
          <p:cNvPr id="2" name="Group 3"/>
          <p:cNvGrpSpPr>
            <a:grpSpLocks/>
          </p:cNvGrpSpPr>
          <p:nvPr/>
        </p:nvGrpSpPr>
        <p:grpSpPr bwMode="auto">
          <a:xfrm>
            <a:off x="1143000" y="2438400"/>
            <a:ext cx="7392064" cy="1828800"/>
            <a:chOff x="340" y="1570"/>
            <a:chExt cx="5052" cy="1588"/>
          </a:xfrm>
          <a:solidFill>
            <a:schemeClr val="tx2">
              <a:lumMod val="75000"/>
            </a:schemeClr>
          </a:solidFill>
        </p:grpSpPr>
        <p:sp>
          <p:nvSpPr>
            <p:cNvPr id="44036" name="Rectangle 4"/>
            <p:cNvSpPr>
              <a:spLocks noChangeArrowheads="1"/>
            </p:cNvSpPr>
            <p:nvPr/>
          </p:nvSpPr>
          <p:spPr bwMode="auto">
            <a:xfrm>
              <a:off x="1554" y="1570"/>
              <a:ext cx="1212" cy="529"/>
            </a:xfrm>
            <a:prstGeom prst="rect">
              <a:avLst/>
            </a:prstGeom>
            <a:solidFill>
              <a:schemeClr val="accent1">
                <a:lumMod val="60000"/>
                <a:lumOff val="40000"/>
              </a:schemeClr>
            </a:solidFill>
            <a:ln w="38100">
              <a:solidFill>
                <a:schemeClr val="bg1"/>
              </a:solidFill>
              <a:miter lim="800000"/>
              <a:headEnd/>
              <a:tailEnd/>
            </a:ln>
          </p:spPr>
          <p:txBody>
            <a:bodyPr wrap="none" anchor="ctr"/>
            <a:lstStyle/>
            <a:p>
              <a:pPr algn="ctr" eaLnBrk="0" hangingPunct="0">
                <a:defRPr/>
              </a:pPr>
              <a:r>
                <a:rPr lang="en-US" sz="2800" b="1" dirty="0" smtClean="0">
                  <a:effectLst>
                    <a:outerShdw blurRad="38100" dist="38100" dir="2700000" algn="tl">
                      <a:srgbClr val="000000"/>
                    </a:outerShdw>
                  </a:effectLst>
                  <a:latin typeface="Times New Roman" pitchFamily="18" charset="0"/>
                </a:rPr>
                <a:t>1996</a:t>
              </a:r>
              <a:endParaRPr lang="en-ZA" sz="2800" b="1" dirty="0">
                <a:effectLst>
                  <a:outerShdw blurRad="38100" dist="38100" dir="2700000" algn="tl">
                    <a:srgbClr val="000000"/>
                  </a:outerShdw>
                </a:effectLst>
                <a:latin typeface="Times New Roman" pitchFamily="18" charset="0"/>
              </a:endParaRPr>
            </a:p>
          </p:txBody>
        </p:sp>
        <p:sp>
          <p:nvSpPr>
            <p:cNvPr id="44037" name="Rectangle 5"/>
            <p:cNvSpPr>
              <a:spLocks noChangeArrowheads="1"/>
            </p:cNvSpPr>
            <p:nvPr/>
          </p:nvSpPr>
          <p:spPr bwMode="auto">
            <a:xfrm>
              <a:off x="2766" y="1570"/>
              <a:ext cx="1213" cy="529"/>
            </a:xfrm>
            <a:prstGeom prst="rect">
              <a:avLst/>
            </a:prstGeom>
            <a:solidFill>
              <a:schemeClr val="accent1">
                <a:lumMod val="60000"/>
                <a:lumOff val="40000"/>
              </a:schemeClr>
            </a:solidFill>
            <a:ln w="38100">
              <a:solidFill>
                <a:schemeClr val="bg1"/>
              </a:solidFill>
              <a:miter lim="800000"/>
              <a:headEnd/>
              <a:tailEnd/>
            </a:ln>
          </p:spPr>
          <p:txBody>
            <a:bodyPr wrap="none" anchor="ctr"/>
            <a:lstStyle/>
            <a:p>
              <a:pPr algn="ctr" eaLnBrk="0" hangingPunct="0">
                <a:defRPr/>
              </a:pPr>
              <a:r>
                <a:rPr lang="en-US" sz="2000" b="1" dirty="0" smtClean="0">
                  <a:effectLst>
                    <a:outerShdw blurRad="38100" dist="38100" dir="2700000" algn="tl">
                      <a:srgbClr val="000000"/>
                    </a:outerShdw>
                  </a:effectLst>
                  <a:latin typeface="Times New Roman" pitchFamily="18" charset="0"/>
                </a:rPr>
                <a:t>2014/15</a:t>
              </a:r>
              <a:endParaRPr lang="en-US" sz="2000" b="1" dirty="0">
                <a:effectLst>
                  <a:outerShdw blurRad="38100" dist="38100" dir="2700000" algn="tl">
                    <a:srgbClr val="000000"/>
                  </a:outerShdw>
                </a:effectLst>
                <a:latin typeface="Times New Roman" pitchFamily="18" charset="0"/>
              </a:endParaRPr>
            </a:p>
            <a:p>
              <a:pPr algn="ctr" eaLnBrk="0" hangingPunct="0">
                <a:defRPr/>
              </a:pPr>
              <a:r>
                <a:rPr lang="en-US" sz="2000" b="1" dirty="0">
                  <a:effectLst>
                    <a:outerShdw blurRad="38100" dist="38100" dir="2700000" algn="tl">
                      <a:srgbClr val="000000"/>
                    </a:outerShdw>
                  </a:effectLst>
                  <a:latin typeface="Times New Roman" pitchFamily="18" charset="0"/>
                </a:rPr>
                <a:t>infrastructure</a:t>
              </a:r>
              <a:endParaRPr lang="en-ZA" sz="2000" b="1" dirty="0">
                <a:effectLst>
                  <a:outerShdw blurRad="38100" dist="38100" dir="2700000" algn="tl">
                    <a:srgbClr val="000000"/>
                  </a:outerShdw>
                </a:effectLst>
                <a:latin typeface="Times New Roman" pitchFamily="18" charset="0"/>
              </a:endParaRPr>
            </a:p>
          </p:txBody>
        </p:sp>
        <p:sp>
          <p:nvSpPr>
            <p:cNvPr id="44038" name="Rectangle 6"/>
            <p:cNvSpPr>
              <a:spLocks noChangeArrowheads="1"/>
            </p:cNvSpPr>
            <p:nvPr/>
          </p:nvSpPr>
          <p:spPr bwMode="auto">
            <a:xfrm>
              <a:off x="3979" y="1570"/>
              <a:ext cx="1413" cy="529"/>
            </a:xfrm>
            <a:prstGeom prst="rect">
              <a:avLst/>
            </a:prstGeom>
            <a:solidFill>
              <a:schemeClr val="accent1">
                <a:lumMod val="60000"/>
                <a:lumOff val="40000"/>
              </a:schemeClr>
            </a:solidFill>
            <a:ln w="38100">
              <a:solidFill>
                <a:schemeClr val="bg1"/>
              </a:solidFill>
              <a:miter lim="800000"/>
              <a:headEnd/>
              <a:tailEnd/>
            </a:ln>
          </p:spPr>
          <p:txBody>
            <a:bodyPr wrap="none" anchor="ctr"/>
            <a:lstStyle/>
            <a:p>
              <a:pPr algn="ctr" eaLnBrk="0" hangingPunct="0">
                <a:defRPr/>
              </a:pPr>
              <a:r>
                <a:rPr lang="en-ZA" sz="2000" b="1" dirty="0" smtClean="0">
                  <a:effectLst>
                    <a:outerShdw blurRad="38100" dist="38100" dir="2700000" algn="tl">
                      <a:srgbClr val="000000"/>
                    </a:outerShdw>
                  </a:effectLst>
                  <a:latin typeface="Times New Roman" pitchFamily="18" charset="0"/>
                </a:rPr>
                <a:t>2014/15 </a:t>
              </a:r>
              <a:r>
                <a:rPr lang="en-ZA" sz="2000" b="1" dirty="0">
                  <a:effectLst>
                    <a:outerShdw blurRad="38100" dist="38100" dir="2700000" algn="tl">
                      <a:srgbClr val="000000"/>
                    </a:outerShdw>
                  </a:effectLst>
                  <a:latin typeface="Times New Roman" pitchFamily="18" charset="0"/>
                </a:rPr>
                <a:t>operational</a:t>
              </a:r>
            </a:p>
            <a:p>
              <a:pPr algn="ctr" eaLnBrk="0" hangingPunct="0">
                <a:defRPr/>
              </a:pPr>
              <a:r>
                <a:rPr lang="en-ZA" sz="2000" b="1" dirty="0" smtClean="0">
                  <a:effectLst>
                    <a:outerShdw blurRad="38100" dist="38100" dir="2700000" algn="tl">
                      <a:srgbClr val="000000"/>
                    </a:outerShdw>
                  </a:effectLst>
                  <a:latin typeface="Times New Roman" pitchFamily="18" charset="0"/>
                </a:rPr>
                <a:t>supply </a:t>
              </a:r>
              <a:endParaRPr lang="en-ZA" sz="2000" b="1" dirty="0">
                <a:effectLst>
                  <a:outerShdw blurRad="38100" dist="38100" dir="2700000" algn="tl">
                    <a:srgbClr val="000000"/>
                  </a:outerShdw>
                </a:effectLst>
                <a:latin typeface="Times New Roman" pitchFamily="18" charset="0"/>
              </a:endParaRPr>
            </a:p>
          </p:txBody>
        </p:sp>
        <p:sp>
          <p:nvSpPr>
            <p:cNvPr id="44039" name="Rectangle 7"/>
            <p:cNvSpPr>
              <a:spLocks noChangeArrowheads="1"/>
            </p:cNvSpPr>
            <p:nvPr/>
          </p:nvSpPr>
          <p:spPr bwMode="auto">
            <a:xfrm>
              <a:off x="340" y="2099"/>
              <a:ext cx="1214"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a:solidFill>
                    <a:schemeClr val="bg1"/>
                  </a:solidFill>
                  <a:effectLst>
                    <a:outerShdw blurRad="38100" dist="38100" dir="2700000" algn="tl">
                      <a:srgbClr val="FFFFFF"/>
                    </a:outerShdw>
                  </a:effectLst>
                  <a:latin typeface="Times New Roman" pitchFamily="18" charset="0"/>
                </a:rPr>
                <a:t>Access to</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0" name="Rectangle 8"/>
            <p:cNvSpPr>
              <a:spLocks noChangeArrowheads="1"/>
            </p:cNvSpPr>
            <p:nvPr/>
          </p:nvSpPr>
          <p:spPr bwMode="auto">
            <a:xfrm>
              <a:off x="1554" y="2099"/>
              <a:ext cx="1212"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76.6%</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1" name="Rectangle 9"/>
            <p:cNvSpPr>
              <a:spLocks noChangeArrowheads="1"/>
            </p:cNvSpPr>
            <p:nvPr/>
          </p:nvSpPr>
          <p:spPr bwMode="auto">
            <a:xfrm>
              <a:off x="2766" y="2099"/>
              <a:ext cx="1213"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98%</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2" name="Rectangle 10"/>
            <p:cNvSpPr>
              <a:spLocks noChangeArrowheads="1"/>
            </p:cNvSpPr>
            <p:nvPr/>
          </p:nvSpPr>
          <p:spPr bwMode="auto">
            <a:xfrm>
              <a:off x="3979" y="2099"/>
              <a:ext cx="1413" cy="529"/>
            </a:xfrm>
            <a:prstGeom prst="rect">
              <a:avLst/>
            </a:prstGeom>
            <a:grpFill/>
            <a:ln w="38100">
              <a:solidFill>
                <a:schemeClr val="bg1"/>
              </a:solidFill>
              <a:miter lim="800000"/>
              <a:headEnd/>
              <a:tailEnd/>
            </a:ln>
          </p:spPr>
          <p:txBody>
            <a:bodyPr wrap="none" anchor="ctr"/>
            <a:lstStyle/>
            <a:p>
              <a:pPr algn="ctr" eaLnBrk="0" hangingPunct="0">
                <a:defRPr/>
              </a:pPr>
              <a:r>
                <a:rPr lang="en-US" sz="2400" b="1" dirty="0">
                  <a:solidFill>
                    <a:schemeClr val="bg1"/>
                  </a:solidFill>
                  <a:effectLst>
                    <a:outerShdw blurRad="38100" dist="38100" dir="2700000" algn="tl">
                      <a:srgbClr val="FFFFFF"/>
                    </a:outerShdw>
                  </a:effectLst>
                  <a:latin typeface="Times New Roman" pitchFamily="18" charset="0"/>
                </a:rPr>
                <a:t>91%</a:t>
              </a:r>
              <a:endParaRPr lang="en-ZA" sz="2400" b="1" dirty="0">
                <a:solidFill>
                  <a:schemeClr val="bg1"/>
                </a:solidFill>
                <a:effectLst>
                  <a:outerShdw blurRad="38100" dist="38100" dir="2700000" algn="tl">
                    <a:srgbClr val="FFFFFF"/>
                  </a:outerShdw>
                </a:effectLst>
                <a:latin typeface="Times New Roman" pitchFamily="18" charset="0"/>
              </a:endParaRPr>
            </a:p>
          </p:txBody>
        </p:sp>
        <p:sp>
          <p:nvSpPr>
            <p:cNvPr id="44043" name="Rectangle 11"/>
            <p:cNvSpPr>
              <a:spLocks noChangeArrowheads="1"/>
            </p:cNvSpPr>
            <p:nvPr/>
          </p:nvSpPr>
          <p:spPr bwMode="auto">
            <a:xfrm>
              <a:off x="340" y="2629"/>
              <a:ext cx="1214"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a:solidFill>
                    <a:schemeClr val="bg1"/>
                  </a:solidFill>
                  <a:effectLst>
                    <a:outerShdw blurRad="38100" dist="38100" dir="2700000" algn="tl">
                      <a:srgbClr val="FFFFFF"/>
                    </a:outerShdw>
                  </a:effectLst>
                  <a:latin typeface="Times New Roman" pitchFamily="18" charset="0"/>
                </a:rPr>
                <a:t>Backlog</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4" name="Rectangle 12"/>
            <p:cNvSpPr>
              <a:spLocks noChangeArrowheads="1"/>
            </p:cNvSpPr>
            <p:nvPr/>
          </p:nvSpPr>
          <p:spPr bwMode="auto">
            <a:xfrm>
              <a:off x="1554" y="2629"/>
              <a:ext cx="1212"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23. 4%</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5" name="Rectangle 13"/>
            <p:cNvSpPr>
              <a:spLocks noChangeArrowheads="1"/>
            </p:cNvSpPr>
            <p:nvPr/>
          </p:nvSpPr>
          <p:spPr bwMode="auto">
            <a:xfrm>
              <a:off x="2766" y="2629"/>
              <a:ext cx="1213"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smtClean="0">
                  <a:solidFill>
                    <a:schemeClr val="bg1"/>
                  </a:solidFill>
                  <a:effectLst>
                    <a:outerShdw blurRad="38100" dist="38100" dir="2700000" algn="tl">
                      <a:srgbClr val="FFFFFF"/>
                    </a:outerShdw>
                  </a:effectLst>
                  <a:latin typeface="Times New Roman" pitchFamily="18" charset="0"/>
                </a:rPr>
                <a:t>2%</a:t>
              </a:r>
              <a:endParaRPr lang="en-ZA" sz="2800" b="1" dirty="0">
                <a:solidFill>
                  <a:schemeClr val="bg1"/>
                </a:solidFill>
                <a:effectLst>
                  <a:outerShdw blurRad="38100" dist="38100" dir="2700000" algn="tl">
                    <a:srgbClr val="FFFFFF"/>
                  </a:outerShdw>
                </a:effectLst>
                <a:latin typeface="Times New Roman" pitchFamily="18" charset="0"/>
              </a:endParaRPr>
            </a:p>
          </p:txBody>
        </p:sp>
        <p:sp>
          <p:nvSpPr>
            <p:cNvPr id="44046" name="Rectangle 14"/>
            <p:cNvSpPr>
              <a:spLocks noChangeArrowheads="1"/>
            </p:cNvSpPr>
            <p:nvPr/>
          </p:nvSpPr>
          <p:spPr bwMode="auto">
            <a:xfrm>
              <a:off x="3979" y="2629"/>
              <a:ext cx="1413" cy="529"/>
            </a:xfrm>
            <a:prstGeom prst="rect">
              <a:avLst/>
            </a:prstGeom>
            <a:grpFill/>
            <a:ln w="38100">
              <a:solidFill>
                <a:schemeClr val="bg1"/>
              </a:solidFill>
              <a:miter lim="800000"/>
              <a:headEnd/>
              <a:tailEnd/>
            </a:ln>
          </p:spPr>
          <p:txBody>
            <a:bodyPr wrap="none" anchor="ctr"/>
            <a:lstStyle/>
            <a:p>
              <a:pPr algn="ctr" eaLnBrk="0" hangingPunct="0">
                <a:defRPr/>
              </a:pPr>
              <a:r>
                <a:rPr lang="en-US" sz="2800" b="1" dirty="0">
                  <a:solidFill>
                    <a:schemeClr val="bg1"/>
                  </a:solidFill>
                  <a:effectLst>
                    <a:outerShdw blurRad="38100" dist="38100" dir="2700000" algn="tl">
                      <a:srgbClr val="FFFFFF"/>
                    </a:outerShdw>
                  </a:effectLst>
                  <a:latin typeface="Times New Roman" pitchFamily="18" charset="0"/>
                </a:rPr>
                <a:t>9%</a:t>
              </a:r>
              <a:endParaRPr lang="en-ZA" sz="2800" b="1" dirty="0">
                <a:solidFill>
                  <a:schemeClr val="bg1"/>
                </a:solidFill>
                <a:effectLst>
                  <a:outerShdw blurRad="38100" dist="38100" dir="2700000" algn="tl">
                    <a:srgbClr val="FFFFFF"/>
                  </a:outerShdw>
                </a:effectLst>
                <a:latin typeface="Times New Roman" pitchFamily="18" charset="0"/>
              </a:endParaRPr>
            </a:p>
          </p:txBody>
        </p:sp>
      </p:grpSp>
      <p:sp>
        <p:nvSpPr>
          <p:cNvPr id="20486" name="AutoShape 15"/>
          <p:cNvSpPr>
            <a:spLocks noChangeArrowheads="1"/>
          </p:cNvSpPr>
          <p:nvPr/>
        </p:nvSpPr>
        <p:spPr bwMode="auto">
          <a:xfrm>
            <a:off x="5486400" y="4495800"/>
            <a:ext cx="792163" cy="935038"/>
          </a:xfrm>
          <a:prstGeom prst="upArrow">
            <a:avLst>
              <a:gd name="adj1" fmla="val 50000"/>
              <a:gd name="adj2" fmla="val 29509"/>
            </a:avLst>
          </a:prstGeom>
          <a:solidFill>
            <a:srgbClr val="FFFF00"/>
          </a:solidFill>
          <a:ln w="9525">
            <a:solidFill>
              <a:schemeClr val="bg1"/>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solidFill>
                <a:schemeClr val="bg1"/>
              </a:solidFill>
              <a:latin typeface="Arial" charset="0"/>
            </a:endParaRPr>
          </a:p>
        </p:txBody>
      </p:sp>
      <p:sp>
        <p:nvSpPr>
          <p:cNvPr id="44048" name="Text Box 16"/>
          <p:cNvSpPr txBox="1">
            <a:spLocks noChangeArrowheads="1"/>
          </p:cNvSpPr>
          <p:nvPr/>
        </p:nvSpPr>
        <p:spPr bwMode="auto">
          <a:xfrm>
            <a:off x="4191000" y="5334000"/>
            <a:ext cx="47402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bg1"/>
                </a:solidFill>
                <a:effectLst>
                  <a:outerShdw blurRad="38100" dist="38100" dir="2700000" algn="tl">
                    <a:srgbClr val="FFFFFF"/>
                  </a:outerShdw>
                </a:effectLst>
                <a:latin typeface="Times New Roman" pitchFamily="18" charset="0"/>
              </a:rPr>
              <a:t>Backlog </a:t>
            </a:r>
            <a:r>
              <a:rPr lang="en-US" sz="2400" b="1" dirty="0" smtClean="0">
                <a:solidFill>
                  <a:schemeClr val="bg1"/>
                </a:solidFill>
                <a:effectLst>
                  <a:outerShdw blurRad="38100" dist="38100" dir="2700000" algn="tl">
                    <a:srgbClr val="FFFFFF"/>
                  </a:outerShdw>
                </a:effectLst>
                <a:latin typeface="Times New Roman" pitchFamily="18" charset="0"/>
              </a:rPr>
              <a:t> target: 88.3 % - achieved</a:t>
            </a:r>
            <a:endParaRPr lang="en-US" sz="2400" b="1" dirty="0">
              <a:solidFill>
                <a:schemeClr val="bg1"/>
              </a:solidFill>
              <a:effectLst>
                <a:outerShdw blurRad="38100" dist="38100" dir="2700000" algn="tl">
                  <a:srgbClr val="FFFFFF"/>
                </a:outerShdw>
              </a:effectLst>
              <a:latin typeface="Times New Roman" pitchFamily="18" charset="0"/>
            </a:endParaRPr>
          </a:p>
        </p:txBody>
      </p:sp>
      <p:sp>
        <p:nvSpPr>
          <p:cNvPr id="20488" name="Oval 18"/>
          <p:cNvSpPr>
            <a:spLocks noChangeArrowheads="1"/>
          </p:cNvSpPr>
          <p:nvPr/>
        </p:nvSpPr>
        <p:spPr bwMode="auto">
          <a:xfrm>
            <a:off x="6477000" y="2133600"/>
            <a:ext cx="2087563" cy="2354263"/>
          </a:xfrm>
          <a:prstGeom prst="ellipse">
            <a:avLst/>
          </a:prstGeom>
          <a:noFill/>
          <a:ln w="571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solidFill>
                <a:schemeClr val="bg1"/>
              </a:solidFill>
              <a:latin typeface="Arial" charset="0"/>
            </a:endParaRPr>
          </a:p>
        </p:txBody>
      </p:sp>
    </p:spTree>
    <p:extLst>
      <p:ext uri="{BB962C8B-B14F-4D97-AF65-F5344CB8AC3E}">
        <p14:creationId xmlns="" xmlns:p14="http://schemas.microsoft.com/office/powerpoint/2010/main" val="73517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5604</TotalTime>
  <Words>2103</Words>
  <Application>Microsoft Office PowerPoint</Application>
  <PresentationFormat>On-screen Show (4:3)</PresentationFormat>
  <Paragraphs>307</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Objectives of The Presentation</vt:lpstr>
      <vt:lpstr>Understanding the Millennium Development Goals</vt:lpstr>
      <vt:lpstr>The 8 MDG’s</vt:lpstr>
      <vt:lpstr>Please note: No Water MDG: Access to Water Services reflected as  a sub-target under Goal 7, Target 7C </vt:lpstr>
      <vt:lpstr> DWS Response to MDGs</vt:lpstr>
      <vt:lpstr>4. Progress: South Africa has done well !</vt:lpstr>
      <vt:lpstr>The achievements</vt:lpstr>
      <vt:lpstr>Basic Water Supply Achievement (Meeting Global norms)</vt:lpstr>
      <vt:lpstr>N.B. International alignment</vt:lpstr>
      <vt:lpstr>Basic Water Supply Achievement (Meeting RDP norms)</vt:lpstr>
      <vt:lpstr>  External &amp; International Assessment</vt:lpstr>
      <vt:lpstr>Success Factors</vt:lpstr>
      <vt:lpstr>The Reality Experience </vt:lpstr>
      <vt:lpstr>Reality experience</vt:lpstr>
      <vt:lpstr>Slide 16</vt:lpstr>
      <vt:lpstr>Slide 17</vt:lpstr>
      <vt:lpstr>The MDGs Lessons Learnt</vt:lpstr>
      <vt:lpstr>The MDGs: Key messages - Way forward</vt:lpstr>
      <vt:lpstr>Background to SDG’s (Goal 6)</vt:lpstr>
      <vt:lpstr>South African Water Challenges &amp; Response</vt:lpstr>
      <vt:lpstr>  The Post 2015 Agenda Setting of a Water related SDG: Process issues</vt:lpstr>
      <vt:lpstr>The Post 2015 Agenda Setting of a Water related SDG  Process issues</vt:lpstr>
      <vt:lpstr>Transition from MDGs to SDGs (1)</vt:lpstr>
      <vt:lpstr> Transition from MDGs to SDGs (2) </vt:lpstr>
      <vt:lpstr>4x  Focus Areas</vt:lpstr>
      <vt:lpstr>4x  Focus Areas</vt:lpstr>
      <vt:lpstr>The  SDGs Introductory message and principles  </vt:lpstr>
      <vt:lpstr>The  SDGs  Goal 6: Ensure availability and sustainable use of water an sanitation for all</vt:lpstr>
      <vt:lpstr>SDGs  Associated Water Goals</vt:lpstr>
      <vt:lpstr>SDGs Associated Water Goals</vt:lpstr>
      <vt:lpstr>The  SDGs Response &amp; comments</vt:lpstr>
      <vt:lpstr>Encapsulation of SDGs in Water &amp; Sanitation Sector Programmes (1) </vt:lpstr>
      <vt:lpstr>Encapsulation of SDGs in Water &amp; Sanitation Sector Programmes (2) </vt:lpstr>
      <vt:lpstr>The Water Services response</vt:lpstr>
      <vt:lpstr>The Way Forward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Mackintosh</dc:creator>
  <cp:lastModifiedBy>PUMZA</cp:lastModifiedBy>
  <cp:revision>304</cp:revision>
  <dcterms:created xsi:type="dcterms:W3CDTF">2012-08-01T10:33:21Z</dcterms:created>
  <dcterms:modified xsi:type="dcterms:W3CDTF">2016-09-08T10:44:46Z</dcterms:modified>
</cp:coreProperties>
</file>