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61"/>
  </p:notesMasterIdLst>
  <p:handoutMasterIdLst>
    <p:handoutMasterId r:id="rId62"/>
  </p:handoutMasterIdLst>
  <p:sldIdLst>
    <p:sldId id="661" r:id="rId2"/>
    <p:sldId id="668" r:id="rId3"/>
    <p:sldId id="755" r:id="rId4"/>
    <p:sldId id="810" r:id="rId5"/>
    <p:sldId id="815" r:id="rId6"/>
    <p:sldId id="767" r:id="rId7"/>
    <p:sldId id="764" r:id="rId8"/>
    <p:sldId id="765" r:id="rId9"/>
    <p:sldId id="766" r:id="rId10"/>
    <p:sldId id="768" r:id="rId11"/>
    <p:sldId id="752" r:id="rId12"/>
    <p:sldId id="753" r:id="rId13"/>
    <p:sldId id="754" r:id="rId14"/>
    <p:sldId id="756" r:id="rId15"/>
    <p:sldId id="781" r:id="rId16"/>
    <p:sldId id="807" r:id="rId17"/>
    <p:sldId id="808" r:id="rId18"/>
    <p:sldId id="806" r:id="rId19"/>
    <p:sldId id="780" r:id="rId20"/>
    <p:sldId id="783" r:id="rId21"/>
    <p:sldId id="784" r:id="rId22"/>
    <p:sldId id="800" r:id="rId23"/>
    <p:sldId id="803" r:id="rId24"/>
    <p:sldId id="805" r:id="rId25"/>
    <p:sldId id="735" r:id="rId26"/>
    <p:sldId id="736" r:id="rId27"/>
    <p:sldId id="737" r:id="rId28"/>
    <p:sldId id="738" r:id="rId29"/>
    <p:sldId id="757" r:id="rId30"/>
    <p:sldId id="769" r:id="rId31"/>
    <p:sldId id="770" r:id="rId32"/>
    <p:sldId id="758" r:id="rId33"/>
    <p:sldId id="728" r:id="rId34"/>
    <p:sldId id="730" r:id="rId35"/>
    <p:sldId id="732" r:id="rId36"/>
    <p:sldId id="733" r:id="rId37"/>
    <p:sldId id="734" r:id="rId38"/>
    <p:sldId id="759" r:id="rId39"/>
    <p:sldId id="739" r:id="rId40"/>
    <p:sldId id="741" r:id="rId41"/>
    <p:sldId id="743" r:id="rId42"/>
    <p:sldId id="744" r:id="rId43"/>
    <p:sldId id="745" r:id="rId44"/>
    <p:sldId id="746" r:id="rId45"/>
    <p:sldId id="747" r:id="rId46"/>
    <p:sldId id="748" r:id="rId47"/>
    <p:sldId id="809" r:id="rId48"/>
    <p:sldId id="811" r:id="rId49"/>
    <p:sldId id="814" r:id="rId50"/>
    <p:sldId id="771" r:id="rId51"/>
    <p:sldId id="772" r:id="rId52"/>
    <p:sldId id="773" r:id="rId53"/>
    <p:sldId id="774" r:id="rId54"/>
    <p:sldId id="775" r:id="rId55"/>
    <p:sldId id="776" r:id="rId56"/>
    <p:sldId id="777" r:id="rId57"/>
    <p:sldId id="778" r:id="rId58"/>
    <p:sldId id="779" r:id="rId59"/>
    <p:sldId id="545" r:id="rId6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6EDF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84"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1404"/>
    </p:cViewPr>
  </p:outlin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4214B52-6E17-46D8-8A65-7B6D88827C5C}" type="datetimeFigureOut">
              <a:rPr lang="en-ZA" smtClean="0"/>
              <a:pPr/>
              <a:t>2016/08/22</a:t>
            </a:fld>
            <a:endParaRPr lang="en-ZA"/>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9BDA3C9D-A2D8-40AE-A1D9-DC9EC9CD400B}" type="slidenum">
              <a:rPr lang="en-ZA" smtClean="0"/>
              <a:pPr/>
              <a:t>‹#›</a:t>
            </a:fld>
            <a:endParaRPr lang="en-ZA"/>
          </a:p>
        </p:txBody>
      </p:sp>
    </p:spTree>
    <p:extLst>
      <p:ext uri="{BB962C8B-B14F-4D97-AF65-F5344CB8AC3E}">
        <p14:creationId xmlns:p14="http://schemas.microsoft.com/office/powerpoint/2010/main" xmlns="" val="25660890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AB1325A-CAC9-4F6C-8237-2DC7952C9F02}" type="datetimeFigureOut">
              <a:rPr lang="en-ZA" smtClean="0"/>
              <a:pPr/>
              <a:t>2016/08/22</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6AA055A-78DC-4B26-918F-609C920E4E85}" type="slidenum">
              <a:rPr lang="en-ZA" smtClean="0"/>
              <a:pPr/>
              <a:t>‹#›</a:t>
            </a:fld>
            <a:endParaRPr lang="en-ZA" dirty="0"/>
          </a:p>
        </p:txBody>
      </p:sp>
    </p:spTree>
    <p:extLst>
      <p:ext uri="{BB962C8B-B14F-4D97-AF65-F5344CB8AC3E}">
        <p14:creationId xmlns:p14="http://schemas.microsoft.com/office/powerpoint/2010/main" xmlns="" val="76130564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6AA055A-78DC-4B26-918F-609C920E4E85}" type="slidenum">
              <a:rPr lang="en-ZA" smtClean="0"/>
              <a:pPr/>
              <a:t>1</a:t>
            </a:fld>
            <a:endParaRPr lang="en-ZA" dirty="0"/>
          </a:p>
        </p:txBody>
      </p:sp>
    </p:spTree>
    <p:extLst>
      <p:ext uri="{BB962C8B-B14F-4D97-AF65-F5344CB8AC3E}">
        <p14:creationId xmlns:p14="http://schemas.microsoft.com/office/powerpoint/2010/main" xmlns="" val="2965219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6AA055A-78DC-4B26-918F-609C920E4E85}" type="slidenum">
              <a:rPr lang="en-ZA" smtClean="0"/>
              <a:pPr/>
              <a:t>50</a:t>
            </a:fld>
            <a:endParaRPr lang="en-ZA" dirty="0"/>
          </a:p>
        </p:txBody>
      </p:sp>
    </p:spTree>
    <p:extLst>
      <p:ext uri="{BB962C8B-B14F-4D97-AF65-F5344CB8AC3E}">
        <p14:creationId xmlns:p14="http://schemas.microsoft.com/office/powerpoint/2010/main" xmlns="" val="1209617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6AA055A-78DC-4B26-918F-609C920E4E85}" type="slidenum">
              <a:rPr lang="en-ZA" smtClean="0"/>
              <a:pPr/>
              <a:t>2</a:t>
            </a:fld>
            <a:endParaRPr lang="en-ZA" dirty="0"/>
          </a:p>
        </p:txBody>
      </p:sp>
    </p:spTree>
    <p:extLst>
      <p:ext uri="{BB962C8B-B14F-4D97-AF65-F5344CB8AC3E}">
        <p14:creationId xmlns:p14="http://schemas.microsoft.com/office/powerpoint/2010/main" xmlns="" val="2130497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6AA055A-78DC-4B26-918F-609C920E4E85}" type="slidenum">
              <a:rPr lang="en-ZA" smtClean="0"/>
              <a:pPr/>
              <a:t>3</a:t>
            </a:fld>
            <a:endParaRPr lang="en-ZA" dirty="0"/>
          </a:p>
        </p:txBody>
      </p:sp>
    </p:spTree>
    <p:extLst>
      <p:ext uri="{BB962C8B-B14F-4D97-AF65-F5344CB8AC3E}">
        <p14:creationId xmlns:p14="http://schemas.microsoft.com/office/powerpoint/2010/main" xmlns="" val="1364550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590A2C-22C9-43B0-93E6-6392E26AC028}" type="slidenum">
              <a:rPr lang="en-US" smtClean="0"/>
              <a:pPr/>
              <a:t>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545093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590A2C-22C9-43B0-93E6-6392E26AC028}" type="slidenum">
              <a:rPr lang="en-US" smtClean="0"/>
              <a:pPr/>
              <a:t>10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266514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6AA055A-78DC-4B26-918F-609C920E4E85}" type="slidenum">
              <a:rPr lang="en-ZA" smtClean="0"/>
              <a:pPr/>
              <a:t>14</a:t>
            </a:fld>
            <a:endParaRPr lang="en-ZA" dirty="0"/>
          </a:p>
        </p:txBody>
      </p:sp>
    </p:spTree>
    <p:extLst>
      <p:ext uri="{BB962C8B-B14F-4D97-AF65-F5344CB8AC3E}">
        <p14:creationId xmlns:p14="http://schemas.microsoft.com/office/powerpoint/2010/main" xmlns="" val="3717321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6AA055A-78DC-4B26-918F-609C920E4E85}" type="slidenum">
              <a:rPr lang="en-ZA" smtClean="0"/>
              <a:pPr/>
              <a:t>29</a:t>
            </a:fld>
            <a:endParaRPr lang="en-ZA" dirty="0"/>
          </a:p>
        </p:txBody>
      </p:sp>
    </p:spTree>
    <p:extLst>
      <p:ext uri="{BB962C8B-B14F-4D97-AF65-F5344CB8AC3E}">
        <p14:creationId xmlns:p14="http://schemas.microsoft.com/office/powerpoint/2010/main" xmlns="" val="214530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6AA055A-78DC-4B26-918F-609C920E4E85}" type="slidenum">
              <a:rPr lang="en-ZA" smtClean="0"/>
              <a:pPr/>
              <a:t>32</a:t>
            </a:fld>
            <a:endParaRPr lang="en-ZA" dirty="0"/>
          </a:p>
        </p:txBody>
      </p:sp>
    </p:spTree>
    <p:extLst>
      <p:ext uri="{BB962C8B-B14F-4D97-AF65-F5344CB8AC3E}">
        <p14:creationId xmlns:p14="http://schemas.microsoft.com/office/powerpoint/2010/main" xmlns="" val="1010798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6AA055A-78DC-4B26-918F-609C920E4E85}" type="slidenum">
              <a:rPr lang="en-ZA" smtClean="0"/>
              <a:pPr/>
              <a:t>38</a:t>
            </a:fld>
            <a:endParaRPr lang="en-ZA" dirty="0"/>
          </a:p>
        </p:txBody>
      </p:sp>
    </p:spTree>
    <p:extLst>
      <p:ext uri="{BB962C8B-B14F-4D97-AF65-F5344CB8AC3E}">
        <p14:creationId xmlns:p14="http://schemas.microsoft.com/office/powerpoint/2010/main" xmlns="" val="185722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BB9F67A3-4D30-401C-B9A9-937CF4B610E4}" type="datetime1">
              <a:rPr lang="en-ZA" smtClean="0"/>
              <a:pPr/>
              <a:t>2016/08/22</a:t>
            </a:fld>
            <a:endParaRPr lang="en-ZA" dirty="0"/>
          </a:p>
        </p:txBody>
      </p:sp>
      <p:sp>
        <p:nvSpPr>
          <p:cNvPr id="5" name="Footer Placeholder 4"/>
          <p:cNvSpPr>
            <a:spLocks noGrp="1"/>
          </p:cNvSpPr>
          <p:nvPr>
            <p:ph type="ftr" sz="quarter" idx="11"/>
          </p:nvPr>
        </p:nvSpPr>
        <p:spPr/>
        <p:txBody>
          <a:bodyPr/>
          <a:lstStyle/>
          <a:p>
            <a:r>
              <a:rPr lang="en-ZA" smtClean="0"/>
              <a:t>ACQUISITION PLAN 2013/14</a:t>
            </a:r>
            <a:endParaRPr lang="en-ZA" dirty="0"/>
          </a:p>
        </p:txBody>
      </p:sp>
      <p:sp>
        <p:nvSpPr>
          <p:cNvPr id="6" name="Slide Number Placeholder 5"/>
          <p:cNvSpPr>
            <a:spLocks noGrp="1"/>
          </p:cNvSpPr>
          <p:nvPr>
            <p:ph type="sldNum" sz="quarter" idx="12"/>
          </p:nvPr>
        </p:nvSpPr>
        <p:spPr/>
        <p:txBody>
          <a:bodyPr/>
          <a:lstStyle/>
          <a:p>
            <a:fld id="{00D4DB07-9F8F-4B4D-9DD3-3BC37C347D7E}" type="slidenum">
              <a:rPr lang="en-ZA" smtClean="0"/>
              <a:pPr/>
              <a:t>‹#›</a:t>
            </a:fld>
            <a:endParaRPr lang="en-ZA" dirty="0"/>
          </a:p>
        </p:txBody>
      </p:sp>
    </p:spTree>
    <p:extLst>
      <p:ext uri="{BB962C8B-B14F-4D97-AF65-F5344CB8AC3E}">
        <p14:creationId xmlns:p14="http://schemas.microsoft.com/office/powerpoint/2010/main" xmlns="" val="377299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0807F61-62ED-4F57-B552-E89CCB5CD2D5}" type="datetime1">
              <a:rPr lang="en-ZA" smtClean="0"/>
              <a:pPr/>
              <a:t>2016/08/22</a:t>
            </a:fld>
            <a:endParaRPr lang="en-ZA" dirty="0"/>
          </a:p>
        </p:txBody>
      </p:sp>
      <p:sp>
        <p:nvSpPr>
          <p:cNvPr id="5" name="Footer Placeholder 4"/>
          <p:cNvSpPr>
            <a:spLocks noGrp="1"/>
          </p:cNvSpPr>
          <p:nvPr>
            <p:ph type="ftr" sz="quarter" idx="11"/>
          </p:nvPr>
        </p:nvSpPr>
        <p:spPr/>
        <p:txBody>
          <a:bodyPr/>
          <a:lstStyle/>
          <a:p>
            <a:r>
              <a:rPr lang="en-ZA" smtClean="0"/>
              <a:t>ACQUISITION PLAN 2013/14</a:t>
            </a:r>
            <a:endParaRPr lang="en-ZA" dirty="0" smtClean="0"/>
          </a:p>
        </p:txBody>
      </p:sp>
      <p:sp>
        <p:nvSpPr>
          <p:cNvPr id="6" name="Slide Number Placeholder 5"/>
          <p:cNvSpPr>
            <a:spLocks noGrp="1"/>
          </p:cNvSpPr>
          <p:nvPr>
            <p:ph type="sldNum" sz="quarter" idx="12"/>
          </p:nvPr>
        </p:nvSpPr>
        <p:spPr/>
        <p:txBody>
          <a:bodyPr/>
          <a:lstStyle/>
          <a:p>
            <a:fld id="{00D4DB07-9F8F-4B4D-9DD3-3BC37C347D7E}" type="slidenum">
              <a:rPr lang="en-ZA" smtClean="0"/>
              <a:pPr/>
              <a:t>‹#›</a:t>
            </a:fld>
            <a:endParaRPr lang="en-ZA" dirty="0"/>
          </a:p>
        </p:txBody>
      </p:sp>
    </p:spTree>
    <p:extLst>
      <p:ext uri="{BB962C8B-B14F-4D97-AF65-F5344CB8AC3E}">
        <p14:creationId xmlns:p14="http://schemas.microsoft.com/office/powerpoint/2010/main" xmlns="" val="162962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BE74F1-98BF-4E14-A760-6486159BDF49}" type="datetime1">
              <a:rPr lang="en-ZA" smtClean="0"/>
              <a:pPr/>
              <a:t>2016/08/22</a:t>
            </a:fld>
            <a:endParaRPr lang="en-ZA" dirty="0"/>
          </a:p>
        </p:txBody>
      </p:sp>
      <p:sp>
        <p:nvSpPr>
          <p:cNvPr id="5" name="Footer Placeholder 4"/>
          <p:cNvSpPr>
            <a:spLocks noGrp="1"/>
          </p:cNvSpPr>
          <p:nvPr>
            <p:ph type="ftr" sz="quarter" idx="11"/>
          </p:nvPr>
        </p:nvSpPr>
        <p:spPr/>
        <p:txBody>
          <a:bodyPr/>
          <a:lstStyle/>
          <a:p>
            <a:r>
              <a:rPr lang="en-ZA" smtClean="0"/>
              <a:t>ACQUISITION PLAN 2013/14</a:t>
            </a:r>
            <a:endParaRPr lang="en-ZA" dirty="0" smtClean="0"/>
          </a:p>
        </p:txBody>
      </p:sp>
      <p:sp>
        <p:nvSpPr>
          <p:cNvPr id="6" name="Slide Number Placeholder 5"/>
          <p:cNvSpPr>
            <a:spLocks noGrp="1"/>
          </p:cNvSpPr>
          <p:nvPr>
            <p:ph type="sldNum" sz="quarter" idx="12"/>
          </p:nvPr>
        </p:nvSpPr>
        <p:spPr/>
        <p:txBody>
          <a:bodyPr/>
          <a:lstStyle/>
          <a:p>
            <a:fld id="{00D4DB07-9F8F-4B4D-9DD3-3BC37C347D7E}" type="slidenum">
              <a:rPr lang="en-ZA" smtClean="0"/>
              <a:pPr/>
              <a:t>‹#›</a:t>
            </a:fld>
            <a:endParaRPr lang="en-ZA" dirty="0"/>
          </a:p>
        </p:txBody>
      </p:sp>
    </p:spTree>
    <p:extLst>
      <p:ext uri="{BB962C8B-B14F-4D97-AF65-F5344CB8AC3E}">
        <p14:creationId xmlns:p14="http://schemas.microsoft.com/office/powerpoint/2010/main" xmlns="" val="948428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63D91FB-9F4B-49EE-B997-37E88C38E2EE}" type="datetime1">
              <a:rPr lang="en-ZA" smtClean="0"/>
              <a:pPr/>
              <a:t>2016/08/22</a:t>
            </a:fld>
            <a:endParaRPr lang="en-ZA" dirty="0"/>
          </a:p>
        </p:txBody>
      </p:sp>
      <p:sp>
        <p:nvSpPr>
          <p:cNvPr id="5" name="Footer Placeholder 4"/>
          <p:cNvSpPr>
            <a:spLocks noGrp="1"/>
          </p:cNvSpPr>
          <p:nvPr>
            <p:ph type="ftr" sz="quarter" idx="11"/>
          </p:nvPr>
        </p:nvSpPr>
        <p:spPr/>
        <p:txBody>
          <a:bodyPr/>
          <a:lstStyle/>
          <a:p>
            <a:r>
              <a:rPr lang="en-ZA" smtClean="0"/>
              <a:t>ACQUISITION PLAN 2013/14</a:t>
            </a:r>
            <a:endParaRPr lang="en-ZA" dirty="0" smtClean="0"/>
          </a:p>
        </p:txBody>
      </p:sp>
      <p:sp>
        <p:nvSpPr>
          <p:cNvPr id="6" name="Slide Number Placeholder 5"/>
          <p:cNvSpPr>
            <a:spLocks noGrp="1"/>
          </p:cNvSpPr>
          <p:nvPr>
            <p:ph type="sldNum" sz="quarter" idx="12"/>
          </p:nvPr>
        </p:nvSpPr>
        <p:spPr/>
        <p:txBody>
          <a:bodyPr/>
          <a:lstStyle/>
          <a:p>
            <a:fld id="{00D4DB07-9F8F-4B4D-9DD3-3BC37C347D7E}" type="slidenum">
              <a:rPr lang="en-ZA" smtClean="0"/>
              <a:pPr/>
              <a:t>‹#›</a:t>
            </a:fld>
            <a:endParaRPr lang="en-ZA" dirty="0"/>
          </a:p>
        </p:txBody>
      </p:sp>
    </p:spTree>
    <p:extLst>
      <p:ext uri="{BB962C8B-B14F-4D97-AF65-F5344CB8AC3E}">
        <p14:creationId xmlns:p14="http://schemas.microsoft.com/office/powerpoint/2010/main" xmlns="" val="1070682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608DF4-7927-49E1-8231-9DE8F2832AC1}" type="datetime1">
              <a:rPr lang="en-ZA" smtClean="0"/>
              <a:pPr/>
              <a:t>2016/08/22</a:t>
            </a:fld>
            <a:endParaRPr lang="en-ZA" dirty="0"/>
          </a:p>
        </p:txBody>
      </p:sp>
      <p:sp>
        <p:nvSpPr>
          <p:cNvPr id="5" name="Footer Placeholder 4"/>
          <p:cNvSpPr>
            <a:spLocks noGrp="1"/>
          </p:cNvSpPr>
          <p:nvPr>
            <p:ph type="ftr" sz="quarter" idx="11"/>
          </p:nvPr>
        </p:nvSpPr>
        <p:spPr/>
        <p:txBody>
          <a:bodyPr/>
          <a:lstStyle/>
          <a:p>
            <a:r>
              <a:rPr lang="en-ZA" smtClean="0"/>
              <a:t>ACQUISITION PLAN 2013/14</a:t>
            </a:r>
            <a:endParaRPr lang="en-ZA" dirty="0" smtClean="0"/>
          </a:p>
        </p:txBody>
      </p:sp>
      <p:sp>
        <p:nvSpPr>
          <p:cNvPr id="6" name="Slide Number Placeholder 5"/>
          <p:cNvSpPr>
            <a:spLocks noGrp="1"/>
          </p:cNvSpPr>
          <p:nvPr>
            <p:ph type="sldNum" sz="quarter" idx="12"/>
          </p:nvPr>
        </p:nvSpPr>
        <p:spPr/>
        <p:txBody>
          <a:bodyPr/>
          <a:lstStyle/>
          <a:p>
            <a:fld id="{00D4DB07-9F8F-4B4D-9DD3-3BC37C347D7E}" type="slidenum">
              <a:rPr lang="en-ZA" smtClean="0"/>
              <a:pPr/>
              <a:t>‹#›</a:t>
            </a:fld>
            <a:endParaRPr lang="en-ZA" dirty="0"/>
          </a:p>
        </p:txBody>
      </p:sp>
    </p:spTree>
    <p:extLst>
      <p:ext uri="{BB962C8B-B14F-4D97-AF65-F5344CB8AC3E}">
        <p14:creationId xmlns:p14="http://schemas.microsoft.com/office/powerpoint/2010/main" xmlns="" val="3534776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A6E742D5-2E38-464A-B41D-FFAD792D8968}" type="datetime1">
              <a:rPr lang="en-ZA" smtClean="0"/>
              <a:pPr/>
              <a:t>2016/08/22</a:t>
            </a:fld>
            <a:endParaRPr lang="en-ZA" dirty="0"/>
          </a:p>
        </p:txBody>
      </p:sp>
      <p:sp>
        <p:nvSpPr>
          <p:cNvPr id="6" name="Footer Placeholder 5"/>
          <p:cNvSpPr>
            <a:spLocks noGrp="1"/>
          </p:cNvSpPr>
          <p:nvPr>
            <p:ph type="ftr" sz="quarter" idx="11"/>
          </p:nvPr>
        </p:nvSpPr>
        <p:spPr/>
        <p:txBody>
          <a:bodyPr/>
          <a:lstStyle/>
          <a:p>
            <a:r>
              <a:rPr lang="en-ZA" smtClean="0"/>
              <a:t>ACQUISITION PLAN 2013/14</a:t>
            </a:r>
            <a:endParaRPr lang="en-ZA" dirty="0" smtClean="0"/>
          </a:p>
        </p:txBody>
      </p:sp>
      <p:sp>
        <p:nvSpPr>
          <p:cNvPr id="7" name="Slide Number Placeholder 6"/>
          <p:cNvSpPr>
            <a:spLocks noGrp="1"/>
          </p:cNvSpPr>
          <p:nvPr>
            <p:ph type="sldNum" sz="quarter" idx="12"/>
          </p:nvPr>
        </p:nvSpPr>
        <p:spPr/>
        <p:txBody>
          <a:bodyPr/>
          <a:lstStyle/>
          <a:p>
            <a:fld id="{00D4DB07-9F8F-4B4D-9DD3-3BC37C347D7E}" type="slidenum">
              <a:rPr lang="en-ZA" smtClean="0"/>
              <a:pPr/>
              <a:t>‹#›</a:t>
            </a:fld>
            <a:endParaRPr lang="en-ZA" dirty="0"/>
          </a:p>
        </p:txBody>
      </p:sp>
    </p:spTree>
    <p:extLst>
      <p:ext uri="{BB962C8B-B14F-4D97-AF65-F5344CB8AC3E}">
        <p14:creationId xmlns:p14="http://schemas.microsoft.com/office/powerpoint/2010/main" xmlns="" val="3225396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9640DCC8-2017-45C1-BDF4-0D352736910F}" type="datetime1">
              <a:rPr lang="en-ZA" smtClean="0"/>
              <a:pPr/>
              <a:t>2016/08/22</a:t>
            </a:fld>
            <a:endParaRPr lang="en-ZA" dirty="0"/>
          </a:p>
        </p:txBody>
      </p:sp>
      <p:sp>
        <p:nvSpPr>
          <p:cNvPr id="8" name="Footer Placeholder 7"/>
          <p:cNvSpPr>
            <a:spLocks noGrp="1"/>
          </p:cNvSpPr>
          <p:nvPr>
            <p:ph type="ftr" sz="quarter" idx="11"/>
          </p:nvPr>
        </p:nvSpPr>
        <p:spPr/>
        <p:txBody>
          <a:bodyPr/>
          <a:lstStyle/>
          <a:p>
            <a:r>
              <a:rPr lang="en-ZA" smtClean="0"/>
              <a:t>ACQUISITION PLAN 2013/14</a:t>
            </a:r>
            <a:endParaRPr lang="en-ZA" dirty="0" smtClean="0"/>
          </a:p>
        </p:txBody>
      </p:sp>
      <p:sp>
        <p:nvSpPr>
          <p:cNvPr id="9" name="Slide Number Placeholder 8"/>
          <p:cNvSpPr>
            <a:spLocks noGrp="1"/>
          </p:cNvSpPr>
          <p:nvPr>
            <p:ph type="sldNum" sz="quarter" idx="12"/>
          </p:nvPr>
        </p:nvSpPr>
        <p:spPr/>
        <p:txBody>
          <a:bodyPr/>
          <a:lstStyle/>
          <a:p>
            <a:fld id="{00D4DB07-9F8F-4B4D-9DD3-3BC37C347D7E}" type="slidenum">
              <a:rPr lang="en-ZA" smtClean="0"/>
              <a:pPr/>
              <a:t>‹#›</a:t>
            </a:fld>
            <a:endParaRPr lang="en-ZA" dirty="0"/>
          </a:p>
        </p:txBody>
      </p:sp>
    </p:spTree>
    <p:extLst>
      <p:ext uri="{BB962C8B-B14F-4D97-AF65-F5344CB8AC3E}">
        <p14:creationId xmlns:p14="http://schemas.microsoft.com/office/powerpoint/2010/main" xmlns="" val="2591241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247E9F8E-E129-44DF-B39B-9DE4811134A6}" type="datetime1">
              <a:rPr lang="en-ZA" smtClean="0"/>
              <a:pPr/>
              <a:t>2016/08/22</a:t>
            </a:fld>
            <a:endParaRPr lang="en-ZA" dirty="0"/>
          </a:p>
        </p:txBody>
      </p:sp>
      <p:sp>
        <p:nvSpPr>
          <p:cNvPr id="4" name="Footer Placeholder 3"/>
          <p:cNvSpPr>
            <a:spLocks noGrp="1"/>
          </p:cNvSpPr>
          <p:nvPr>
            <p:ph type="ftr" sz="quarter" idx="11"/>
          </p:nvPr>
        </p:nvSpPr>
        <p:spPr/>
        <p:txBody>
          <a:bodyPr/>
          <a:lstStyle/>
          <a:p>
            <a:r>
              <a:rPr lang="en-ZA" smtClean="0"/>
              <a:t>ACQUISITION PLAN 2013/14</a:t>
            </a:r>
            <a:endParaRPr lang="en-ZA" dirty="0" smtClean="0"/>
          </a:p>
        </p:txBody>
      </p:sp>
      <p:sp>
        <p:nvSpPr>
          <p:cNvPr id="5" name="Slide Number Placeholder 4"/>
          <p:cNvSpPr>
            <a:spLocks noGrp="1"/>
          </p:cNvSpPr>
          <p:nvPr>
            <p:ph type="sldNum" sz="quarter" idx="12"/>
          </p:nvPr>
        </p:nvSpPr>
        <p:spPr/>
        <p:txBody>
          <a:bodyPr/>
          <a:lstStyle/>
          <a:p>
            <a:fld id="{00D4DB07-9F8F-4B4D-9DD3-3BC37C347D7E}" type="slidenum">
              <a:rPr lang="en-ZA" smtClean="0"/>
              <a:pPr/>
              <a:t>‹#›</a:t>
            </a:fld>
            <a:endParaRPr lang="en-ZA" dirty="0"/>
          </a:p>
        </p:txBody>
      </p:sp>
    </p:spTree>
    <p:extLst>
      <p:ext uri="{BB962C8B-B14F-4D97-AF65-F5344CB8AC3E}">
        <p14:creationId xmlns:p14="http://schemas.microsoft.com/office/powerpoint/2010/main" xmlns="" val="1282217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CB743-C66E-47D8-BAE3-41DE67B1C369}" type="datetime1">
              <a:rPr lang="en-ZA" smtClean="0"/>
              <a:pPr/>
              <a:t>2016/08/22</a:t>
            </a:fld>
            <a:endParaRPr lang="en-ZA" dirty="0"/>
          </a:p>
        </p:txBody>
      </p:sp>
      <p:sp>
        <p:nvSpPr>
          <p:cNvPr id="3" name="Footer Placeholder 2"/>
          <p:cNvSpPr>
            <a:spLocks noGrp="1"/>
          </p:cNvSpPr>
          <p:nvPr>
            <p:ph type="ftr" sz="quarter" idx="11"/>
          </p:nvPr>
        </p:nvSpPr>
        <p:spPr/>
        <p:txBody>
          <a:bodyPr/>
          <a:lstStyle/>
          <a:p>
            <a:r>
              <a:rPr lang="en-ZA" smtClean="0"/>
              <a:t>ACQUISITION PLAN 2013/14</a:t>
            </a:r>
            <a:endParaRPr lang="en-ZA" dirty="0" smtClean="0"/>
          </a:p>
        </p:txBody>
      </p:sp>
      <p:sp>
        <p:nvSpPr>
          <p:cNvPr id="4" name="Slide Number Placeholder 3"/>
          <p:cNvSpPr>
            <a:spLocks noGrp="1"/>
          </p:cNvSpPr>
          <p:nvPr>
            <p:ph type="sldNum" sz="quarter" idx="12"/>
          </p:nvPr>
        </p:nvSpPr>
        <p:spPr/>
        <p:txBody>
          <a:bodyPr/>
          <a:lstStyle/>
          <a:p>
            <a:fld id="{00D4DB07-9F8F-4B4D-9DD3-3BC37C347D7E}" type="slidenum">
              <a:rPr lang="en-ZA" smtClean="0"/>
              <a:pPr/>
              <a:t>‹#›</a:t>
            </a:fld>
            <a:endParaRPr lang="en-ZA" dirty="0"/>
          </a:p>
        </p:txBody>
      </p:sp>
    </p:spTree>
    <p:extLst>
      <p:ext uri="{BB962C8B-B14F-4D97-AF65-F5344CB8AC3E}">
        <p14:creationId xmlns:p14="http://schemas.microsoft.com/office/powerpoint/2010/main" xmlns="" val="2630992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CA8CF-6738-4FE7-8471-285DC1AE2E4B}" type="datetime1">
              <a:rPr lang="en-ZA" smtClean="0"/>
              <a:pPr/>
              <a:t>2016/08/22</a:t>
            </a:fld>
            <a:endParaRPr lang="en-ZA" dirty="0"/>
          </a:p>
        </p:txBody>
      </p:sp>
      <p:sp>
        <p:nvSpPr>
          <p:cNvPr id="6" name="Footer Placeholder 5"/>
          <p:cNvSpPr>
            <a:spLocks noGrp="1"/>
          </p:cNvSpPr>
          <p:nvPr>
            <p:ph type="ftr" sz="quarter" idx="11"/>
          </p:nvPr>
        </p:nvSpPr>
        <p:spPr/>
        <p:txBody>
          <a:bodyPr/>
          <a:lstStyle/>
          <a:p>
            <a:r>
              <a:rPr lang="en-ZA" smtClean="0"/>
              <a:t>ACQUISITION PLAN 2013/14</a:t>
            </a:r>
            <a:endParaRPr lang="en-ZA" dirty="0" smtClean="0"/>
          </a:p>
        </p:txBody>
      </p:sp>
      <p:sp>
        <p:nvSpPr>
          <p:cNvPr id="7" name="Slide Number Placeholder 6"/>
          <p:cNvSpPr>
            <a:spLocks noGrp="1"/>
          </p:cNvSpPr>
          <p:nvPr>
            <p:ph type="sldNum" sz="quarter" idx="12"/>
          </p:nvPr>
        </p:nvSpPr>
        <p:spPr/>
        <p:txBody>
          <a:bodyPr/>
          <a:lstStyle/>
          <a:p>
            <a:fld id="{00D4DB07-9F8F-4B4D-9DD3-3BC37C347D7E}" type="slidenum">
              <a:rPr lang="en-ZA" smtClean="0"/>
              <a:pPr/>
              <a:t>‹#›</a:t>
            </a:fld>
            <a:endParaRPr lang="en-ZA" dirty="0"/>
          </a:p>
        </p:txBody>
      </p:sp>
    </p:spTree>
    <p:extLst>
      <p:ext uri="{BB962C8B-B14F-4D97-AF65-F5344CB8AC3E}">
        <p14:creationId xmlns:p14="http://schemas.microsoft.com/office/powerpoint/2010/main" xmlns="" val="1030414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744357-2DBC-456C-84C3-E0E3BB62AB41}" type="datetime1">
              <a:rPr lang="en-ZA" smtClean="0"/>
              <a:pPr/>
              <a:t>2016/08/22</a:t>
            </a:fld>
            <a:endParaRPr lang="en-ZA" dirty="0"/>
          </a:p>
        </p:txBody>
      </p:sp>
      <p:sp>
        <p:nvSpPr>
          <p:cNvPr id="6" name="Footer Placeholder 5"/>
          <p:cNvSpPr>
            <a:spLocks noGrp="1"/>
          </p:cNvSpPr>
          <p:nvPr>
            <p:ph type="ftr" sz="quarter" idx="11"/>
          </p:nvPr>
        </p:nvSpPr>
        <p:spPr/>
        <p:txBody>
          <a:bodyPr/>
          <a:lstStyle/>
          <a:p>
            <a:r>
              <a:rPr lang="en-ZA" smtClean="0"/>
              <a:t>ACQUISITION PLAN 2013/14</a:t>
            </a:r>
            <a:endParaRPr lang="en-ZA" dirty="0" smtClean="0"/>
          </a:p>
        </p:txBody>
      </p:sp>
      <p:sp>
        <p:nvSpPr>
          <p:cNvPr id="7" name="Slide Number Placeholder 6"/>
          <p:cNvSpPr>
            <a:spLocks noGrp="1"/>
          </p:cNvSpPr>
          <p:nvPr>
            <p:ph type="sldNum" sz="quarter" idx="12"/>
          </p:nvPr>
        </p:nvSpPr>
        <p:spPr/>
        <p:txBody>
          <a:bodyPr/>
          <a:lstStyle/>
          <a:p>
            <a:fld id="{00D4DB07-9F8F-4B4D-9DD3-3BC37C347D7E}" type="slidenum">
              <a:rPr lang="en-ZA" smtClean="0"/>
              <a:pPr/>
              <a:t>‹#›</a:t>
            </a:fld>
            <a:endParaRPr lang="en-ZA" dirty="0"/>
          </a:p>
        </p:txBody>
      </p:sp>
    </p:spTree>
    <p:extLst>
      <p:ext uri="{BB962C8B-B14F-4D97-AF65-F5344CB8AC3E}">
        <p14:creationId xmlns:p14="http://schemas.microsoft.com/office/powerpoint/2010/main" xmlns="" val="997622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48B8FD-2FE8-4C03-B41F-1224FDA9C3F9}" type="datetime1">
              <a:rPr lang="en-ZA" smtClean="0"/>
              <a:pPr/>
              <a:t>2016/08/22</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ACQUISITION PLAN 2013/14</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4DB07-9F8F-4B4D-9DD3-3BC37C347D7E}" type="slidenum">
              <a:rPr lang="en-ZA" smtClean="0"/>
              <a:pPr/>
              <a:t>‹#›</a:t>
            </a:fld>
            <a:endParaRPr lang="en-ZA" dirty="0"/>
          </a:p>
        </p:txBody>
      </p:sp>
      <p:cxnSp>
        <p:nvCxnSpPr>
          <p:cNvPr id="7" name="Straight Connector 6"/>
          <p:cNvCxnSpPr/>
          <p:nvPr userDrawn="1"/>
        </p:nvCxnSpPr>
        <p:spPr>
          <a:xfrm>
            <a:off x="0" y="692696"/>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1" descr="ECDoH"/>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7164288" y="151709"/>
            <a:ext cx="1660889" cy="3969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33869927"/>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Worksheet2.xlsx"/></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2348880"/>
            <a:ext cx="7772400" cy="1470025"/>
          </a:xfrm>
        </p:spPr>
        <p:txBody>
          <a:bodyPr>
            <a:normAutofit fontScale="90000"/>
          </a:bodyPr>
          <a:lstStyle/>
          <a:p>
            <a:r>
              <a:rPr lang="en-ZA" sz="2800" b="1" dirty="0" smtClean="0">
                <a:latin typeface="Arial" panose="020B0604020202020204" pitchFamily="34" charset="0"/>
                <a:cs typeface="Arial" panose="020B0604020202020204" pitchFamily="34" charset="0"/>
              </a:rPr>
              <a:t/>
            </a:r>
            <a:br>
              <a:rPr lang="en-ZA" sz="2800" b="1" dirty="0" smtClean="0">
                <a:latin typeface="Arial" panose="020B0604020202020204" pitchFamily="34" charset="0"/>
                <a:cs typeface="Arial" panose="020B0604020202020204" pitchFamily="34" charset="0"/>
              </a:rPr>
            </a:br>
            <a:r>
              <a:rPr lang="en-ZA" sz="2800" b="1" dirty="0">
                <a:latin typeface="Arial" panose="020B0604020202020204" pitchFamily="34" charset="0"/>
                <a:cs typeface="Arial" panose="020B0604020202020204" pitchFamily="34" charset="0"/>
              </a:rPr>
              <a:t/>
            </a:r>
            <a:br>
              <a:rPr lang="en-ZA" sz="2800" b="1" dirty="0">
                <a:latin typeface="Arial" panose="020B0604020202020204" pitchFamily="34" charset="0"/>
                <a:cs typeface="Arial" panose="020B0604020202020204" pitchFamily="34" charset="0"/>
              </a:rPr>
            </a:b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EASTERN CAPE DEPARTMENT OF HEALTH</a:t>
            </a:r>
            <a:b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BRIEFING TO THE PORTFOLIO COMMITTEE ON HEALTH</a:t>
            </a: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ZA" sz="22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ZA" sz="22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ZA" sz="22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ZA" sz="22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ZA" sz="22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17 AUGUST 2016</a:t>
            </a:r>
            <a:endParaRPr lang="en-ZA" sz="2200" i="1" dirty="0">
              <a:effectLst>
                <a:outerShdw blurRad="38100" dist="38100" dir="2700000" algn="tl">
                  <a:srgbClr val="000000">
                    <a:alpha val="43137"/>
                  </a:srgbClr>
                </a:outerShdw>
              </a:effectLst>
            </a:endParaRPr>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391150"/>
            <a:ext cx="7918648" cy="609600"/>
          </a:xfrm>
          <a:prstGeom prst="rect">
            <a:avLst/>
          </a:prstGeom>
          <a:noFill/>
          <a:ln w="9525">
            <a:solidFill>
              <a:schemeClr val="bg1"/>
            </a:solidFill>
            <a:miter lim="800000"/>
            <a:headEnd/>
            <a:tailEnd/>
          </a:ln>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12"/>
          </p:nvPr>
        </p:nvSpPr>
        <p:spPr/>
        <p:txBody>
          <a:bodyPr/>
          <a:lstStyle/>
          <a:p>
            <a:fld id="{00D4DB07-9F8F-4B4D-9DD3-3BC37C347D7E}" type="slidenum">
              <a:rPr lang="en-ZA" smtClean="0"/>
              <a:pPr/>
              <a:t>1</a:t>
            </a:fld>
            <a:endParaRPr lang="en-ZA" dirty="0"/>
          </a:p>
        </p:txBody>
      </p:sp>
    </p:spTree>
    <p:extLst>
      <p:ext uri="{BB962C8B-B14F-4D97-AF65-F5344CB8AC3E}">
        <p14:creationId xmlns:p14="http://schemas.microsoft.com/office/powerpoint/2010/main" xmlns="" val="14051214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80528" y="260648"/>
            <a:ext cx="7992888" cy="576065"/>
          </a:xfrm>
        </p:spPr>
        <p:txBody>
          <a:bodyPr>
            <a:noAutofit/>
          </a:bodyPr>
          <a:lstStyle/>
          <a:p>
            <a:r>
              <a:rPr lang="en-US" sz="2400" b="1" dirty="0" smtClean="0">
                <a:effectLst>
                  <a:outerShdw blurRad="38100" dist="38100" dir="2700000" algn="tl">
                    <a:srgbClr val="000000">
                      <a:alpha val="43137"/>
                    </a:srgbClr>
                  </a:outerShdw>
                </a:effectLst>
                <a:latin typeface="Arial" panose="020B0604020202020204" pitchFamily="34" charset="0"/>
                <a:ea typeface="+mn-ea"/>
                <a:cs typeface="+mn-cs"/>
              </a:rPr>
              <a:t>CHW PROGRAMME CHALLENGES &amp; </a:t>
            </a:r>
            <a:br>
              <a:rPr lang="en-US" sz="2400" b="1" dirty="0" smtClean="0">
                <a:effectLst>
                  <a:outerShdw blurRad="38100" dist="38100" dir="2700000" algn="tl">
                    <a:srgbClr val="000000">
                      <a:alpha val="43137"/>
                    </a:srgbClr>
                  </a:outerShdw>
                </a:effectLst>
                <a:latin typeface="Arial" panose="020B0604020202020204" pitchFamily="34" charset="0"/>
                <a:ea typeface="+mn-ea"/>
                <a:cs typeface="+mn-cs"/>
              </a:rPr>
            </a:br>
            <a:r>
              <a:rPr lang="en-US" sz="2400" b="1" dirty="0" smtClean="0">
                <a:effectLst>
                  <a:outerShdw blurRad="38100" dist="38100" dir="2700000" algn="tl">
                    <a:srgbClr val="000000">
                      <a:alpha val="43137"/>
                    </a:srgbClr>
                  </a:outerShdw>
                </a:effectLst>
                <a:latin typeface="Arial" panose="020B0604020202020204" pitchFamily="34" charset="0"/>
                <a:ea typeface="+mn-ea"/>
                <a:cs typeface="+mn-cs"/>
              </a:rPr>
              <a:t>SOLUTIONS TO BE IMPLEMENTED</a:t>
            </a:r>
            <a:br>
              <a:rPr lang="en-US" sz="2400" b="1" dirty="0" smtClean="0">
                <a:effectLst>
                  <a:outerShdw blurRad="38100" dist="38100" dir="2700000" algn="tl">
                    <a:srgbClr val="000000">
                      <a:alpha val="43137"/>
                    </a:srgbClr>
                  </a:outerShdw>
                </a:effectLst>
                <a:latin typeface="Arial" panose="020B0604020202020204" pitchFamily="34" charset="0"/>
                <a:ea typeface="+mn-ea"/>
                <a:cs typeface="+mn-cs"/>
              </a:rPr>
            </a:br>
            <a:endParaRPr lang="en-US" sz="2400" b="1" dirty="0">
              <a:effectLst>
                <a:outerShdw blurRad="38100" dist="38100" dir="2700000" algn="tl">
                  <a:srgbClr val="000000">
                    <a:alpha val="43137"/>
                  </a:srgbClr>
                </a:outerShdw>
              </a:effectLst>
              <a:latin typeface="Arial" panose="020B0604020202020204" pitchFamily="34" charset="0"/>
              <a:ea typeface="+mn-ea"/>
              <a:cs typeface="+mn-cs"/>
            </a:endParaRPr>
          </a:p>
        </p:txBody>
      </p:sp>
      <p:sp>
        <p:nvSpPr>
          <p:cNvPr id="8" name="Subtitle 7"/>
          <p:cNvSpPr>
            <a:spLocks noGrp="1"/>
          </p:cNvSpPr>
          <p:nvPr>
            <p:ph type="subTitle" idx="1"/>
          </p:nvPr>
        </p:nvSpPr>
        <p:spPr>
          <a:xfrm>
            <a:off x="533400" y="2438400"/>
            <a:ext cx="8534400" cy="3200400"/>
          </a:xfrm>
        </p:spPr>
        <p:txBody>
          <a:bodyPr>
            <a:normAutofit/>
          </a:bodyPr>
          <a:lstStyle/>
          <a:p>
            <a:endParaRPr lang="en-US" sz="4800" b="1" dirty="0" smtClean="0">
              <a:solidFill>
                <a:schemeClr val="tx1"/>
              </a:solidFill>
            </a:endParaRPr>
          </a:p>
          <a:p>
            <a:pPr marL="571500" indent="-571500">
              <a:buFont typeface="Arial" panose="020B0604020202020204" pitchFamily="34" charset="0"/>
              <a:buChar char="•"/>
            </a:pPr>
            <a:endParaRPr lang="en-US" sz="3600" b="1" dirty="0" smtClean="0">
              <a:solidFill>
                <a:srgbClr val="0070C0"/>
              </a:solidFill>
            </a:endParaRPr>
          </a:p>
          <a:p>
            <a:pPr algn="ctr"/>
            <a:endParaRPr lang="en-US" sz="3600" b="1" dirty="0" smtClean="0">
              <a:solidFill>
                <a:srgbClr val="0070C0"/>
              </a:solidFill>
            </a:endParaRPr>
          </a:p>
          <a:p>
            <a:pPr algn="ctr"/>
            <a:endParaRPr lang="en-US" sz="3600" dirty="0" smtClean="0">
              <a:solidFill>
                <a:srgbClr val="0070C0"/>
              </a:solidFill>
            </a:endParaRPr>
          </a:p>
        </p:txBody>
      </p:sp>
      <p:sp>
        <p:nvSpPr>
          <p:cNvPr id="9" name="Slide Number Placeholder 8"/>
          <p:cNvSpPr>
            <a:spLocks noGrp="1"/>
          </p:cNvSpPr>
          <p:nvPr>
            <p:ph type="sldNum" sz="quarter" idx="10"/>
          </p:nvPr>
        </p:nvSpPr>
        <p:spPr/>
        <p:txBody>
          <a:bodyPr/>
          <a:lstStyle/>
          <a:p>
            <a:r>
              <a:rPr lang="en-US" dirty="0" smtClean="0"/>
              <a:t>1</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xmlns="" val="4075810044"/>
              </p:ext>
            </p:extLst>
          </p:nvPr>
        </p:nvGraphicFramePr>
        <p:xfrm>
          <a:off x="107504" y="793273"/>
          <a:ext cx="8856984" cy="4495798"/>
        </p:xfrm>
        <a:graphic>
          <a:graphicData uri="http://schemas.openxmlformats.org/drawingml/2006/table">
            <a:tbl>
              <a:tblPr firstRow="1" firstCol="1" bandRow="1">
                <a:tableStyleId>{5C22544A-7EE6-4342-B048-85BDC9FD1C3A}</a:tableStyleId>
              </a:tblPr>
              <a:tblGrid>
                <a:gridCol w="3672408"/>
                <a:gridCol w="5184576"/>
              </a:tblGrid>
              <a:tr h="304941">
                <a:tc>
                  <a:txBody>
                    <a:bodyPr/>
                    <a:lstStyle/>
                    <a:p>
                      <a:pPr marL="0" marR="0" algn="just">
                        <a:lnSpc>
                          <a:spcPts val="1600"/>
                        </a:lnSpc>
                        <a:spcBef>
                          <a:spcPts val="0"/>
                        </a:spcBef>
                        <a:spcAft>
                          <a:spcPts val="0"/>
                        </a:spcAft>
                      </a:pPr>
                      <a:r>
                        <a:rPr lang="en-GB" sz="1400" dirty="0">
                          <a:solidFill>
                            <a:schemeClr val="tx1"/>
                          </a:solidFill>
                          <a:effectLst/>
                        </a:rPr>
                        <a:t>Challenges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ts val="1600"/>
                        </a:lnSpc>
                        <a:spcBef>
                          <a:spcPts val="0"/>
                        </a:spcBef>
                        <a:spcAft>
                          <a:spcPts val="0"/>
                        </a:spcAft>
                      </a:pPr>
                      <a:r>
                        <a:rPr lang="en-GB" sz="1400">
                          <a:effectLst/>
                        </a:rPr>
                        <a:t>Solutions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71479">
                <a:tc>
                  <a:txBody>
                    <a:bodyPr/>
                    <a:lstStyle/>
                    <a:p>
                      <a:pPr marL="0" marR="0" algn="just">
                        <a:lnSpc>
                          <a:spcPts val="1600"/>
                        </a:lnSpc>
                        <a:spcBef>
                          <a:spcPts val="0"/>
                        </a:spcBef>
                        <a:spcAft>
                          <a:spcPts val="0"/>
                        </a:spcAft>
                      </a:pPr>
                      <a:r>
                        <a:rPr lang="en-GB" sz="1400" dirty="0">
                          <a:solidFill>
                            <a:schemeClr val="tx1"/>
                          </a:solidFill>
                          <a:effectLst/>
                        </a:rPr>
                        <a:t>Formal employment of community health workers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ts val="1600"/>
                        </a:lnSpc>
                        <a:spcBef>
                          <a:spcPts val="0"/>
                        </a:spcBef>
                        <a:spcAft>
                          <a:spcPts val="0"/>
                        </a:spcAft>
                      </a:pPr>
                      <a:r>
                        <a:rPr lang="en-GB" sz="1400" b="1" dirty="0">
                          <a:solidFill>
                            <a:schemeClr val="tx1"/>
                          </a:solidFill>
                          <a:effectLst/>
                        </a:rPr>
                        <a:t>Skills audit for community health workers and channelling to formal training in and out of the department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38210">
                <a:tc>
                  <a:txBody>
                    <a:bodyPr/>
                    <a:lstStyle/>
                    <a:p>
                      <a:pPr marL="0" marR="0" algn="just">
                        <a:lnSpc>
                          <a:spcPts val="1600"/>
                        </a:lnSpc>
                        <a:spcBef>
                          <a:spcPts val="0"/>
                        </a:spcBef>
                        <a:spcAft>
                          <a:spcPts val="0"/>
                        </a:spcAft>
                      </a:pPr>
                      <a:r>
                        <a:rPr lang="en-GB" sz="1400" dirty="0">
                          <a:solidFill>
                            <a:schemeClr val="tx1"/>
                          </a:solidFill>
                          <a:effectLst/>
                        </a:rPr>
                        <a:t>Reporting on the public workers reporting system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ts val="1600"/>
                        </a:lnSpc>
                        <a:spcBef>
                          <a:spcPts val="0"/>
                        </a:spcBef>
                        <a:spcAft>
                          <a:spcPts val="0"/>
                        </a:spcAft>
                      </a:pPr>
                      <a:r>
                        <a:rPr lang="en-GB" sz="1400" b="1" dirty="0">
                          <a:solidFill>
                            <a:schemeClr val="tx1"/>
                          </a:solidFill>
                          <a:effectLst/>
                        </a:rPr>
                        <a:t>Work with public works to intensify reporting and employ data capturers to ensure optimal reporting.</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38210">
                <a:tc>
                  <a:txBody>
                    <a:bodyPr/>
                    <a:lstStyle/>
                    <a:p>
                      <a:pPr marL="0" marR="0" algn="just">
                        <a:lnSpc>
                          <a:spcPts val="1600"/>
                        </a:lnSpc>
                        <a:spcBef>
                          <a:spcPts val="0"/>
                        </a:spcBef>
                        <a:spcAft>
                          <a:spcPts val="0"/>
                        </a:spcAft>
                      </a:pPr>
                      <a:r>
                        <a:rPr lang="en-GB" sz="1400" dirty="0">
                          <a:solidFill>
                            <a:schemeClr val="tx1"/>
                          </a:solidFill>
                          <a:effectLst/>
                        </a:rPr>
                        <a:t>Home care kits, identification uniforms and badges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ts val="1600"/>
                        </a:lnSpc>
                        <a:spcBef>
                          <a:spcPts val="0"/>
                        </a:spcBef>
                        <a:spcAft>
                          <a:spcPts val="0"/>
                        </a:spcAft>
                      </a:pPr>
                      <a:r>
                        <a:rPr lang="en-GB" sz="1400" b="1" dirty="0">
                          <a:solidFill>
                            <a:schemeClr val="tx1"/>
                          </a:solidFill>
                          <a:effectLst/>
                        </a:rPr>
                        <a:t>Procure home care kits provisioning of the uniforms for community health workers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71479">
                <a:tc>
                  <a:txBody>
                    <a:bodyPr/>
                    <a:lstStyle/>
                    <a:p>
                      <a:pPr marL="0" marR="0" algn="just">
                        <a:lnSpc>
                          <a:spcPts val="1600"/>
                        </a:lnSpc>
                        <a:spcBef>
                          <a:spcPts val="0"/>
                        </a:spcBef>
                        <a:spcAft>
                          <a:spcPts val="0"/>
                        </a:spcAft>
                      </a:pPr>
                      <a:r>
                        <a:rPr lang="en-GB" sz="1400" dirty="0">
                          <a:solidFill>
                            <a:schemeClr val="tx1"/>
                          </a:solidFill>
                          <a:effectLst/>
                        </a:rPr>
                        <a:t>Clear job description and activity reporting of community health workers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ts val="1600"/>
                        </a:lnSpc>
                        <a:spcBef>
                          <a:spcPts val="0"/>
                        </a:spcBef>
                        <a:spcAft>
                          <a:spcPts val="0"/>
                        </a:spcAft>
                      </a:pPr>
                      <a:r>
                        <a:rPr lang="en-GB" sz="1400" b="1" dirty="0">
                          <a:solidFill>
                            <a:schemeClr val="tx1"/>
                          </a:solidFill>
                          <a:effectLst/>
                        </a:rPr>
                        <a:t>Review job description, , ensure uniformity and all community health workers to operate in the War rooms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71479">
                <a:tc>
                  <a:txBody>
                    <a:bodyPr/>
                    <a:lstStyle/>
                    <a:p>
                      <a:pPr marL="0" marR="0" algn="just">
                        <a:lnSpc>
                          <a:spcPts val="1600"/>
                        </a:lnSpc>
                        <a:spcBef>
                          <a:spcPts val="0"/>
                        </a:spcBef>
                        <a:spcAft>
                          <a:spcPts val="0"/>
                        </a:spcAft>
                      </a:pPr>
                      <a:r>
                        <a:rPr lang="en-GB" sz="1400" dirty="0">
                          <a:solidFill>
                            <a:schemeClr val="tx1"/>
                          </a:solidFill>
                          <a:effectLst/>
                        </a:rPr>
                        <a:t>Community health workers debriefing sessions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ts val="1600"/>
                        </a:lnSpc>
                        <a:spcBef>
                          <a:spcPts val="0"/>
                        </a:spcBef>
                        <a:spcAft>
                          <a:spcPts val="0"/>
                        </a:spcAft>
                      </a:pPr>
                      <a:r>
                        <a:rPr lang="en-GB" sz="1400" b="1" dirty="0">
                          <a:solidFill>
                            <a:schemeClr val="tx1"/>
                          </a:solidFill>
                          <a:effectLst/>
                        </a:rPr>
                        <a:t>All sub-districts to host debriefing sessions for the community health workers to ensure bottlenecks are dealt with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1710550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0" y="0"/>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FontTx/>
              <a:buNone/>
            </a:pPr>
            <a:r>
              <a:rPr lang="en-ZA" altLang="en-US" sz="2400" b="1" dirty="0" smtClean="0">
                <a:effectLst>
                  <a:outerShdw blurRad="38100" dist="38100" dir="2700000" algn="tl">
                    <a:srgbClr val="000000">
                      <a:alpha val="43137"/>
                    </a:srgbClr>
                  </a:outerShdw>
                </a:effectLst>
              </a:rPr>
              <a:t>UPDATE ON THE ORGANOGRAM </a:t>
            </a:r>
          </a:p>
          <a:p>
            <a:pPr algn="ctr">
              <a:spcBef>
                <a:spcPct val="0"/>
              </a:spcBef>
              <a:buSzTx/>
              <a:buFontTx/>
              <a:buNone/>
            </a:pPr>
            <a:r>
              <a:rPr lang="en-ZA" altLang="en-US" sz="2400" b="1" dirty="0" smtClean="0">
                <a:effectLst>
                  <a:outerShdw blurRad="38100" dist="38100" dir="2700000" algn="tl">
                    <a:srgbClr val="000000">
                      <a:alpha val="43137"/>
                    </a:srgbClr>
                  </a:outerShdw>
                </a:effectLst>
              </a:rPr>
              <a:t>PROCESS (1)</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11</a:t>
            </a:fld>
            <a:endParaRPr lang="en-ZA" dirty="0"/>
          </a:p>
        </p:txBody>
      </p:sp>
      <p:sp>
        <p:nvSpPr>
          <p:cNvPr id="7" name="TextBox 6"/>
          <p:cNvSpPr txBox="1"/>
          <p:nvPr/>
        </p:nvSpPr>
        <p:spPr>
          <a:xfrm>
            <a:off x="0" y="764704"/>
            <a:ext cx="9036496" cy="5509200"/>
          </a:xfrm>
          <a:prstGeom prst="rect">
            <a:avLst/>
          </a:prstGeom>
          <a:noFill/>
        </p:spPr>
        <p:txBody>
          <a:bodyPr wrap="square" rtlCol="0">
            <a:spAutoFit/>
          </a:bodyPr>
          <a:lstStyle/>
          <a:p>
            <a:pPr lvl="1" indent="-457200">
              <a:buFont typeface="Arial" panose="020B0604020202020204" pitchFamily="34" charset="0"/>
              <a:buChar char="•"/>
            </a:pPr>
            <a:r>
              <a:rPr lang="en-US" sz="2400" dirty="0">
                <a:effectLst>
                  <a:outerShdw blurRad="38100" dist="38100" dir="2700000" algn="tl">
                    <a:srgbClr val="000000">
                      <a:alpha val="43137"/>
                    </a:srgbClr>
                  </a:outerShdw>
                </a:effectLst>
              </a:rPr>
              <a:t>The </a:t>
            </a:r>
            <a:r>
              <a:rPr lang="en-US" sz="2400" dirty="0" smtClean="0">
                <a:effectLst>
                  <a:outerShdw blurRad="38100" dist="38100" dir="2700000" algn="tl">
                    <a:srgbClr val="000000">
                      <a:alpha val="43137"/>
                    </a:srgbClr>
                  </a:outerShdw>
                </a:effectLst>
              </a:rPr>
              <a:t>new organogram </a:t>
            </a:r>
            <a:r>
              <a:rPr lang="en-US" sz="2400" dirty="0" err="1" smtClean="0">
                <a:effectLst>
                  <a:outerShdw blurRad="38100" dist="38100" dir="2700000" algn="tl">
                    <a:srgbClr val="000000">
                      <a:alpha val="43137"/>
                    </a:srgbClr>
                  </a:outerShdw>
                </a:effectLst>
              </a:rPr>
              <a:t>emphasises</a:t>
            </a:r>
            <a:r>
              <a:rPr lang="en-US" sz="2400" dirty="0" smtClean="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on resourcing frontline </a:t>
            </a:r>
            <a:r>
              <a:rPr lang="en-US" sz="2400" dirty="0" smtClean="0">
                <a:effectLst>
                  <a:outerShdw blurRad="38100" dist="38100" dir="2700000" algn="tl">
                    <a:srgbClr val="000000">
                      <a:alpha val="43137"/>
                    </a:srgbClr>
                  </a:outerShdw>
                </a:effectLst>
              </a:rPr>
              <a:t>services, provision </a:t>
            </a:r>
            <a:r>
              <a:rPr lang="en-US" sz="2400" dirty="0">
                <a:effectLst>
                  <a:outerShdw blurRad="38100" dist="38100" dir="2700000" algn="tl">
                    <a:srgbClr val="000000">
                      <a:alpha val="43137"/>
                    </a:srgbClr>
                  </a:outerShdw>
                </a:effectLst>
              </a:rPr>
              <a:t>of support close to the </a:t>
            </a:r>
            <a:r>
              <a:rPr lang="en-US" sz="2400" dirty="0" smtClean="0">
                <a:effectLst>
                  <a:outerShdw blurRad="38100" dist="38100" dir="2700000" algn="tl">
                    <a:srgbClr val="000000">
                      <a:alpha val="43137"/>
                    </a:srgbClr>
                  </a:outerShdw>
                </a:effectLst>
              </a:rPr>
              <a:t>front-line, de-layering </a:t>
            </a:r>
            <a:r>
              <a:rPr lang="en-US" sz="2400" dirty="0">
                <a:effectLst>
                  <a:outerShdw blurRad="38100" dist="38100" dir="2700000" algn="tl">
                    <a:srgbClr val="000000">
                      <a:alpha val="43137"/>
                    </a:srgbClr>
                  </a:outerShdw>
                </a:effectLst>
              </a:rPr>
              <a:t>of superlative levels of management (inclusive of dis-establishing the sub–district offices and the implementation of a leaner Head Officer</a:t>
            </a:r>
            <a:r>
              <a:rPr lang="en-US" sz="2400" dirty="0" smtClean="0">
                <a:effectLst>
                  <a:outerShdw blurRad="38100" dist="38100" dir="2700000" algn="tl">
                    <a:srgbClr val="000000">
                      <a:alpha val="43137"/>
                    </a:srgbClr>
                  </a:outerShdw>
                </a:effectLst>
              </a:rPr>
              <a:t>)</a:t>
            </a:r>
          </a:p>
          <a:p>
            <a:pPr lvl="1" indent="-457200">
              <a:buFont typeface="Arial" panose="020B0604020202020204" pitchFamily="34" charset="0"/>
              <a:buChar char="•"/>
            </a:pPr>
            <a:r>
              <a:rPr lang="en-US" sz="2400" dirty="0">
                <a:effectLst>
                  <a:outerShdw blurRad="38100" dist="38100" dir="2700000" algn="tl">
                    <a:srgbClr val="000000">
                      <a:alpha val="43137"/>
                    </a:srgbClr>
                  </a:outerShdw>
                </a:effectLst>
              </a:rPr>
              <a:t>The revised </a:t>
            </a:r>
            <a:r>
              <a:rPr lang="en-US" sz="2400" dirty="0" smtClean="0">
                <a:effectLst>
                  <a:outerShdw blurRad="38100" dist="38100" dir="2700000" algn="tl">
                    <a:srgbClr val="000000">
                      <a:alpha val="43137"/>
                    </a:srgbClr>
                  </a:outerShdw>
                </a:effectLst>
              </a:rPr>
              <a:t>organogram also incorporates </a:t>
            </a:r>
            <a:r>
              <a:rPr lang="en-US" sz="2400" dirty="0">
                <a:effectLst>
                  <a:outerShdw blurRad="38100" dist="38100" dir="2700000" algn="tl">
                    <a:srgbClr val="000000">
                      <a:alpha val="43137"/>
                    </a:srgbClr>
                  </a:outerShdw>
                </a:effectLst>
              </a:rPr>
              <a:t>the re-classification of the smaller hospitals and ensures </a:t>
            </a:r>
            <a:r>
              <a:rPr lang="en-US" sz="2400" dirty="0" smtClean="0">
                <a:effectLst>
                  <a:outerShdw blurRad="38100" dist="38100" dir="2700000" algn="tl">
                    <a:srgbClr val="000000">
                      <a:alpha val="43137"/>
                    </a:srgbClr>
                  </a:outerShdw>
                </a:effectLst>
              </a:rPr>
              <a:t>the </a:t>
            </a:r>
            <a:r>
              <a:rPr lang="en-US" sz="2400" dirty="0">
                <a:effectLst>
                  <a:outerShdw blurRad="38100" dist="38100" dir="2700000" algn="tl">
                    <a:srgbClr val="000000">
                      <a:alpha val="43137"/>
                    </a:srgbClr>
                  </a:outerShdw>
                </a:effectLst>
              </a:rPr>
              <a:t>correct mix of health professionals and support staff </a:t>
            </a:r>
            <a:endParaRPr lang="en-US" sz="2400" dirty="0" smtClean="0">
              <a:effectLst>
                <a:outerShdw blurRad="38100" dist="38100" dir="2700000" algn="tl">
                  <a:srgbClr val="000000">
                    <a:alpha val="43137"/>
                  </a:srgbClr>
                </a:outerShdw>
              </a:effectLst>
            </a:endParaRPr>
          </a:p>
          <a:p>
            <a:pPr lvl="1" indent="-457200">
              <a:buFont typeface="Arial" panose="020B0604020202020204" pitchFamily="34" charset="0"/>
              <a:buChar char="•"/>
            </a:pPr>
            <a:r>
              <a:rPr lang="en-US" sz="2400" dirty="0">
                <a:effectLst>
                  <a:outerShdw blurRad="38100" dist="38100" dir="2700000" algn="tl">
                    <a:srgbClr val="000000">
                      <a:alpha val="43137"/>
                    </a:srgbClr>
                  </a:outerShdw>
                </a:effectLst>
              </a:rPr>
              <a:t>The </a:t>
            </a:r>
            <a:r>
              <a:rPr lang="en-US" sz="2400" dirty="0" smtClean="0">
                <a:effectLst>
                  <a:outerShdw blurRad="38100" dist="38100" dir="2700000" algn="tl">
                    <a:srgbClr val="000000">
                      <a:alpha val="43137"/>
                    </a:srgbClr>
                  </a:outerShdw>
                </a:effectLst>
              </a:rPr>
              <a:t>first version of the organogram which </a:t>
            </a:r>
            <a:r>
              <a:rPr lang="en-US" sz="2400" dirty="0">
                <a:effectLst>
                  <a:outerShdw blurRad="38100" dist="38100" dir="2700000" algn="tl">
                    <a:srgbClr val="000000">
                      <a:alpha val="43137"/>
                    </a:srgbClr>
                  </a:outerShdw>
                </a:effectLst>
              </a:rPr>
              <a:t>started in 2012 resulted in an “ideal “organogram which </a:t>
            </a:r>
            <a:r>
              <a:rPr lang="en-US" sz="2400" dirty="0" err="1">
                <a:effectLst>
                  <a:outerShdw blurRad="38100" dist="38100" dir="2700000" algn="tl">
                    <a:srgbClr val="000000">
                      <a:alpha val="43137"/>
                    </a:srgbClr>
                  </a:outerShdw>
                </a:effectLst>
              </a:rPr>
              <a:t>costed</a:t>
            </a:r>
            <a:r>
              <a:rPr lang="en-US" sz="2400" dirty="0">
                <a:effectLst>
                  <a:outerShdw blurRad="38100" dist="38100" dir="2700000" algn="tl">
                    <a:srgbClr val="000000">
                      <a:alpha val="43137"/>
                    </a:srgbClr>
                  </a:outerShdw>
                </a:effectLst>
              </a:rPr>
              <a:t> out at R23.3 billion with a total of 81.774 posts. </a:t>
            </a:r>
            <a:endParaRPr lang="en-US" sz="2400" dirty="0" smtClean="0">
              <a:effectLst>
                <a:outerShdw blurRad="38100" dist="38100" dir="2700000" algn="tl">
                  <a:srgbClr val="000000">
                    <a:alpha val="43137"/>
                  </a:srgbClr>
                </a:outerShdw>
              </a:effectLst>
            </a:endParaRPr>
          </a:p>
          <a:p>
            <a:pPr lvl="2" indent="-457200">
              <a:buFont typeface="Courier New" panose="02070309020205020404" pitchFamily="49" charset="0"/>
              <a:buChar char="o"/>
            </a:pPr>
            <a:r>
              <a:rPr lang="en-US" sz="2000" dirty="0">
                <a:effectLst>
                  <a:outerShdw blurRad="38100" dist="38100" dir="2700000" algn="tl">
                    <a:srgbClr val="000000">
                      <a:alpha val="43137"/>
                    </a:srgbClr>
                  </a:outerShdw>
                </a:effectLst>
              </a:rPr>
              <a:t>The first reviews came out at </a:t>
            </a:r>
            <a:r>
              <a:rPr lang="en-US" sz="2000" b="1" dirty="0">
                <a:effectLst>
                  <a:outerShdw blurRad="38100" dist="38100" dir="2700000" algn="tl">
                    <a:srgbClr val="000000">
                      <a:alpha val="43137"/>
                    </a:srgbClr>
                  </a:outerShdw>
                </a:effectLst>
              </a:rPr>
              <a:t>R16 billion </a:t>
            </a:r>
            <a:r>
              <a:rPr lang="en-US" sz="2000" dirty="0">
                <a:effectLst>
                  <a:outerShdw blurRad="38100" dist="38100" dir="2700000" algn="tl">
                    <a:srgbClr val="000000">
                      <a:alpha val="43137"/>
                    </a:srgbClr>
                  </a:outerShdw>
                </a:effectLst>
              </a:rPr>
              <a:t>which was still above the COE budget allocation of </a:t>
            </a:r>
            <a:r>
              <a:rPr lang="en-US" sz="2000" b="1" dirty="0">
                <a:effectLst>
                  <a:outerShdw blurRad="38100" dist="38100" dir="2700000" algn="tl">
                    <a:srgbClr val="000000">
                      <a:alpha val="43137"/>
                    </a:srgbClr>
                  </a:outerShdw>
                </a:effectLst>
              </a:rPr>
              <a:t>R13.5 billion</a:t>
            </a:r>
            <a:r>
              <a:rPr lang="en-US" sz="2000" dirty="0" smtClean="0">
                <a:effectLst>
                  <a:outerShdw blurRad="38100" dist="38100" dir="2700000" algn="tl">
                    <a:srgbClr val="000000">
                      <a:alpha val="43137"/>
                    </a:srgbClr>
                  </a:outerShdw>
                </a:effectLst>
              </a:rPr>
              <a:t>.</a:t>
            </a:r>
          </a:p>
          <a:p>
            <a:pPr lvl="1" indent="-457200" algn="just">
              <a:buFont typeface="Courier New" panose="02070309020205020404" pitchFamily="49" charset="0"/>
              <a:buChar char="o"/>
            </a:pPr>
            <a:r>
              <a:rPr lang="en-US" sz="2400" dirty="0" smtClean="0">
                <a:effectLst>
                  <a:outerShdw blurRad="38100" dist="38100" dir="2700000" algn="tl">
                    <a:srgbClr val="000000">
                      <a:alpha val="43137"/>
                    </a:srgbClr>
                  </a:outerShdw>
                </a:effectLst>
              </a:rPr>
              <a:t>A </a:t>
            </a:r>
            <a:r>
              <a:rPr lang="en-US" sz="2400" dirty="0">
                <a:effectLst>
                  <a:outerShdw blurRad="38100" dist="38100" dir="2700000" algn="tl">
                    <a:srgbClr val="000000">
                      <a:alpha val="43137"/>
                    </a:srgbClr>
                  </a:outerShdw>
                </a:effectLst>
              </a:rPr>
              <a:t>further review and progressive costing based on scientific workload variables, </a:t>
            </a:r>
            <a:r>
              <a:rPr lang="en-US" sz="2400" dirty="0" smtClean="0">
                <a:effectLst>
                  <a:outerShdw blurRad="38100" dist="38100" dir="2700000" algn="tl">
                    <a:srgbClr val="000000">
                      <a:alpha val="43137"/>
                    </a:srgbClr>
                  </a:outerShdw>
                </a:effectLst>
              </a:rPr>
              <a:t>data </a:t>
            </a:r>
            <a:r>
              <a:rPr lang="en-US" sz="2400" dirty="0">
                <a:effectLst>
                  <a:outerShdw blurRad="38100" dist="38100" dir="2700000" algn="tl">
                    <a:srgbClr val="000000">
                      <a:alpha val="43137"/>
                    </a:srgbClr>
                  </a:outerShdw>
                </a:effectLst>
              </a:rPr>
              <a:t>from </a:t>
            </a:r>
            <a:r>
              <a:rPr lang="en-US" sz="2400" dirty="0" smtClean="0">
                <a:effectLst>
                  <a:outerShdw blurRad="38100" dist="38100" dir="2700000" algn="tl">
                    <a:srgbClr val="000000">
                      <a:alpha val="43137"/>
                    </a:srgbClr>
                  </a:outerShdw>
                </a:effectLst>
              </a:rPr>
              <a:t>DHIS </a:t>
            </a:r>
            <a:r>
              <a:rPr lang="en-US" sz="2400" dirty="0">
                <a:effectLst>
                  <a:outerShdw blurRad="38100" dist="38100" dir="2700000" algn="tl">
                    <a:srgbClr val="000000">
                      <a:alpha val="43137"/>
                    </a:srgbClr>
                  </a:outerShdw>
                </a:effectLst>
              </a:rPr>
              <a:t>and </a:t>
            </a:r>
            <a:r>
              <a:rPr lang="en-US" sz="2400" dirty="0" smtClean="0">
                <a:effectLst>
                  <a:outerShdw blurRad="38100" dist="38100" dir="2700000" algn="tl">
                    <a:srgbClr val="000000">
                      <a:alpha val="43137"/>
                    </a:srgbClr>
                  </a:outerShdw>
                </a:effectLst>
              </a:rPr>
              <a:t>WISN</a:t>
            </a: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was undertaken </a:t>
            </a:r>
            <a:endParaRPr 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9237078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0" y="0"/>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FontTx/>
              <a:buNone/>
            </a:pPr>
            <a:r>
              <a:rPr lang="en-ZA" altLang="en-US" sz="2400" b="1" dirty="0" smtClean="0">
                <a:effectLst>
                  <a:outerShdw blurRad="38100" dist="38100" dir="2700000" algn="tl">
                    <a:srgbClr val="000000">
                      <a:alpha val="43137"/>
                    </a:srgbClr>
                  </a:outerShdw>
                </a:effectLst>
              </a:rPr>
              <a:t>UPDATE ON THE ORGANOGRAM </a:t>
            </a:r>
          </a:p>
          <a:p>
            <a:pPr algn="ctr">
              <a:spcBef>
                <a:spcPct val="0"/>
              </a:spcBef>
              <a:buSzTx/>
              <a:buFontTx/>
              <a:buNone/>
            </a:pPr>
            <a:r>
              <a:rPr lang="en-ZA" altLang="en-US" sz="2400" b="1" dirty="0" smtClean="0">
                <a:effectLst>
                  <a:outerShdw blurRad="38100" dist="38100" dir="2700000" algn="tl">
                    <a:srgbClr val="000000">
                      <a:alpha val="43137"/>
                    </a:srgbClr>
                  </a:outerShdw>
                </a:effectLst>
              </a:rPr>
              <a:t>PROCESS (2)</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12</a:t>
            </a:fld>
            <a:endParaRPr lang="en-ZA" dirty="0"/>
          </a:p>
        </p:txBody>
      </p:sp>
      <p:sp>
        <p:nvSpPr>
          <p:cNvPr id="7" name="TextBox 6"/>
          <p:cNvSpPr txBox="1"/>
          <p:nvPr/>
        </p:nvSpPr>
        <p:spPr>
          <a:xfrm>
            <a:off x="0" y="764704"/>
            <a:ext cx="9036496" cy="5262979"/>
          </a:xfrm>
          <a:prstGeom prst="rect">
            <a:avLst/>
          </a:prstGeom>
          <a:noFill/>
        </p:spPr>
        <p:txBody>
          <a:bodyPr wrap="square" rtlCol="0">
            <a:spAutoFit/>
          </a:bodyPr>
          <a:lstStyle/>
          <a:p>
            <a:pPr lvl="1" indent="-457200">
              <a:buFont typeface="Arial" panose="020B0604020202020204" pitchFamily="34" charset="0"/>
              <a:buChar char="•"/>
            </a:pPr>
            <a:r>
              <a:rPr lang="en-US" sz="2400" dirty="0" smtClean="0">
                <a:effectLst>
                  <a:outerShdw blurRad="38100" dist="38100" dir="2700000" algn="tl">
                    <a:srgbClr val="000000">
                      <a:alpha val="43137"/>
                    </a:srgbClr>
                  </a:outerShdw>
                </a:effectLst>
              </a:rPr>
              <a:t>The second </a:t>
            </a:r>
            <a:r>
              <a:rPr lang="en-US" sz="2400" dirty="0">
                <a:effectLst>
                  <a:outerShdw blurRad="38100" dist="38100" dir="2700000" algn="tl">
                    <a:srgbClr val="000000">
                      <a:alpha val="43137"/>
                    </a:srgbClr>
                  </a:outerShdw>
                </a:effectLst>
              </a:rPr>
              <a:t>review exercise resulted in the </a:t>
            </a:r>
            <a:r>
              <a:rPr lang="en-US" sz="2400" dirty="0" smtClean="0">
                <a:effectLst>
                  <a:outerShdw blurRad="38100" dist="38100" dir="2700000" algn="tl">
                    <a:srgbClr val="000000">
                      <a:alpha val="43137"/>
                    </a:srgbClr>
                  </a:outerShdw>
                </a:effectLst>
              </a:rPr>
              <a:t>Jan </a:t>
            </a:r>
            <a:r>
              <a:rPr lang="en-US" sz="2400" dirty="0">
                <a:effectLst>
                  <a:outerShdw blurRad="38100" dist="38100" dir="2700000" algn="tl">
                    <a:srgbClr val="000000">
                      <a:alpha val="43137"/>
                    </a:srgbClr>
                  </a:outerShdw>
                </a:effectLst>
              </a:rPr>
              <a:t>2016 organogram which </a:t>
            </a:r>
            <a:r>
              <a:rPr lang="en-US" sz="2400" dirty="0" err="1" smtClean="0">
                <a:effectLst>
                  <a:outerShdw blurRad="38100" dist="38100" dir="2700000" algn="tl">
                    <a:srgbClr val="000000">
                      <a:alpha val="43137"/>
                    </a:srgbClr>
                  </a:outerShdw>
                </a:effectLst>
              </a:rPr>
              <a:t>costed</a:t>
            </a:r>
            <a:r>
              <a:rPr lang="en-US" sz="2400" dirty="0" smtClean="0">
                <a:effectLst>
                  <a:outerShdw blurRad="38100" dist="38100" dir="2700000" algn="tl">
                    <a:srgbClr val="000000">
                      <a:alpha val="43137"/>
                    </a:srgbClr>
                  </a:outerShdw>
                </a:effectLst>
              </a:rPr>
              <a:t> </a:t>
            </a:r>
            <a:r>
              <a:rPr lang="en-US" sz="2400" b="1" dirty="0">
                <a:effectLst>
                  <a:outerShdw blurRad="38100" dist="38100" dir="2700000" algn="tl">
                    <a:srgbClr val="000000">
                      <a:alpha val="43137"/>
                    </a:srgbClr>
                  </a:outerShdw>
                </a:effectLst>
              </a:rPr>
              <a:t>R10 billion</a:t>
            </a: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and has been used a reasonable </a:t>
            </a:r>
            <a:r>
              <a:rPr lang="en-US" sz="2400" dirty="0">
                <a:effectLst>
                  <a:outerShdw blurRad="38100" dist="38100" dir="2700000" algn="tl">
                    <a:srgbClr val="000000">
                      <a:alpha val="43137"/>
                    </a:srgbClr>
                  </a:outerShdw>
                </a:effectLst>
              </a:rPr>
              <a:t>base organogram upon which further consultation </a:t>
            </a:r>
            <a:r>
              <a:rPr lang="en-US" sz="2400" dirty="0" smtClean="0">
                <a:effectLst>
                  <a:outerShdw blurRad="38100" dist="38100" dir="2700000" algn="tl">
                    <a:srgbClr val="000000">
                      <a:alpha val="43137"/>
                    </a:srgbClr>
                  </a:outerShdw>
                </a:effectLst>
              </a:rPr>
              <a:t>have been taking place</a:t>
            </a:r>
          </a:p>
          <a:p>
            <a:pPr lvl="1" indent="-457200">
              <a:buFont typeface="Arial" panose="020B0604020202020204" pitchFamily="34" charset="0"/>
              <a:buChar char="•"/>
            </a:pPr>
            <a:r>
              <a:rPr lang="en-US" sz="2400" dirty="0" smtClean="0">
                <a:effectLst>
                  <a:outerShdw blurRad="38100" dist="38100" dir="2700000" algn="tl">
                    <a:srgbClr val="000000">
                      <a:alpha val="43137"/>
                    </a:srgbClr>
                  </a:outerShdw>
                </a:effectLst>
              </a:rPr>
              <a:t>The 3</a:t>
            </a:r>
            <a:r>
              <a:rPr lang="en-US" sz="2400" baseline="30000" dirty="0" smtClean="0">
                <a:effectLst>
                  <a:outerShdw blurRad="38100" dist="38100" dir="2700000" algn="tl">
                    <a:srgbClr val="000000">
                      <a:alpha val="43137"/>
                    </a:srgbClr>
                  </a:outerShdw>
                </a:effectLst>
              </a:rPr>
              <a:t>rd</a:t>
            </a:r>
            <a:r>
              <a:rPr lang="en-US" sz="2400" dirty="0" smtClean="0">
                <a:effectLst>
                  <a:outerShdw blurRad="38100" dist="38100" dir="2700000" algn="tl">
                    <a:srgbClr val="000000">
                      <a:alpha val="43137"/>
                    </a:srgbClr>
                  </a:outerShdw>
                </a:effectLst>
              </a:rPr>
              <a:t> phase of the organogram involved engaging and further consultations on the Jan 2016 organogram</a:t>
            </a:r>
          </a:p>
          <a:p>
            <a:pPr lvl="1" indent="-457200">
              <a:buFont typeface="Arial" panose="020B0604020202020204" pitchFamily="34" charset="0"/>
              <a:buChar char="•"/>
            </a:pPr>
            <a:r>
              <a:rPr lang="en-US" sz="2400" dirty="0" smtClean="0">
                <a:effectLst>
                  <a:outerShdw blurRad="38100" dist="38100" dir="2700000" algn="tl">
                    <a:srgbClr val="000000">
                      <a:alpha val="43137"/>
                    </a:srgbClr>
                  </a:outerShdw>
                </a:effectLst>
              </a:rPr>
              <a:t>The </a:t>
            </a:r>
            <a:r>
              <a:rPr lang="en-US" sz="2400" dirty="0">
                <a:effectLst>
                  <a:outerShdw blurRad="38100" dist="38100" dir="2700000" algn="tl">
                    <a:srgbClr val="000000">
                      <a:alpha val="43137"/>
                    </a:srgbClr>
                  </a:outerShdw>
                </a:effectLst>
              </a:rPr>
              <a:t>prescribed consultation with </a:t>
            </a:r>
            <a:r>
              <a:rPr lang="en-US" sz="2400" dirty="0" err="1">
                <a:effectLst>
                  <a:outerShdw blurRad="38100" dist="38100" dir="2700000" algn="tl">
                    <a:srgbClr val="000000">
                      <a:alpha val="43137"/>
                    </a:srgbClr>
                  </a:outerShdw>
                </a:effectLst>
              </a:rPr>
              <a:t>organised</a:t>
            </a:r>
            <a:r>
              <a:rPr lang="en-US" sz="2400" dirty="0">
                <a:effectLst>
                  <a:outerShdw blurRad="38100" dist="38100" dir="2700000" algn="tl">
                    <a:srgbClr val="000000">
                      <a:alpha val="43137"/>
                    </a:srgbClr>
                  </a:outerShdw>
                </a:effectLst>
              </a:rPr>
              <a:t> </a:t>
            </a:r>
            <a:r>
              <a:rPr lang="en-US" sz="2400" dirty="0" err="1">
                <a:effectLst>
                  <a:outerShdw blurRad="38100" dist="38100" dir="2700000" algn="tl">
                    <a:srgbClr val="000000">
                      <a:alpha val="43137"/>
                    </a:srgbClr>
                  </a:outerShdw>
                </a:effectLst>
              </a:rPr>
              <a:t>labour</a:t>
            </a:r>
            <a:r>
              <a:rPr lang="en-US" sz="2400" dirty="0">
                <a:effectLst>
                  <a:outerShdw blurRad="38100" dist="38100" dir="2700000" algn="tl">
                    <a:srgbClr val="000000">
                      <a:alpha val="43137"/>
                    </a:srgbClr>
                  </a:outerShdw>
                </a:effectLst>
              </a:rPr>
              <a:t> at provincial level has commenced and </a:t>
            </a:r>
            <a:r>
              <a:rPr lang="en-US" sz="2400" dirty="0" smtClean="0">
                <a:effectLst>
                  <a:outerShdw blurRad="38100" dist="38100" dir="2700000" algn="tl">
                    <a:srgbClr val="000000">
                      <a:alpha val="43137"/>
                    </a:srgbClr>
                  </a:outerShdw>
                </a:effectLst>
              </a:rPr>
              <a:t>is ongoing until finalization of the organogram.</a:t>
            </a:r>
          </a:p>
          <a:p>
            <a:pPr lvl="2" indent="-457200">
              <a:buFont typeface="Courier New" panose="02070309020205020404" pitchFamily="49" charset="0"/>
              <a:buChar char="o"/>
            </a:pPr>
            <a:r>
              <a:rPr lang="en-US" sz="2400" dirty="0" smtClean="0">
                <a:effectLst>
                  <a:outerShdw blurRad="38100" dist="38100" dir="2700000" algn="tl">
                    <a:srgbClr val="000000">
                      <a:alpha val="43137"/>
                    </a:srgbClr>
                  </a:outerShdw>
                </a:effectLst>
              </a:rPr>
              <a:t>This process will result in a final </a:t>
            </a:r>
            <a:r>
              <a:rPr lang="en-US" sz="2400" dirty="0" err="1" smtClean="0">
                <a:effectLst>
                  <a:outerShdw blurRad="38100" dist="38100" dir="2700000" algn="tl">
                    <a:srgbClr val="000000">
                      <a:alpha val="43137"/>
                    </a:srgbClr>
                  </a:outerShdw>
                </a:effectLst>
              </a:rPr>
              <a:t>costed</a:t>
            </a:r>
            <a:r>
              <a:rPr lang="en-US" sz="2400" dirty="0" smtClean="0">
                <a:effectLst>
                  <a:outerShdw blurRad="38100" dist="38100" dir="2700000" algn="tl">
                    <a:srgbClr val="000000">
                      <a:alpha val="43137"/>
                    </a:srgbClr>
                  </a:outerShdw>
                </a:effectLst>
              </a:rPr>
              <a:t> organogram </a:t>
            </a:r>
          </a:p>
          <a:p>
            <a:pPr lvl="1" indent="-457200">
              <a:buFont typeface="Arial" panose="020B0604020202020204" pitchFamily="34" charset="0"/>
              <a:buChar char="•"/>
            </a:pPr>
            <a:r>
              <a:rPr lang="en-US" sz="2400" dirty="0" smtClean="0">
                <a:effectLst>
                  <a:outerShdw blurRad="38100" dist="38100" dir="2700000" algn="tl">
                    <a:srgbClr val="000000">
                      <a:alpha val="43137"/>
                    </a:srgbClr>
                  </a:outerShdw>
                </a:effectLst>
              </a:rPr>
              <a:t>The organogram will also be tabled at the Provincial Public Health and Social Development </a:t>
            </a:r>
            <a:r>
              <a:rPr lang="en-US" sz="2400" dirty="0" err="1" smtClean="0">
                <a:effectLst>
                  <a:outerShdw blurRad="38100" dist="38100" dir="2700000" algn="tl">
                    <a:srgbClr val="000000">
                      <a:alpha val="43137"/>
                    </a:srgbClr>
                  </a:outerShdw>
                </a:effectLst>
              </a:rPr>
              <a:t>Sectoral</a:t>
            </a:r>
            <a:r>
              <a:rPr lang="en-US" sz="2400" dirty="0" smtClean="0">
                <a:effectLst>
                  <a:outerShdw blurRad="38100" dist="38100" dir="2700000" algn="tl">
                    <a:srgbClr val="000000">
                      <a:alpha val="43137"/>
                    </a:srgbClr>
                  </a:outerShdw>
                </a:effectLst>
              </a:rPr>
              <a:t> Bargaining Chamber </a:t>
            </a:r>
          </a:p>
          <a:p>
            <a:pPr lvl="1" indent="-457200">
              <a:buFont typeface="Arial" panose="020B0604020202020204" pitchFamily="34" charset="0"/>
              <a:buChar char="•"/>
            </a:pPr>
            <a:r>
              <a:rPr lang="en-US" sz="2400" dirty="0" smtClean="0">
                <a:effectLst>
                  <a:outerShdw blurRad="38100" dist="38100" dir="2700000" algn="tl">
                    <a:srgbClr val="000000">
                      <a:alpha val="43137"/>
                    </a:srgbClr>
                  </a:outerShdw>
                </a:effectLst>
              </a:rPr>
              <a:t>The </a:t>
            </a:r>
            <a:r>
              <a:rPr lang="en-US" sz="2400" dirty="0">
                <a:effectLst>
                  <a:outerShdw blurRad="38100" dist="38100" dir="2700000" algn="tl">
                    <a:srgbClr val="000000">
                      <a:alpha val="43137"/>
                    </a:srgbClr>
                  </a:outerShdw>
                </a:effectLst>
              </a:rPr>
              <a:t>consultation process is at a pivotal stage in which </a:t>
            </a:r>
            <a:r>
              <a:rPr lang="en-US" sz="2400" dirty="0" err="1">
                <a:effectLst>
                  <a:outerShdw blurRad="38100" dist="38100" dir="2700000" algn="tl">
                    <a:srgbClr val="000000">
                      <a:alpha val="43137"/>
                    </a:srgbClr>
                  </a:outerShdw>
                </a:effectLst>
              </a:rPr>
              <a:t>organised</a:t>
            </a:r>
            <a:r>
              <a:rPr lang="en-US" sz="2400" dirty="0">
                <a:effectLst>
                  <a:outerShdw blurRad="38100" dist="38100" dir="2700000" algn="tl">
                    <a:srgbClr val="000000">
                      <a:alpha val="43137"/>
                    </a:srgbClr>
                  </a:outerShdw>
                </a:effectLst>
              </a:rPr>
              <a:t> </a:t>
            </a:r>
            <a:r>
              <a:rPr lang="en-US" sz="2400" dirty="0" err="1">
                <a:effectLst>
                  <a:outerShdw blurRad="38100" dist="38100" dir="2700000" algn="tl">
                    <a:srgbClr val="000000">
                      <a:alpha val="43137"/>
                    </a:srgbClr>
                  </a:outerShdw>
                </a:effectLst>
              </a:rPr>
              <a:t>labour</a:t>
            </a:r>
            <a:r>
              <a:rPr lang="en-US" sz="2400" dirty="0">
                <a:effectLst>
                  <a:outerShdw blurRad="38100" dist="38100" dir="2700000" algn="tl">
                    <a:srgbClr val="000000">
                      <a:alpha val="43137"/>
                    </a:srgbClr>
                  </a:outerShdw>
                </a:effectLst>
              </a:rPr>
              <a:t> are to make their inputs to the functional structure </a:t>
            </a:r>
            <a:endParaRPr lang="en-US"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0782149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0" y="0"/>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FontTx/>
              <a:buNone/>
            </a:pPr>
            <a:r>
              <a:rPr lang="en-ZA" altLang="en-US" sz="2400" b="1" dirty="0" smtClean="0">
                <a:effectLst>
                  <a:outerShdw blurRad="38100" dist="38100" dir="2700000" algn="tl">
                    <a:srgbClr val="000000">
                      <a:alpha val="43137"/>
                    </a:srgbClr>
                  </a:outerShdw>
                </a:effectLst>
              </a:rPr>
              <a:t>UPDATE ON THE ORGANOGRAM </a:t>
            </a:r>
          </a:p>
          <a:p>
            <a:pPr algn="ctr">
              <a:spcBef>
                <a:spcPct val="0"/>
              </a:spcBef>
              <a:buSzTx/>
              <a:buFontTx/>
              <a:buNone/>
            </a:pPr>
            <a:r>
              <a:rPr lang="en-ZA" altLang="en-US" sz="2400" b="1" dirty="0" smtClean="0">
                <a:effectLst>
                  <a:outerShdw blurRad="38100" dist="38100" dir="2700000" algn="tl">
                    <a:srgbClr val="000000">
                      <a:alpha val="43137"/>
                    </a:srgbClr>
                  </a:outerShdw>
                </a:effectLst>
              </a:rPr>
              <a:t>PROCESS (3)</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13</a:t>
            </a:fld>
            <a:endParaRPr lang="en-ZA" dirty="0"/>
          </a:p>
        </p:txBody>
      </p:sp>
      <p:sp>
        <p:nvSpPr>
          <p:cNvPr id="19" name="Rectangle 10"/>
          <p:cNvSpPr>
            <a:spLocks noChangeArrowheads="1"/>
          </p:cNvSpPr>
          <p:nvPr/>
        </p:nvSpPr>
        <p:spPr bwMode="auto">
          <a:xfrm>
            <a:off x="1187221" y="513547"/>
            <a:ext cx="14359624"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800" b="0" i="0" u="none" strike="noStrike" cap="none" normalizeH="0" baseline="0" smtClean="0">
                <a:ln>
                  <a:noFill/>
                </a:ln>
                <a:solidFill>
                  <a:schemeClr val="tx1"/>
                </a:solidFill>
                <a:effectLst/>
                <a:latin typeface="Arial" panose="020B0604020202020204" pitchFamily="34" charset="0"/>
              </a:rPr>
              <a:t/>
            </a:r>
            <a:br>
              <a:rPr kumimoji="0" lang="en-ZA" altLang="en-US" sz="1800" b="0" i="0" u="none" strike="noStrike" cap="none" normalizeH="0" baseline="0" smtClean="0">
                <a:ln>
                  <a:noFill/>
                </a:ln>
                <a:solidFill>
                  <a:schemeClr val="tx1"/>
                </a:solidFill>
                <a:effectLst/>
                <a:latin typeface="Arial" panose="020B0604020202020204" pitchFamily="34" charset="0"/>
              </a:rPr>
            </a:br>
            <a:endParaRPr kumimoji="0" lang="en-ZA" altLang="en-US" sz="1800" b="0" i="0" u="none" strike="noStrike" cap="none" normalizeH="0" baseline="0" smtClean="0">
              <a:ln>
                <a:noFill/>
              </a:ln>
              <a:solidFill>
                <a:schemeClr val="tx1"/>
              </a:solidFill>
              <a:effectLst/>
              <a:latin typeface="Arial" panose="020B0604020202020204" pitchFamily="34" charset="0"/>
            </a:endParaRPr>
          </a:p>
        </p:txBody>
      </p:sp>
      <p:pic>
        <p:nvPicPr>
          <p:cNvPr id="26" name="Picture 25"/>
          <p:cNvPicPr>
            <a:picLocks noChangeAspect="1"/>
          </p:cNvPicPr>
          <p:nvPr/>
        </p:nvPicPr>
        <p:blipFill>
          <a:blip r:embed="rId3" cstate="print"/>
          <a:stretch>
            <a:fillRect/>
          </a:stretch>
        </p:blipFill>
        <p:spPr>
          <a:xfrm>
            <a:off x="213310" y="1019407"/>
            <a:ext cx="8856984" cy="5702068"/>
          </a:xfrm>
          <a:prstGeom prst="rect">
            <a:avLst/>
          </a:prstGeom>
        </p:spPr>
      </p:pic>
      <p:sp>
        <p:nvSpPr>
          <p:cNvPr id="27" name="TextBox 26"/>
          <p:cNvSpPr txBox="1"/>
          <p:nvPr/>
        </p:nvSpPr>
        <p:spPr>
          <a:xfrm>
            <a:off x="0" y="652046"/>
            <a:ext cx="6840760" cy="369332"/>
          </a:xfrm>
          <a:prstGeom prst="rect">
            <a:avLst/>
          </a:prstGeom>
          <a:noFill/>
        </p:spPr>
        <p:txBody>
          <a:bodyPr wrap="square" rtlCol="0">
            <a:spAutoFit/>
          </a:bodyPr>
          <a:lstStyle/>
          <a:p>
            <a:r>
              <a:rPr lang="en-ZA" b="1" dirty="0" smtClean="0"/>
              <a:t>Organogram finalisation timelines</a:t>
            </a:r>
            <a:endParaRPr lang="en-ZA" b="1" dirty="0"/>
          </a:p>
        </p:txBody>
      </p:sp>
    </p:spTree>
    <p:extLst>
      <p:ext uri="{BB962C8B-B14F-4D97-AF65-F5344CB8AC3E}">
        <p14:creationId xmlns:p14="http://schemas.microsoft.com/office/powerpoint/2010/main" xmlns="" val="17023387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2348880"/>
            <a:ext cx="7772400" cy="1470025"/>
          </a:xfrm>
        </p:spPr>
        <p:txBody>
          <a:bodyPr>
            <a:normAutofit/>
          </a:bodyPr>
          <a:lstStyle/>
          <a:p>
            <a:r>
              <a:rPr lang="en-ZA" sz="2800" b="1" dirty="0" smtClean="0">
                <a:latin typeface="Arial" panose="020B0604020202020204" pitchFamily="34" charset="0"/>
                <a:cs typeface="Arial" panose="020B0604020202020204" pitchFamily="34" charset="0"/>
              </a:rPr>
              <a:t/>
            </a:r>
            <a:br>
              <a:rPr lang="en-ZA" sz="2800" b="1" dirty="0" smtClean="0">
                <a:latin typeface="Arial" panose="020B0604020202020204" pitchFamily="34" charset="0"/>
                <a:cs typeface="Arial" panose="020B0604020202020204" pitchFamily="34" charset="0"/>
              </a:rPr>
            </a:br>
            <a:r>
              <a:rPr lang="en-ZA" sz="2800" b="1" dirty="0" smtClean="0">
                <a:latin typeface="Arial" panose="020B0604020202020204" pitchFamily="34" charset="0"/>
                <a:cs typeface="Arial" panose="020B0604020202020204" pitchFamily="34" charset="0"/>
              </a:rPr>
              <a:t>INFRASTRUCTURE PROGRESS</a:t>
            </a:r>
            <a:endParaRPr lang="en-ZA" sz="2200" i="1"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391150"/>
            <a:ext cx="7918648" cy="609600"/>
          </a:xfrm>
          <a:prstGeom prst="rect">
            <a:avLst/>
          </a:prstGeom>
          <a:noFill/>
          <a:ln w="9525">
            <a:solidFill>
              <a:schemeClr val="bg1"/>
            </a:solidFill>
            <a:miter lim="800000"/>
            <a:headEnd/>
            <a:tailEnd/>
          </a:ln>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12"/>
          </p:nvPr>
        </p:nvSpPr>
        <p:spPr/>
        <p:txBody>
          <a:bodyPr/>
          <a:lstStyle/>
          <a:p>
            <a:fld id="{00D4DB07-9F8F-4B4D-9DD3-3BC37C347D7E}" type="slidenum">
              <a:rPr lang="en-ZA" smtClean="0"/>
              <a:pPr/>
              <a:t>14</a:t>
            </a:fld>
            <a:endParaRPr lang="en-ZA" dirty="0"/>
          </a:p>
        </p:txBody>
      </p:sp>
    </p:spTree>
    <p:extLst>
      <p:ext uri="{BB962C8B-B14F-4D97-AF65-F5344CB8AC3E}">
        <p14:creationId xmlns:p14="http://schemas.microsoft.com/office/powerpoint/2010/main" xmlns="" val="13327225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396552" y="188640"/>
            <a:ext cx="8663880" cy="3962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b="1" kern="1200">
                <a:solidFill>
                  <a:srgbClr val="494C91"/>
                </a:solidFill>
                <a:latin typeface="Gill Sans" pitchFamily="34" charset="0"/>
                <a:ea typeface="+mj-ea"/>
                <a:cs typeface="+mj-cs"/>
              </a:defRPr>
            </a:lvl1pPr>
          </a:lstStyle>
          <a:p>
            <a:pPr algn="l"/>
            <a:r>
              <a:rPr lang="en-ZA" sz="2400" dirty="0" smtClean="0">
                <a:solidFill>
                  <a:schemeClr val="tx1"/>
                </a:solidFill>
                <a:effectLst>
                  <a:outerShdw blurRad="38100" dist="38100" dir="2700000" algn="tl">
                    <a:srgbClr val="000000">
                      <a:alpha val="43137"/>
                    </a:srgbClr>
                  </a:outerShdw>
                </a:effectLst>
                <a:latin typeface="Arial" panose="020B0604020202020204" pitchFamily="34" charset="0"/>
                <a:ea typeface="+mn-ea"/>
                <a:cs typeface="+mn-cs"/>
              </a:rPr>
              <a:t>    INFRASTRUCTURE PERFORMANCE – 06/2016 (1)</a:t>
            </a:r>
            <a:endParaRPr lang="en-ZA" sz="2400" dirty="0">
              <a:solidFill>
                <a:schemeClr val="tx1"/>
              </a:solidFill>
              <a:effectLst>
                <a:outerShdw blurRad="38100" dist="38100" dir="2700000" algn="tl">
                  <a:srgbClr val="000000">
                    <a:alpha val="43137"/>
                  </a:srgbClr>
                </a:outerShdw>
              </a:effectLst>
              <a:latin typeface="Arial" panose="020B0604020202020204" pitchFamily="34" charset="0"/>
              <a:ea typeface="+mn-ea"/>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xmlns="" val="2203713155"/>
              </p:ext>
            </p:extLst>
          </p:nvPr>
        </p:nvGraphicFramePr>
        <p:xfrm>
          <a:off x="85538" y="776418"/>
          <a:ext cx="8928994" cy="3769001"/>
        </p:xfrm>
        <a:graphic>
          <a:graphicData uri="http://schemas.openxmlformats.org/drawingml/2006/table">
            <a:tbl>
              <a:tblPr/>
              <a:tblGrid>
                <a:gridCol w="354326"/>
                <a:gridCol w="1685013"/>
                <a:gridCol w="748019"/>
                <a:gridCol w="1269665"/>
                <a:gridCol w="1269665"/>
                <a:gridCol w="1269665"/>
                <a:gridCol w="1269665"/>
                <a:gridCol w="1062976"/>
              </a:tblGrid>
              <a:tr h="721991">
                <a:tc>
                  <a:txBody>
                    <a:bodyPr/>
                    <a:lstStyle/>
                    <a:p>
                      <a:pPr algn="ctr" fontAlgn="ctr"/>
                      <a:r>
                        <a:rPr lang="en-US" sz="900" b="1" i="0" u="none" strike="noStrike" dirty="0">
                          <a:solidFill>
                            <a:srgbClr val="000000"/>
                          </a:solidFill>
                          <a:effectLst/>
                          <a:latin typeface="Arial" panose="020B0604020202020204" pitchFamily="34" charset="0"/>
                        </a:rPr>
                        <a:t>NO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900" b="1" i="0" u="none" strike="noStrike" dirty="0">
                          <a:solidFill>
                            <a:srgbClr val="000000"/>
                          </a:solidFill>
                          <a:effectLst/>
                          <a:latin typeface="Arial" panose="020B0604020202020204" pitchFamily="34" charset="0"/>
                        </a:rPr>
                        <a:t>PROGRAMME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900" b="1" i="0" u="none" strike="noStrike" dirty="0">
                          <a:solidFill>
                            <a:srgbClr val="000000"/>
                          </a:solidFill>
                          <a:effectLst/>
                          <a:latin typeface="Arial" panose="020B0604020202020204" pitchFamily="34" charset="0"/>
                        </a:rPr>
                        <a:t>PROJECTS UNDER IMPLEMENTATION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900" b="1" i="0" u="none" strike="noStrike" dirty="0">
                          <a:solidFill>
                            <a:srgbClr val="000000"/>
                          </a:solidFill>
                          <a:effectLst/>
                          <a:latin typeface="Arial" panose="020B0604020202020204" pitchFamily="34" charset="0"/>
                        </a:rPr>
                        <a:t>TOTAL PROJECT COST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900" b="1" i="0" u="none" strike="noStrike" dirty="0">
                          <a:solidFill>
                            <a:srgbClr val="000000"/>
                          </a:solidFill>
                          <a:effectLst/>
                          <a:latin typeface="Arial" panose="020B0604020202020204" pitchFamily="34" charset="0"/>
                        </a:rPr>
                        <a:t>BUDGET 2016/17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900" b="1" i="0" u="none" strike="noStrike" dirty="0">
                          <a:solidFill>
                            <a:srgbClr val="000000"/>
                          </a:solidFill>
                          <a:effectLst/>
                          <a:latin typeface="Arial" panose="020B0604020202020204" pitchFamily="34" charset="0"/>
                        </a:rPr>
                        <a:t>BUDGET EXPENDITURE TO DATE 2016/17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900" b="1" i="0" u="none" strike="noStrike" dirty="0">
                          <a:solidFill>
                            <a:srgbClr val="000000"/>
                          </a:solidFill>
                          <a:effectLst/>
                          <a:latin typeface="Arial" panose="020B0604020202020204" pitchFamily="34" charset="0"/>
                        </a:rPr>
                        <a:t>% Expenditure 2016/17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TOTAL NO OF PROJECTS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320483">
                <a:tc>
                  <a:txBody>
                    <a:bodyPr/>
                    <a:lstStyle/>
                    <a:p>
                      <a:pPr algn="ctr" fontAlgn="ctr"/>
                      <a:r>
                        <a:rPr lang="en-US" sz="900" b="0" i="0" u="none" strike="noStrike" dirty="0">
                          <a:solidFill>
                            <a:srgbClr val="000000"/>
                          </a:solidFill>
                          <a:effectLst/>
                          <a:latin typeface="Arial" panose="020B0604020202020204" pitchFamily="34" charset="0"/>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000000"/>
                          </a:solidFill>
                          <a:effectLst/>
                          <a:latin typeface="Arial" panose="020B0604020202020204" pitchFamily="34" charset="0"/>
                        </a:rPr>
                        <a:t>Clinics and CHC-Active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380,372,565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122,572,321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24,990,367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panose="020B060402020202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247">
                <a:tc>
                  <a:txBody>
                    <a:bodyPr/>
                    <a:lstStyle/>
                    <a:p>
                      <a:pPr algn="ctr" fontAlgn="ctr"/>
                      <a:r>
                        <a:rPr lang="en-US" sz="900" b="0" i="0" u="none" strike="noStrike" dirty="0">
                          <a:solidFill>
                            <a:srgbClr val="000000"/>
                          </a:solidFill>
                          <a:effectLst/>
                          <a:latin typeface="Arial" panose="020B0604020202020204" pitchFamily="34" charset="0"/>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000000"/>
                          </a:solidFill>
                          <a:effectLst/>
                          <a:latin typeface="Arial" panose="020B0604020202020204" pitchFamily="34" charset="0"/>
                        </a:rPr>
                        <a:t>Water and Sanitation-Active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20,646,715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30,394,679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6,028,837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panose="020B060402020202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1576">
                <a:tc>
                  <a:txBody>
                    <a:bodyPr/>
                    <a:lstStyle/>
                    <a:p>
                      <a:pPr algn="ctr" fontAlgn="ctr"/>
                      <a:r>
                        <a:rPr lang="en-US" sz="900" b="0" i="0" u="none" strike="noStrike" dirty="0">
                          <a:solidFill>
                            <a:srgbClr val="000000"/>
                          </a:solidFill>
                          <a:effectLst/>
                          <a:latin typeface="Arial" panose="020B0604020202020204" pitchFamily="34" charset="0"/>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000000"/>
                          </a:solidFill>
                          <a:effectLst/>
                          <a:latin typeface="Arial" panose="020B0604020202020204" pitchFamily="34" charset="0"/>
                        </a:rPr>
                        <a:t>District Hospitals-Active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943,926,956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170,673,000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39,471,456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panose="020B0604020202020204" pitchFamily="34" charset="0"/>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247">
                <a:tc>
                  <a:txBody>
                    <a:bodyPr/>
                    <a:lstStyle/>
                    <a:p>
                      <a:pPr algn="ctr" fontAlgn="ctr"/>
                      <a:r>
                        <a:rPr lang="en-US" sz="900" b="0" i="0" u="none" strike="noStrike" dirty="0">
                          <a:solidFill>
                            <a:srgbClr val="000000"/>
                          </a:solidFill>
                          <a:effectLst/>
                          <a:latin typeface="Arial" panose="020B0604020202020204" pitchFamily="34" charset="0"/>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000000"/>
                          </a:solidFill>
                          <a:effectLst/>
                          <a:latin typeface="Arial" panose="020B0604020202020204" pitchFamily="34" charset="0"/>
                        </a:rPr>
                        <a:t>Provincial Hospitals-Active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2,115,298,447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201,575,000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40,954,003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panose="020B060402020202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483">
                <a:tc>
                  <a:txBody>
                    <a:bodyPr/>
                    <a:lstStyle/>
                    <a:p>
                      <a:pPr algn="ctr" fontAlgn="ctr"/>
                      <a:r>
                        <a:rPr lang="en-US" sz="900" b="0" i="0" u="none" strike="noStrike" dirty="0">
                          <a:solidFill>
                            <a:srgbClr val="000000"/>
                          </a:solidFill>
                          <a:effectLst/>
                          <a:latin typeface="Arial" panose="020B0604020202020204" pitchFamily="34" charset="0"/>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000000"/>
                          </a:solidFill>
                          <a:effectLst/>
                          <a:latin typeface="Arial" panose="020B0604020202020204" pitchFamily="34" charset="0"/>
                        </a:rPr>
                        <a:t>EMS Base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232,144,509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56,500,000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10,457,062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panose="020B0604020202020204" pitchFamily="34" charset="0"/>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483">
                <a:tc>
                  <a:txBody>
                    <a:bodyPr/>
                    <a:lstStyle/>
                    <a:p>
                      <a:pPr algn="ctr" fontAlgn="ctr"/>
                      <a:r>
                        <a:rPr lang="en-US" sz="900" b="0" i="0" u="none" strike="noStrike" dirty="0">
                          <a:solidFill>
                            <a:srgbClr val="000000"/>
                          </a:solidFill>
                          <a:effectLst/>
                          <a:latin typeface="Arial" panose="020B0604020202020204" pitchFamily="34" charset="0"/>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000000"/>
                          </a:solidFill>
                          <a:effectLst/>
                          <a:latin typeface="Arial" panose="020B0604020202020204" pitchFamily="34" charset="0"/>
                        </a:rPr>
                        <a:t>Others-Active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36,180,050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21,500,000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8,462,910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panose="020B0604020202020204" pitchFamily="34" charset="0"/>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247">
                <a:tc>
                  <a:txBody>
                    <a:bodyPr/>
                    <a:lstStyle/>
                    <a:p>
                      <a:pPr algn="ctr" fontAlgn="ctr"/>
                      <a:r>
                        <a:rPr lang="en-US" sz="900" b="0" i="0" u="none" strike="noStrike" dirty="0">
                          <a:solidFill>
                            <a:srgbClr val="000000"/>
                          </a:solidFill>
                          <a:effectLst/>
                          <a:latin typeface="Arial" panose="020B0604020202020204" pitchFamily="34" charset="0"/>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000000"/>
                          </a:solidFill>
                          <a:effectLst/>
                          <a:latin typeface="Arial" panose="020B0604020202020204" pitchFamily="34" charset="0"/>
                        </a:rPr>
                        <a:t>Fencing and Guard Houses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20,000,000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1,726,522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panose="020B060402020202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247">
                <a:tc>
                  <a:txBody>
                    <a:bodyPr/>
                    <a:lstStyle/>
                    <a:p>
                      <a:pPr algn="ctr" fontAlgn="ctr"/>
                      <a:r>
                        <a:rPr lang="en-US" sz="900" b="0" i="0" u="none" strike="noStrike" dirty="0">
                          <a:solidFill>
                            <a:srgbClr val="000000"/>
                          </a:solidFill>
                          <a:effectLst/>
                          <a:latin typeface="Arial" panose="020B0604020202020204" pitchFamily="34" charset="0"/>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000000"/>
                          </a:solidFill>
                          <a:effectLst/>
                          <a:latin typeface="Arial" panose="020B0604020202020204" pitchFamily="34" charset="0"/>
                        </a:rPr>
                        <a:t>General Maintenance-Active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258,877,136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panose="020B0604020202020204" pitchFamily="34" charset="0"/>
                        </a:rPr>
                        <a:t> R            73,921,066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FF0000"/>
                          </a:solidFill>
                          <a:effectLst/>
                          <a:latin typeface="Arial" panose="020B0604020202020204" pitchFamily="34" charset="0"/>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483">
                <a:tc>
                  <a:txBody>
                    <a:bodyPr/>
                    <a:lstStyle/>
                    <a:p>
                      <a:pPr algn="ctr" fontAlgn="ctr"/>
                      <a:r>
                        <a:rPr lang="en-US" sz="900" b="1" i="0" u="none" strike="noStrike" dirty="0">
                          <a:solidFill>
                            <a:srgbClr val="0000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000000"/>
                          </a:solidFill>
                          <a:effectLst/>
                          <a:latin typeface="Arial" panose="020B0604020202020204" pitchFamily="34"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118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panose="020B0604020202020204" pitchFamily="34" charset="0"/>
                        </a:rPr>
                        <a:t> R  4,359,195,725.23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panose="020B0604020202020204" pitchFamily="34" charset="0"/>
                        </a:rPr>
                        <a:t> R       1,402,776,000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panose="020B0604020202020204" pitchFamily="34" charset="0"/>
                        </a:rPr>
                        <a:t> R     233,354,644.96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FF0000"/>
                          </a:solidFill>
                          <a:effectLst/>
                          <a:latin typeface="Arial" panose="020B0604020202020204" pitchFamily="34" charset="0"/>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514">
                <a:tc>
                  <a:txBody>
                    <a:bodyPr/>
                    <a:lstStyle/>
                    <a:p>
                      <a:pPr algn="ctr" fontAlgn="b"/>
                      <a:endParaRPr lang="en-US" sz="700" b="1" i="0" u="none" strike="noStrike" dirty="0">
                        <a:solidFill>
                          <a:srgbClr val="000000"/>
                        </a:solidFill>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1"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1"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1"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1"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1"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1"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900" b="1"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pic>
        <p:nvPicPr>
          <p:cNvPr id="5"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4437112"/>
            <a:ext cx="8784976" cy="21670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80213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152401"/>
            <a:ext cx="8686800" cy="533400"/>
          </a:xfrm>
        </p:spPr>
        <p:txBody>
          <a:bodyPr>
            <a:normAutofit/>
          </a:bodyPr>
          <a:lstStyle/>
          <a:p>
            <a:pPr algn="l"/>
            <a:r>
              <a:rPr lang="en-ZA" sz="2400" b="1" dirty="0">
                <a:effectLst>
                  <a:outerShdw blurRad="38100" dist="38100" dir="2700000" algn="tl">
                    <a:srgbClr val="000000">
                      <a:alpha val="43137"/>
                    </a:srgbClr>
                  </a:outerShdw>
                </a:effectLst>
                <a:latin typeface="Arial" panose="020B0604020202020204" pitchFamily="34" charset="0"/>
              </a:rPr>
              <a:t>INFRASTRUCTURE PERFORMANCE </a:t>
            </a:r>
            <a:r>
              <a:rPr lang="en-ZA" sz="2400" b="1" dirty="0" smtClean="0">
                <a:effectLst>
                  <a:outerShdw blurRad="38100" dist="38100" dir="2700000" algn="tl">
                    <a:srgbClr val="000000">
                      <a:alpha val="43137"/>
                    </a:srgbClr>
                  </a:outerShdw>
                </a:effectLst>
                <a:latin typeface="Arial" panose="020B0604020202020204" pitchFamily="34" charset="0"/>
              </a:rPr>
              <a:t>– 06/2016 </a:t>
            </a:r>
            <a:r>
              <a:rPr lang="en-US" altLang="en-US" sz="2400" b="1" dirty="0" smtClean="0">
                <a:effectLst>
                  <a:outerShdw blurRad="38100" dist="38100" dir="2700000" algn="tl">
                    <a:srgbClr val="000000">
                      <a:alpha val="43137"/>
                    </a:srgbClr>
                  </a:outerShdw>
                </a:effectLst>
                <a:latin typeface="Arial" panose="020B0604020202020204" pitchFamily="34" charset="0"/>
                <a:ea typeface="+mn-ea"/>
                <a:cs typeface="+mn-cs"/>
              </a:rPr>
              <a:t>(</a:t>
            </a:r>
            <a:r>
              <a:rPr lang="en-US" altLang="en-US" sz="2400" b="1" dirty="0">
                <a:effectLst>
                  <a:outerShdw blurRad="38100" dist="38100" dir="2700000" algn="tl">
                    <a:srgbClr val="000000">
                      <a:alpha val="43137"/>
                    </a:srgbClr>
                  </a:outerShdw>
                </a:effectLst>
                <a:latin typeface="Arial" panose="020B0604020202020204" pitchFamily="34" charset="0"/>
                <a:ea typeface="+mn-ea"/>
                <a:cs typeface="+mn-cs"/>
              </a:rPr>
              <a:t>2</a:t>
            </a:r>
            <a:r>
              <a:rPr lang="en-US" altLang="en-US" sz="2400" b="1" dirty="0" smtClean="0">
                <a:effectLst>
                  <a:outerShdw blurRad="38100" dist="38100" dir="2700000" algn="tl">
                    <a:srgbClr val="000000">
                      <a:alpha val="43137"/>
                    </a:srgbClr>
                  </a:outerShdw>
                </a:effectLst>
                <a:latin typeface="Arial" panose="020B0604020202020204" pitchFamily="34" charset="0"/>
                <a:ea typeface="+mn-ea"/>
                <a:cs typeface="+mn-cs"/>
              </a:rPr>
              <a:t>)</a:t>
            </a:r>
            <a:endParaRPr lang="en-US" altLang="en-US" sz="2400" b="1" dirty="0">
              <a:effectLst>
                <a:outerShdw blurRad="38100" dist="38100" dir="2700000" algn="tl">
                  <a:srgbClr val="000000">
                    <a:alpha val="43137"/>
                  </a:srgbClr>
                </a:outerShdw>
              </a:effectLst>
              <a:latin typeface="Arial" panose="020B0604020202020204" pitchFamily="34" charset="0"/>
              <a:ea typeface="+mn-ea"/>
              <a:cs typeface="+mn-cs"/>
            </a:endParaRPr>
          </a:p>
        </p:txBody>
      </p:sp>
      <p:sp>
        <p:nvSpPr>
          <p:cNvPr id="6147" name="Content Placeholder 2"/>
          <p:cNvSpPr>
            <a:spLocks noGrp="1"/>
          </p:cNvSpPr>
          <p:nvPr>
            <p:ph idx="1"/>
          </p:nvPr>
        </p:nvSpPr>
        <p:spPr>
          <a:xfrm>
            <a:off x="107504" y="685801"/>
            <a:ext cx="8731696" cy="5911849"/>
          </a:xfrm>
        </p:spPr>
        <p:txBody>
          <a:bodyPr>
            <a:normAutofit/>
          </a:bodyPr>
          <a:lstStyle/>
          <a:p>
            <a:pPr marL="316531" indent="-316531" eaLnBrk="0" fontAlgn="base" hangingPunct="0">
              <a:lnSpc>
                <a:spcPct val="150000"/>
              </a:lnSpc>
              <a:spcAft>
                <a:spcPct val="0"/>
              </a:spcAft>
              <a:buFont typeface="Arial" charset="0"/>
              <a:buChar char="•"/>
              <a:defRPr/>
            </a:pPr>
            <a:r>
              <a:rPr lang="en-US" altLang="en-US" sz="1800" dirty="0" smtClean="0">
                <a:effectLst>
                  <a:outerShdw blurRad="38100" dist="38100" dir="2700000" algn="tl">
                    <a:srgbClr val="000000">
                      <a:alpha val="43137"/>
                    </a:srgbClr>
                  </a:outerShdw>
                </a:effectLst>
                <a:latin typeface="Arial" charset="0"/>
                <a:ea typeface="Arial" charset="0"/>
                <a:cs typeface="Arial" charset="0"/>
              </a:rPr>
              <a:t>Infrastructure performance is below planned levels as at end of the first quarter.</a:t>
            </a:r>
            <a:endParaRPr lang="en-US" altLang="en-US" sz="1800" dirty="0">
              <a:effectLst>
                <a:outerShdw blurRad="38100" dist="38100" dir="2700000" algn="tl">
                  <a:srgbClr val="000000">
                    <a:alpha val="43137"/>
                  </a:srgbClr>
                </a:outerShdw>
              </a:effectLst>
              <a:latin typeface="Arial" charset="0"/>
              <a:ea typeface="Arial" charset="0"/>
              <a:cs typeface="Arial" charset="0"/>
            </a:endParaRPr>
          </a:p>
          <a:p>
            <a:pPr marL="316531" indent="-316531" eaLnBrk="0" fontAlgn="base" hangingPunct="0">
              <a:lnSpc>
                <a:spcPct val="150000"/>
              </a:lnSpc>
              <a:spcAft>
                <a:spcPct val="0"/>
              </a:spcAft>
              <a:buFont typeface="Arial" charset="0"/>
              <a:buChar char="•"/>
              <a:defRPr/>
            </a:pPr>
            <a:r>
              <a:rPr lang="en-US" altLang="en-US" sz="1800" dirty="0" smtClean="0">
                <a:effectLst>
                  <a:outerShdw blurRad="38100" dist="38100" dir="2700000" algn="tl">
                    <a:srgbClr val="000000">
                      <a:alpha val="43137"/>
                    </a:srgbClr>
                  </a:outerShdw>
                </a:effectLst>
                <a:latin typeface="Arial" charset="0"/>
                <a:ea typeface="Arial" charset="0"/>
                <a:cs typeface="Arial" charset="0"/>
              </a:rPr>
              <a:t>Key reasons for under performance and planned remedial action is as follows:</a:t>
            </a:r>
            <a:endParaRPr lang="en-US" altLang="en-US" sz="1800" dirty="0">
              <a:effectLst>
                <a:outerShdw blurRad="38100" dist="38100" dir="2700000" algn="tl">
                  <a:srgbClr val="000000">
                    <a:alpha val="43137"/>
                  </a:srgbClr>
                </a:outerShdw>
              </a:effectLst>
              <a:latin typeface="Arial" charset="0"/>
              <a:ea typeface="Arial" charset="0"/>
              <a:cs typeface="Arial" charset="0"/>
            </a:endParaRPr>
          </a:p>
          <a:p>
            <a:pPr marL="716581" lvl="1" indent="-316531" eaLnBrk="0" fontAlgn="base" hangingPunct="0">
              <a:lnSpc>
                <a:spcPct val="150000"/>
              </a:lnSpc>
              <a:spcAft>
                <a:spcPct val="0"/>
              </a:spcAft>
              <a:buFont typeface="Wingdings" panose="05000000000000000000" pitchFamily="2" charset="2"/>
              <a:buChar char="Ø"/>
              <a:defRPr/>
            </a:pPr>
            <a:r>
              <a:rPr lang="en-US" altLang="en-US" sz="1600" dirty="0" smtClean="0">
                <a:effectLst>
                  <a:outerShdw blurRad="38100" dist="38100" dir="2700000" algn="tl">
                    <a:srgbClr val="000000">
                      <a:alpha val="43137"/>
                    </a:srgbClr>
                  </a:outerShdw>
                </a:effectLst>
                <a:latin typeface="Arial" charset="0"/>
                <a:ea typeface="Arial" charset="0"/>
                <a:cs typeface="Arial" charset="0"/>
              </a:rPr>
              <a:t>Delays in the awarding of health technology contracts due to lengthened bid processes; however these have mostly been awarded in the second quarter </a:t>
            </a:r>
          </a:p>
          <a:p>
            <a:pPr marL="716581" lvl="1" indent="-316531" eaLnBrk="0" fontAlgn="base" hangingPunct="0">
              <a:lnSpc>
                <a:spcPct val="150000"/>
              </a:lnSpc>
              <a:spcAft>
                <a:spcPct val="0"/>
              </a:spcAft>
              <a:buFont typeface="Wingdings" panose="05000000000000000000" pitchFamily="2" charset="2"/>
              <a:buChar char="Ø"/>
              <a:defRPr/>
            </a:pPr>
            <a:r>
              <a:rPr lang="en-US" altLang="en-US" sz="1600" dirty="0" smtClean="0">
                <a:effectLst>
                  <a:outerShdw blurRad="38100" dist="38100" dir="2700000" algn="tl">
                    <a:srgbClr val="000000">
                      <a:alpha val="43137"/>
                    </a:srgbClr>
                  </a:outerShdw>
                </a:effectLst>
                <a:latin typeface="Arial" charset="0"/>
                <a:ea typeface="Arial" charset="0"/>
                <a:cs typeface="Arial" charset="0"/>
              </a:rPr>
              <a:t>Delays in the take off of </a:t>
            </a:r>
            <a:r>
              <a:rPr lang="en-US" altLang="en-US" sz="1600" dirty="0" err="1" smtClean="0">
                <a:effectLst>
                  <a:outerShdw blurRad="38100" dist="38100" dir="2700000" algn="tl">
                    <a:srgbClr val="000000">
                      <a:alpha val="43137"/>
                    </a:srgbClr>
                  </a:outerShdw>
                </a:effectLst>
                <a:latin typeface="Arial" charset="0"/>
                <a:ea typeface="Arial" charset="0"/>
                <a:cs typeface="Arial" charset="0"/>
              </a:rPr>
              <a:t>Siphethu</a:t>
            </a:r>
            <a:r>
              <a:rPr lang="en-US" altLang="en-US" sz="1600" dirty="0" smtClean="0">
                <a:effectLst>
                  <a:outerShdw blurRad="38100" dist="38100" dir="2700000" algn="tl">
                    <a:srgbClr val="000000">
                      <a:alpha val="43137"/>
                    </a:srgbClr>
                  </a:outerShdw>
                </a:effectLst>
                <a:latin typeface="Arial" charset="0"/>
                <a:ea typeface="Arial" charset="0"/>
                <a:cs typeface="Arial" charset="0"/>
              </a:rPr>
              <a:t> and </a:t>
            </a:r>
            <a:r>
              <a:rPr lang="en-US" altLang="en-US" sz="1600" dirty="0" err="1" smtClean="0">
                <a:effectLst>
                  <a:outerShdw blurRad="38100" dist="38100" dir="2700000" algn="tl">
                    <a:srgbClr val="000000">
                      <a:alpha val="43137"/>
                    </a:srgbClr>
                  </a:outerShdw>
                </a:effectLst>
                <a:latin typeface="Arial" charset="0"/>
                <a:ea typeface="Arial" charset="0"/>
                <a:cs typeface="Arial" charset="0"/>
              </a:rPr>
              <a:t>Khotshong</a:t>
            </a:r>
            <a:r>
              <a:rPr lang="en-US" altLang="en-US" sz="1600" dirty="0" smtClean="0">
                <a:effectLst>
                  <a:outerShdw blurRad="38100" dist="38100" dir="2700000" algn="tl">
                    <a:srgbClr val="000000">
                      <a:alpha val="43137"/>
                    </a:srgbClr>
                  </a:outerShdw>
                </a:effectLst>
                <a:latin typeface="Arial" charset="0"/>
                <a:ea typeface="Arial" charset="0"/>
                <a:cs typeface="Arial" charset="0"/>
              </a:rPr>
              <a:t> hospital, where awarding of contracts was planned for the first quarter, but took place in the second quarter</a:t>
            </a:r>
          </a:p>
          <a:p>
            <a:pPr marL="716581" lvl="1" indent="-316531" eaLnBrk="0" fontAlgn="base" hangingPunct="0">
              <a:lnSpc>
                <a:spcPct val="150000"/>
              </a:lnSpc>
              <a:spcAft>
                <a:spcPct val="0"/>
              </a:spcAft>
              <a:buFont typeface="Wingdings" panose="05000000000000000000" pitchFamily="2" charset="2"/>
              <a:buChar char="Ø"/>
              <a:defRPr/>
            </a:pPr>
            <a:r>
              <a:rPr lang="en-US" altLang="en-US" sz="1600" dirty="0" smtClean="0">
                <a:effectLst>
                  <a:outerShdw blurRad="38100" dist="38100" dir="2700000" algn="tl">
                    <a:srgbClr val="000000">
                      <a:alpha val="43137"/>
                    </a:srgbClr>
                  </a:outerShdw>
                </a:effectLst>
                <a:latin typeface="Arial" charset="0"/>
                <a:ea typeface="Arial" charset="0"/>
                <a:cs typeface="Arial" charset="0"/>
              </a:rPr>
              <a:t>Contractors at 3 projects (PE EMS training college, PE EMS base as well as Hamburg Clinic) took site only in June 2016 and expenditure will commence in the 2</a:t>
            </a:r>
            <a:r>
              <a:rPr lang="en-US" altLang="en-US" sz="1600" baseline="30000" dirty="0" smtClean="0">
                <a:effectLst>
                  <a:outerShdw blurRad="38100" dist="38100" dir="2700000" algn="tl">
                    <a:srgbClr val="000000">
                      <a:alpha val="43137"/>
                    </a:srgbClr>
                  </a:outerShdw>
                </a:effectLst>
                <a:latin typeface="Arial" charset="0"/>
                <a:ea typeface="Arial" charset="0"/>
                <a:cs typeface="Arial" charset="0"/>
              </a:rPr>
              <a:t>nd</a:t>
            </a:r>
            <a:r>
              <a:rPr lang="en-US" altLang="en-US" sz="1600" dirty="0" smtClean="0">
                <a:effectLst>
                  <a:outerShdw blurRad="38100" dist="38100" dir="2700000" algn="tl">
                    <a:srgbClr val="000000">
                      <a:alpha val="43137"/>
                    </a:srgbClr>
                  </a:outerShdw>
                </a:effectLst>
                <a:latin typeface="Arial" charset="0"/>
                <a:ea typeface="Arial" charset="0"/>
                <a:cs typeface="Arial" charset="0"/>
              </a:rPr>
              <a:t> quarter</a:t>
            </a:r>
          </a:p>
          <a:p>
            <a:pPr marL="716581" lvl="1" indent="-316531" eaLnBrk="0" fontAlgn="base" hangingPunct="0">
              <a:lnSpc>
                <a:spcPct val="150000"/>
              </a:lnSpc>
              <a:spcAft>
                <a:spcPct val="0"/>
              </a:spcAft>
              <a:buFont typeface="Wingdings" panose="05000000000000000000" pitchFamily="2" charset="2"/>
              <a:buChar char="Ø"/>
              <a:defRPr/>
            </a:pPr>
            <a:r>
              <a:rPr lang="en-US" altLang="en-US" sz="1600" dirty="0" smtClean="0">
                <a:effectLst>
                  <a:outerShdw blurRad="38100" dist="38100" dir="2700000" algn="tl">
                    <a:srgbClr val="000000">
                      <a:alpha val="43137"/>
                    </a:srgbClr>
                  </a:outerShdw>
                </a:effectLst>
                <a:latin typeface="Arial" charset="0"/>
                <a:ea typeface="Arial" charset="0"/>
                <a:cs typeface="Arial" charset="0"/>
              </a:rPr>
              <a:t>Payments for projects under CDC could not be paid in June 2016 due to administrative challenges on their site (expired tax clearance certificates) and these were subsequently paid in July 2016</a:t>
            </a:r>
          </a:p>
          <a:p>
            <a:pPr marL="0" indent="0">
              <a:buNone/>
            </a:pPr>
            <a:endParaRPr lang="en-US" altLang="en-US" sz="1600" dirty="0" smtClean="0"/>
          </a:p>
        </p:txBody>
      </p:sp>
    </p:spTree>
    <p:extLst>
      <p:ext uri="{BB962C8B-B14F-4D97-AF65-F5344CB8AC3E}">
        <p14:creationId xmlns:p14="http://schemas.microsoft.com/office/powerpoint/2010/main" xmlns="" val="34690404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152401"/>
            <a:ext cx="8686800" cy="533400"/>
          </a:xfrm>
        </p:spPr>
        <p:txBody>
          <a:bodyPr>
            <a:normAutofit/>
          </a:bodyPr>
          <a:lstStyle/>
          <a:p>
            <a:pPr algn="l"/>
            <a:r>
              <a:rPr lang="en-US" altLang="en-US" sz="2400" b="1" dirty="0" smtClean="0">
                <a:effectLst>
                  <a:outerShdw blurRad="38100" dist="38100" dir="2700000" algn="tl">
                    <a:srgbClr val="000000">
                      <a:alpha val="43137"/>
                    </a:srgbClr>
                  </a:outerShdw>
                </a:effectLst>
                <a:latin typeface="Arial" panose="020B0604020202020204" pitchFamily="34" charset="0"/>
                <a:ea typeface="+mn-ea"/>
                <a:cs typeface="+mn-cs"/>
              </a:rPr>
              <a:t>MAINTENANCE IMPLEMENTATION STRATEGY (1)</a:t>
            </a:r>
            <a:endParaRPr lang="en-US" altLang="en-US" sz="2400" b="1" dirty="0">
              <a:effectLst>
                <a:outerShdw blurRad="38100" dist="38100" dir="2700000" algn="tl">
                  <a:srgbClr val="000000">
                    <a:alpha val="43137"/>
                  </a:srgbClr>
                </a:outerShdw>
              </a:effectLst>
              <a:latin typeface="Arial" panose="020B0604020202020204" pitchFamily="34" charset="0"/>
              <a:ea typeface="+mn-ea"/>
              <a:cs typeface="+mn-cs"/>
            </a:endParaRPr>
          </a:p>
        </p:txBody>
      </p:sp>
      <p:sp>
        <p:nvSpPr>
          <p:cNvPr id="6147" name="Content Placeholder 2"/>
          <p:cNvSpPr>
            <a:spLocks noGrp="1"/>
          </p:cNvSpPr>
          <p:nvPr>
            <p:ph idx="1"/>
          </p:nvPr>
        </p:nvSpPr>
        <p:spPr>
          <a:xfrm>
            <a:off x="107504" y="685801"/>
            <a:ext cx="8731696" cy="5911849"/>
          </a:xfrm>
        </p:spPr>
        <p:txBody>
          <a:bodyPr>
            <a:normAutofit lnSpcReduction="10000"/>
          </a:bodyPr>
          <a:lstStyle/>
          <a:p>
            <a:pPr marL="316531" indent="-316531" eaLnBrk="0" fontAlgn="base" hangingPunct="0">
              <a:lnSpc>
                <a:spcPct val="150000"/>
              </a:lnSpc>
              <a:spcAft>
                <a:spcPct val="0"/>
              </a:spcAft>
              <a:buFont typeface="Arial" charset="0"/>
              <a:buChar char="•"/>
              <a:defRPr/>
            </a:pPr>
            <a:r>
              <a:rPr lang="en-US" altLang="en-US" sz="1800" dirty="0">
                <a:effectLst>
                  <a:outerShdw blurRad="38100" dist="38100" dir="2700000" algn="tl">
                    <a:srgbClr val="000000">
                      <a:alpha val="43137"/>
                    </a:srgbClr>
                  </a:outerShdw>
                </a:effectLst>
                <a:latin typeface="Arial" charset="0"/>
                <a:ea typeface="Arial" charset="0"/>
                <a:cs typeface="Arial" charset="0"/>
              </a:rPr>
              <a:t>Divided the province into 8 manageable clusters.</a:t>
            </a:r>
          </a:p>
          <a:p>
            <a:pPr marL="316531" indent="-316531" eaLnBrk="0" fontAlgn="base" hangingPunct="0">
              <a:lnSpc>
                <a:spcPct val="150000"/>
              </a:lnSpc>
              <a:spcAft>
                <a:spcPct val="0"/>
              </a:spcAft>
              <a:buFont typeface="Arial" charset="0"/>
              <a:buChar char="•"/>
              <a:defRPr/>
            </a:pPr>
            <a:r>
              <a:rPr lang="en-US" altLang="en-US" sz="1800" dirty="0" smtClean="0">
                <a:effectLst>
                  <a:outerShdw blurRad="38100" dist="38100" dir="2700000" algn="tl">
                    <a:srgbClr val="000000">
                      <a:alpha val="43137"/>
                    </a:srgbClr>
                  </a:outerShdw>
                </a:effectLst>
                <a:latin typeface="Arial" charset="0"/>
                <a:ea typeface="Arial" charset="0"/>
                <a:cs typeface="Arial" charset="0"/>
              </a:rPr>
              <a:t>Creation </a:t>
            </a:r>
            <a:r>
              <a:rPr lang="en-US" altLang="en-US" sz="1800" dirty="0">
                <a:effectLst>
                  <a:outerShdw blurRad="38100" dist="38100" dir="2700000" algn="tl">
                    <a:srgbClr val="000000">
                      <a:alpha val="43137"/>
                    </a:srgbClr>
                  </a:outerShdw>
                </a:effectLst>
                <a:latin typeface="Arial" charset="0"/>
                <a:ea typeface="Arial" charset="0"/>
                <a:cs typeface="Arial" charset="0"/>
              </a:rPr>
              <a:t>of the centralized Maintenance Management System.</a:t>
            </a:r>
          </a:p>
          <a:p>
            <a:pPr marL="316531" indent="-316531" eaLnBrk="0" fontAlgn="base" hangingPunct="0">
              <a:lnSpc>
                <a:spcPct val="150000"/>
              </a:lnSpc>
              <a:spcAft>
                <a:spcPct val="0"/>
              </a:spcAft>
              <a:buFont typeface="Arial" charset="0"/>
              <a:buChar char="•"/>
              <a:defRPr/>
            </a:pPr>
            <a:r>
              <a:rPr lang="en-US" altLang="en-US" sz="1800" dirty="0" smtClean="0">
                <a:effectLst>
                  <a:outerShdw blurRad="38100" dist="38100" dir="2700000" algn="tl">
                    <a:srgbClr val="000000">
                      <a:alpha val="43137"/>
                    </a:srgbClr>
                  </a:outerShdw>
                </a:effectLst>
                <a:latin typeface="Arial" charset="0"/>
                <a:ea typeface="Arial" charset="0"/>
                <a:cs typeface="Arial" charset="0"/>
              </a:rPr>
              <a:t>Establishment </a:t>
            </a:r>
            <a:r>
              <a:rPr lang="en-US" altLang="en-US" sz="1800" dirty="0">
                <a:effectLst>
                  <a:outerShdw blurRad="38100" dist="38100" dir="2700000" algn="tl">
                    <a:srgbClr val="000000">
                      <a:alpha val="43137"/>
                    </a:srgbClr>
                  </a:outerShdw>
                </a:effectLst>
                <a:latin typeface="Arial" charset="0"/>
                <a:ea typeface="Arial" charset="0"/>
                <a:cs typeface="Arial" charset="0"/>
              </a:rPr>
              <a:t>of a Centralized call Centre.</a:t>
            </a:r>
          </a:p>
          <a:p>
            <a:pPr marL="316531" indent="-316531" eaLnBrk="0" fontAlgn="base" hangingPunct="0">
              <a:lnSpc>
                <a:spcPct val="150000"/>
              </a:lnSpc>
              <a:spcAft>
                <a:spcPct val="0"/>
              </a:spcAft>
              <a:buFont typeface="Arial" charset="0"/>
              <a:buChar char="•"/>
              <a:defRPr/>
            </a:pPr>
            <a:r>
              <a:rPr lang="en-US" altLang="en-US" sz="1800" dirty="0" smtClean="0">
                <a:effectLst>
                  <a:outerShdw blurRad="38100" dist="38100" dir="2700000" algn="tl">
                    <a:srgbClr val="000000">
                      <a:alpha val="43137"/>
                    </a:srgbClr>
                  </a:outerShdw>
                </a:effectLst>
                <a:latin typeface="Arial" charset="0"/>
                <a:ea typeface="Arial" charset="0"/>
                <a:cs typeface="Arial" charset="0"/>
              </a:rPr>
              <a:t>Procuring </a:t>
            </a:r>
            <a:r>
              <a:rPr lang="en-US" altLang="en-US" sz="1800" dirty="0">
                <a:effectLst>
                  <a:outerShdw blurRad="38100" dist="38100" dir="2700000" algn="tl">
                    <a:srgbClr val="000000">
                      <a:alpha val="43137"/>
                    </a:srgbClr>
                  </a:outerShdw>
                </a:effectLst>
                <a:latin typeface="Arial" charset="0"/>
                <a:ea typeface="Arial" charset="0"/>
                <a:cs typeface="Arial" charset="0"/>
              </a:rPr>
              <a:t>of  professional specialist consultants (e.g. clinical, mechanical and electrical engineers.</a:t>
            </a:r>
          </a:p>
          <a:p>
            <a:pPr marL="316531" indent="-316531" eaLnBrk="0" fontAlgn="base" hangingPunct="0">
              <a:lnSpc>
                <a:spcPct val="150000"/>
              </a:lnSpc>
              <a:spcAft>
                <a:spcPct val="0"/>
              </a:spcAft>
              <a:buFont typeface="Arial" charset="0"/>
              <a:buChar char="•"/>
              <a:defRPr/>
            </a:pPr>
            <a:r>
              <a:rPr lang="en-US" altLang="en-US" sz="1800" dirty="0" smtClean="0">
                <a:effectLst>
                  <a:outerShdw blurRad="38100" dist="38100" dir="2700000" algn="tl">
                    <a:srgbClr val="000000">
                      <a:alpha val="43137"/>
                    </a:srgbClr>
                  </a:outerShdw>
                </a:effectLst>
                <a:latin typeface="Arial" charset="0"/>
                <a:ea typeface="Arial" charset="0"/>
                <a:cs typeface="Arial" charset="0"/>
              </a:rPr>
              <a:t>Procuring </a:t>
            </a:r>
            <a:r>
              <a:rPr lang="en-US" altLang="en-US" sz="1800" dirty="0">
                <a:effectLst>
                  <a:outerShdw blurRad="38100" dist="38100" dir="2700000" algn="tl">
                    <a:srgbClr val="000000">
                      <a:alpha val="43137"/>
                    </a:srgbClr>
                  </a:outerShdw>
                </a:effectLst>
                <a:latin typeface="Arial" charset="0"/>
                <a:ea typeface="Arial" charset="0"/>
                <a:cs typeface="Arial" charset="0"/>
              </a:rPr>
              <a:t>of registered (CIDB and SARS) contractors which are regionally based.</a:t>
            </a:r>
          </a:p>
          <a:p>
            <a:pPr marL="316531" indent="-316531" eaLnBrk="0" fontAlgn="base" hangingPunct="0">
              <a:lnSpc>
                <a:spcPct val="150000"/>
              </a:lnSpc>
              <a:spcAft>
                <a:spcPct val="0"/>
              </a:spcAft>
              <a:buFont typeface="Arial" charset="0"/>
              <a:buChar char="•"/>
              <a:defRPr/>
            </a:pPr>
            <a:r>
              <a:rPr lang="en-US" altLang="en-US" sz="1800" dirty="0" smtClean="0">
                <a:effectLst>
                  <a:outerShdw blurRad="38100" dist="38100" dir="2700000" algn="tl">
                    <a:srgbClr val="000000">
                      <a:alpha val="43137"/>
                    </a:srgbClr>
                  </a:outerShdw>
                </a:effectLst>
                <a:latin typeface="Arial" charset="0"/>
                <a:ea typeface="Arial" charset="0"/>
                <a:cs typeface="Arial" charset="0"/>
              </a:rPr>
              <a:t>Investing </a:t>
            </a:r>
            <a:r>
              <a:rPr lang="en-US" altLang="en-US" sz="1800" dirty="0">
                <a:effectLst>
                  <a:outerShdw blurRad="38100" dist="38100" dir="2700000" algn="tl">
                    <a:srgbClr val="000000">
                      <a:alpha val="43137"/>
                    </a:srgbClr>
                  </a:outerShdw>
                </a:effectLst>
                <a:latin typeface="Arial" charset="0"/>
                <a:ea typeface="Arial" charset="0"/>
                <a:cs typeface="Arial" charset="0"/>
              </a:rPr>
              <a:t>in Technical Quality Assurers for each Cluster.</a:t>
            </a:r>
          </a:p>
          <a:p>
            <a:pPr marL="316531" indent="-316531" eaLnBrk="0" fontAlgn="base" hangingPunct="0">
              <a:lnSpc>
                <a:spcPct val="150000"/>
              </a:lnSpc>
              <a:spcAft>
                <a:spcPct val="0"/>
              </a:spcAft>
              <a:buFont typeface="Arial" charset="0"/>
              <a:buChar char="•"/>
              <a:defRPr/>
            </a:pPr>
            <a:r>
              <a:rPr lang="en-US" altLang="en-US" sz="1800" dirty="0" smtClean="0">
                <a:effectLst>
                  <a:outerShdw blurRad="38100" dist="38100" dir="2700000" algn="tl">
                    <a:srgbClr val="000000">
                      <a:alpha val="43137"/>
                    </a:srgbClr>
                  </a:outerShdw>
                </a:effectLst>
                <a:latin typeface="Arial" charset="0"/>
                <a:ea typeface="Arial" charset="0"/>
                <a:cs typeface="Arial" charset="0"/>
              </a:rPr>
              <a:t>Regular </a:t>
            </a:r>
            <a:r>
              <a:rPr lang="en-US" altLang="en-US" sz="1800" dirty="0">
                <a:effectLst>
                  <a:outerShdw blurRad="38100" dist="38100" dir="2700000" algn="tl">
                    <a:srgbClr val="000000">
                      <a:alpha val="43137"/>
                    </a:srgbClr>
                  </a:outerShdw>
                </a:effectLst>
                <a:latin typeface="Arial" charset="0"/>
                <a:ea typeface="Arial" charset="0"/>
                <a:cs typeface="Arial" charset="0"/>
              </a:rPr>
              <a:t>feedbacks and streamlined Communication with end users, especially clinical services </a:t>
            </a:r>
          </a:p>
          <a:p>
            <a:pPr marL="316531" indent="-316531" eaLnBrk="0" fontAlgn="base" hangingPunct="0">
              <a:lnSpc>
                <a:spcPct val="150000"/>
              </a:lnSpc>
              <a:spcAft>
                <a:spcPct val="0"/>
              </a:spcAft>
              <a:buFont typeface="Arial" charset="0"/>
              <a:buChar char="•"/>
              <a:defRPr/>
            </a:pPr>
            <a:r>
              <a:rPr lang="en-US" altLang="en-US" sz="1800" dirty="0" smtClean="0">
                <a:effectLst>
                  <a:outerShdw blurRad="38100" dist="38100" dir="2700000" algn="tl">
                    <a:srgbClr val="000000">
                      <a:alpha val="43137"/>
                    </a:srgbClr>
                  </a:outerShdw>
                </a:effectLst>
                <a:latin typeface="Arial" charset="0"/>
                <a:ea typeface="Arial" charset="0"/>
                <a:cs typeface="Arial" charset="0"/>
              </a:rPr>
              <a:t>Identification </a:t>
            </a:r>
            <a:r>
              <a:rPr lang="en-US" altLang="en-US" sz="1800" dirty="0">
                <a:effectLst>
                  <a:outerShdw blurRad="38100" dist="38100" dir="2700000" algn="tl">
                    <a:srgbClr val="000000">
                      <a:alpha val="43137"/>
                    </a:srgbClr>
                  </a:outerShdw>
                </a:effectLst>
                <a:latin typeface="Arial" charset="0"/>
                <a:ea typeface="Arial" charset="0"/>
                <a:cs typeface="Arial" charset="0"/>
              </a:rPr>
              <a:t>of work packages (first line maintenance) to be done by in house employees </a:t>
            </a:r>
          </a:p>
          <a:p>
            <a:pPr marL="316531" indent="-316531" eaLnBrk="0" fontAlgn="base" hangingPunct="0">
              <a:lnSpc>
                <a:spcPct val="150000"/>
              </a:lnSpc>
              <a:spcAft>
                <a:spcPct val="0"/>
              </a:spcAft>
              <a:buFont typeface="Arial" charset="0"/>
              <a:buChar char="•"/>
              <a:defRPr/>
            </a:pPr>
            <a:r>
              <a:rPr lang="en-US" altLang="en-US" sz="1800" dirty="0" smtClean="0">
                <a:effectLst>
                  <a:outerShdw blurRad="38100" dist="38100" dir="2700000" algn="tl">
                    <a:srgbClr val="000000">
                      <a:alpha val="43137"/>
                    </a:srgbClr>
                  </a:outerShdw>
                </a:effectLst>
                <a:latin typeface="Arial" charset="0"/>
                <a:ea typeface="Arial" charset="0"/>
                <a:cs typeface="Arial" charset="0"/>
              </a:rPr>
              <a:t>Value </a:t>
            </a:r>
            <a:r>
              <a:rPr lang="en-US" altLang="en-US" sz="1800" dirty="0">
                <a:effectLst>
                  <a:outerShdw blurRad="38100" dist="38100" dir="2700000" algn="tl">
                    <a:srgbClr val="000000">
                      <a:alpha val="43137"/>
                    </a:srgbClr>
                  </a:outerShdw>
                </a:effectLst>
                <a:latin typeface="Arial" charset="0"/>
                <a:ea typeface="Arial" charset="0"/>
                <a:cs typeface="Arial" charset="0"/>
              </a:rPr>
              <a:t>for money </a:t>
            </a:r>
          </a:p>
          <a:p>
            <a:pPr marL="316531" indent="-316531" eaLnBrk="0" fontAlgn="base" hangingPunct="0">
              <a:lnSpc>
                <a:spcPct val="150000"/>
              </a:lnSpc>
              <a:spcAft>
                <a:spcPct val="0"/>
              </a:spcAft>
              <a:buFont typeface="Arial" charset="0"/>
              <a:buChar char="•"/>
              <a:defRPr/>
            </a:pPr>
            <a:r>
              <a:rPr lang="en-US" altLang="en-US" sz="1800" dirty="0" smtClean="0">
                <a:effectLst>
                  <a:outerShdw blurRad="38100" dist="38100" dir="2700000" algn="tl">
                    <a:srgbClr val="000000">
                      <a:alpha val="43137"/>
                    </a:srgbClr>
                  </a:outerShdw>
                </a:effectLst>
                <a:latin typeface="Arial" charset="0"/>
                <a:ea typeface="Arial" charset="0"/>
                <a:cs typeface="Arial" charset="0"/>
              </a:rPr>
              <a:t>Accountability </a:t>
            </a:r>
            <a:endParaRPr lang="en-US" altLang="en-US" sz="1800" dirty="0">
              <a:effectLst>
                <a:outerShdw blurRad="38100" dist="38100" dir="2700000" algn="tl">
                  <a:srgbClr val="000000">
                    <a:alpha val="43137"/>
                  </a:srgbClr>
                </a:outerShdw>
              </a:effectLst>
              <a:latin typeface="Arial" charset="0"/>
              <a:ea typeface="Arial" charset="0"/>
              <a:cs typeface="Arial" charset="0"/>
            </a:endParaRPr>
          </a:p>
          <a:p>
            <a:pPr>
              <a:buFont typeface="Calibri" panose="020F0502020204030204" pitchFamily="34" charset="0"/>
              <a:buAutoNum type="alphaLcParenR"/>
            </a:pPr>
            <a:endParaRPr lang="en-US" altLang="en-US" sz="1600" dirty="0" smtClean="0"/>
          </a:p>
        </p:txBody>
      </p:sp>
    </p:spTree>
    <p:extLst>
      <p:ext uri="{BB962C8B-B14F-4D97-AF65-F5344CB8AC3E}">
        <p14:creationId xmlns:p14="http://schemas.microsoft.com/office/powerpoint/2010/main" xmlns="" val="18661786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0367"/>
            <a:ext cx="7646640" cy="461665"/>
          </a:xfrm>
          <a:prstGeom prst="rect">
            <a:avLst/>
          </a:prstGeom>
          <a:noFill/>
        </p:spPr>
        <p:txBody>
          <a:bodyPr wrap="square" rtlCol="0">
            <a:spAutoFit/>
          </a:bodyPr>
          <a:lstStyle/>
          <a:p>
            <a:pPr>
              <a:spcBef>
                <a:spcPct val="0"/>
              </a:spcBef>
            </a:pPr>
            <a:r>
              <a:rPr lang="en-US" sz="2400" b="1" dirty="0" smtClean="0">
                <a:effectLst>
                  <a:outerShdw blurRad="38100" dist="38100" dir="2700000" algn="tl">
                    <a:srgbClr val="000000">
                      <a:alpha val="43137"/>
                    </a:srgbClr>
                  </a:outerShdw>
                </a:effectLst>
                <a:latin typeface="Arial" panose="020B0604020202020204" pitchFamily="34" charset="0"/>
              </a:rPr>
              <a:t>MAINTENANCE IMPLEMENTATION STRATEGY (2)</a:t>
            </a:r>
            <a:endParaRPr lang="en-US" sz="2400" b="1" dirty="0">
              <a:effectLst>
                <a:outerShdw blurRad="38100" dist="38100" dir="2700000" algn="tl">
                  <a:srgbClr val="000000">
                    <a:alpha val="43137"/>
                  </a:srgbClr>
                </a:outerShdw>
              </a:effectLst>
              <a:latin typeface="Arial" panose="020B0604020202020204" pitchFamily="34" charset="0"/>
            </a:endParaRPr>
          </a:p>
        </p:txBody>
      </p:sp>
      <p:sp>
        <p:nvSpPr>
          <p:cNvPr id="5" name="Rectangle 4"/>
          <p:cNvSpPr/>
          <p:nvPr/>
        </p:nvSpPr>
        <p:spPr>
          <a:xfrm>
            <a:off x="609600" y="1466910"/>
            <a:ext cx="7315200" cy="369332"/>
          </a:xfrm>
          <a:prstGeom prst="rect">
            <a:avLst/>
          </a:prstGeom>
        </p:spPr>
        <p:txBody>
          <a:bodyPr wrap="square">
            <a:spAutoFit/>
          </a:bodyPr>
          <a:lstStyle/>
          <a:p>
            <a:r>
              <a:rPr lang="en-US" baseline="30000">
                <a:solidFill>
                  <a:srgbClr val="000000"/>
                </a:solidFill>
                <a:latin typeface="ArialMT" charset="0"/>
              </a:rPr>
              <a:t> </a:t>
            </a:r>
            <a:endParaRPr lang="en-US"/>
          </a:p>
        </p:txBody>
      </p:sp>
      <p:sp>
        <p:nvSpPr>
          <p:cNvPr id="7" name="Rectangle 6"/>
          <p:cNvSpPr/>
          <p:nvPr/>
        </p:nvSpPr>
        <p:spPr>
          <a:xfrm>
            <a:off x="4453217" y="3244334"/>
            <a:ext cx="184731" cy="646331"/>
          </a:xfrm>
          <a:prstGeom prst="rect">
            <a:avLst/>
          </a:prstGeom>
        </p:spPr>
        <p:txBody>
          <a:bodyPr wrap="none">
            <a:spAutoFit/>
          </a:bodyPr>
          <a:lstStyle/>
          <a:p>
            <a:endParaRPr lang="en-US" dirty="0"/>
          </a:p>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836712"/>
            <a:ext cx="8928992" cy="4281101"/>
          </a:xfrm>
          <a:prstGeom prst="rect">
            <a:avLst/>
          </a:prstGeom>
        </p:spPr>
      </p:pic>
    </p:spTree>
    <p:extLst>
      <p:ext uri="{BB962C8B-B14F-4D97-AF65-F5344CB8AC3E}">
        <p14:creationId xmlns:p14="http://schemas.microsoft.com/office/powerpoint/2010/main" xmlns="" val="724570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324544" y="188640"/>
            <a:ext cx="8663880" cy="3962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b="1" kern="1200">
                <a:solidFill>
                  <a:srgbClr val="494C91"/>
                </a:solidFill>
                <a:latin typeface="Gill Sans" pitchFamily="34" charset="0"/>
                <a:ea typeface="+mj-ea"/>
                <a:cs typeface="+mj-cs"/>
              </a:defRPr>
            </a:lvl1pPr>
          </a:lstStyle>
          <a:p>
            <a:r>
              <a:rPr lang="en-ZA" sz="2400" dirty="0" smtClean="0">
                <a:solidFill>
                  <a:schemeClr val="tx1"/>
                </a:solidFill>
                <a:effectLst>
                  <a:outerShdw blurRad="38100" dist="38100" dir="2700000" algn="tl">
                    <a:srgbClr val="000000">
                      <a:alpha val="43137"/>
                    </a:srgbClr>
                  </a:outerShdw>
                </a:effectLst>
                <a:latin typeface="Arial" panose="020B0604020202020204" pitchFamily="34" charset="0"/>
                <a:ea typeface="+mn-ea"/>
                <a:cs typeface="+mn-cs"/>
              </a:rPr>
              <a:t>MAINTENANCE PROJECTS COMPLETED </a:t>
            </a:r>
          </a:p>
          <a:p>
            <a:r>
              <a:rPr lang="en-ZA" sz="2400" dirty="0" smtClean="0">
                <a:solidFill>
                  <a:schemeClr val="tx1"/>
                </a:solidFill>
                <a:effectLst>
                  <a:outerShdw blurRad="38100" dist="38100" dir="2700000" algn="tl">
                    <a:srgbClr val="000000">
                      <a:alpha val="43137"/>
                    </a:srgbClr>
                  </a:outerShdw>
                </a:effectLst>
                <a:latin typeface="Arial" panose="020B0604020202020204" pitchFamily="34" charset="0"/>
                <a:ea typeface="+mn-ea"/>
                <a:cs typeface="+mn-cs"/>
              </a:rPr>
              <a:t>JUNE </a:t>
            </a:r>
            <a:r>
              <a:rPr lang="en-ZA" sz="2400" dirty="0">
                <a:solidFill>
                  <a:schemeClr val="tx1"/>
                </a:solidFill>
                <a:effectLst>
                  <a:outerShdw blurRad="38100" dist="38100" dir="2700000" algn="tl">
                    <a:srgbClr val="000000">
                      <a:alpha val="43137"/>
                    </a:srgbClr>
                  </a:outerShdw>
                </a:effectLst>
                <a:latin typeface="Arial" panose="020B0604020202020204" pitchFamily="34" charset="0"/>
                <a:ea typeface="+mn-ea"/>
                <a:cs typeface="+mn-cs"/>
              </a:rPr>
              <a:t>2016</a:t>
            </a:r>
          </a:p>
        </p:txBody>
      </p:sp>
      <p:sp>
        <p:nvSpPr>
          <p:cNvPr id="2" name="TextBox 1"/>
          <p:cNvSpPr txBox="1"/>
          <p:nvPr/>
        </p:nvSpPr>
        <p:spPr>
          <a:xfrm>
            <a:off x="22366" y="764704"/>
            <a:ext cx="8942122" cy="5576911"/>
          </a:xfrm>
          <a:prstGeom prst="rect">
            <a:avLst/>
          </a:prstGeom>
          <a:noFill/>
        </p:spPr>
        <p:txBody>
          <a:bodyPr wrap="square" rtlCol="0">
            <a:spAutoFit/>
          </a:bodyPr>
          <a:lstStyle/>
          <a:p>
            <a:pPr marL="316531" indent="-316531" eaLnBrk="0" fontAlgn="base" hangingPunct="0">
              <a:lnSpc>
                <a:spcPct val="150000"/>
              </a:lnSpc>
              <a:spcBef>
                <a:spcPct val="20000"/>
              </a:spcBef>
              <a:spcAft>
                <a:spcPct val="0"/>
              </a:spcAft>
              <a:buFont typeface="Arial" charset="0"/>
              <a:buChar char="•"/>
              <a:defRPr/>
            </a:pPr>
            <a:r>
              <a:rPr lang="en-US" b="1" dirty="0" err="1" smtClean="0">
                <a:effectLst>
                  <a:outerShdw blurRad="38100" dist="38100" dir="2700000" algn="tl">
                    <a:srgbClr val="000000">
                      <a:alpha val="43137"/>
                    </a:srgbClr>
                  </a:outerShdw>
                </a:effectLst>
                <a:latin typeface="Arial" charset="0"/>
                <a:ea typeface="Arial" charset="0"/>
                <a:cs typeface="Arial" charset="0"/>
              </a:rPr>
              <a:t>Zanempilo</a:t>
            </a:r>
            <a:r>
              <a:rPr lang="en-US" b="1" dirty="0" smtClean="0">
                <a:effectLst>
                  <a:outerShdw blurRad="38100" dist="38100" dir="2700000" algn="tl">
                    <a:srgbClr val="000000">
                      <a:alpha val="43137"/>
                    </a:srgbClr>
                  </a:outerShdw>
                </a:effectLst>
                <a:latin typeface="Arial" charset="0"/>
                <a:ea typeface="Arial" charset="0"/>
                <a:cs typeface="Arial" charset="0"/>
              </a:rPr>
              <a:t> </a:t>
            </a:r>
            <a:r>
              <a:rPr lang="en-US" b="1" dirty="0">
                <a:effectLst>
                  <a:outerShdw blurRad="38100" dist="38100" dir="2700000" algn="tl">
                    <a:srgbClr val="000000">
                      <a:alpha val="43137"/>
                    </a:srgbClr>
                  </a:outerShdw>
                </a:effectLst>
                <a:latin typeface="Arial" charset="0"/>
                <a:ea typeface="Arial" charset="0"/>
                <a:cs typeface="Arial" charset="0"/>
              </a:rPr>
              <a:t>Clinic </a:t>
            </a:r>
            <a:r>
              <a:rPr lang="en-US" dirty="0">
                <a:effectLst>
                  <a:outerShdw blurRad="38100" dist="38100" dir="2700000" algn="tl">
                    <a:srgbClr val="000000">
                      <a:alpha val="43137"/>
                    </a:srgbClr>
                  </a:outerShdw>
                </a:effectLst>
                <a:latin typeface="Arial" charset="0"/>
                <a:ea typeface="Arial" charset="0"/>
                <a:cs typeface="Arial" charset="0"/>
              </a:rPr>
              <a:t>renovation – completed</a:t>
            </a:r>
          </a:p>
          <a:p>
            <a:pPr marL="316531" indent="-316531" eaLnBrk="0" fontAlgn="base" hangingPunct="0">
              <a:lnSpc>
                <a:spcPct val="150000"/>
              </a:lnSpc>
              <a:spcBef>
                <a:spcPct val="20000"/>
              </a:spcBef>
              <a:spcAft>
                <a:spcPct val="0"/>
              </a:spcAft>
              <a:buFont typeface="Arial" charset="0"/>
              <a:buChar char="•"/>
              <a:defRPr/>
            </a:pPr>
            <a:r>
              <a:rPr lang="en-US" b="1" dirty="0" err="1">
                <a:effectLst>
                  <a:outerShdw blurRad="38100" dist="38100" dir="2700000" algn="tl">
                    <a:srgbClr val="000000">
                      <a:alpha val="43137"/>
                    </a:srgbClr>
                  </a:outerShdw>
                </a:effectLst>
                <a:latin typeface="Arial" charset="0"/>
                <a:ea typeface="Arial" charset="0"/>
                <a:cs typeface="Arial" charset="0"/>
              </a:rPr>
              <a:t>Zwelebhunga</a:t>
            </a:r>
            <a:r>
              <a:rPr lang="en-US" b="1" dirty="0">
                <a:effectLst>
                  <a:outerShdw blurRad="38100" dist="38100" dir="2700000" algn="tl">
                    <a:srgbClr val="000000">
                      <a:alpha val="43137"/>
                    </a:srgbClr>
                  </a:outerShdw>
                </a:effectLst>
                <a:latin typeface="Arial" charset="0"/>
                <a:ea typeface="Arial" charset="0"/>
                <a:cs typeface="Arial" charset="0"/>
              </a:rPr>
              <a:t> Clinic </a:t>
            </a:r>
            <a:r>
              <a:rPr lang="en-US" dirty="0">
                <a:effectLst>
                  <a:outerShdw blurRad="38100" dist="38100" dir="2700000" algn="tl">
                    <a:srgbClr val="000000">
                      <a:alpha val="43137"/>
                    </a:srgbClr>
                  </a:outerShdw>
                </a:effectLst>
                <a:latin typeface="Arial" charset="0"/>
                <a:ea typeface="Arial" charset="0"/>
                <a:cs typeface="Arial" charset="0"/>
              </a:rPr>
              <a:t>renovation - completed</a:t>
            </a:r>
          </a:p>
          <a:p>
            <a:pPr marL="316531" indent="-316531" eaLnBrk="0" fontAlgn="base" hangingPunct="0">
              <a:lnSpc>
                <a:spcPct val="150000"/>
              </a:lnSpc>
              <a:spcBef>
                <a:spcPct val="20000"/>
              </a:spcBef>
              <a:spcAft>
                <a:spcPct val="0"/>
              </a:spcAft>
              <a:buFont typeface="Arial" charset="0"/>
              <a:buChar char="•"/>
              <a:defRPr/>
            </a:pPr>
            <a:r>
              <a:rPr lang="en-US" b="1" dirty="0">
                <a:effectLst>
                  <a:outerShdw blurRad="38100" dist="38100" dir="2700000" algn="tl">
                    <a:srgbClr val="000000">
                      <a:alpha val="43137"/>
                    </a:srgbClr>
                  </a:outerShdw>
                </a:effectLst>
                <a:latin typeface="Arial" charset="0"/>
                <a:ea typeface="Arial" charset="0"/>
                <a:cs typeface="Arial" charset="0"/>
              </a:rPr>
              <a:t>St Barnabas </a:t>
            </a:r>
            <a:r>
              <a:rPr lang="en-US" dirty="0">
                <a:effectLst>
                  <a:outerShdw blurRad="38100" dist="38100" dir="2700000" algn="tl">
                    <a:srgbClr val="000000">
                      <a:alpha val="43137"/>
                    </a:srgbClr>
                  </a:outerShdw>
                </a:effectLst>
                <a:latin typeface="Arial" charset="0"/>
                <a:ea typeface="Arial" charset="0"/>
                <a:cs typeface="Arial" charset="0"/>
              </a:rPr>
              <a:t>Sewer system  - completed</a:t>
            </a:r>
          </a:p>
          <a:p>
            <a:pPr marL="316531" indent="-316531" eaLnBrk="0" fontAlgn="base" hangingPunct="0">
              <a:lnSpc>
                <a:spcPct val="150000"/>
              </a:lnSpc>
              <a:spcBef>
                <a:spcPct val="20000"/>
              </a:spcBef>
              <a:spcAft>
                <a:spcPct val="0"/>
              </a:spcAft>
              <a:buFont typeface="Arial" charset="0"/>
              <a:buChar char="•"/>
              <a:defRPr/>
            </a:pPr>
            <a:r>
              <a:rPr lang="en-US" b="1" dirty="0" err="1">
                <a:effectLst>
                  <a:outerShdw blurRad="38100" dist="38100" dir="2700000" algn="tl">
                    <a:srgbClr val="000000">
                      <a:alpha val="43137"/>
                    </a:srgbClr>
                  </a:outerShdw>
                </a:effectLst>
                <a:latin typeface="Arial" charset="0"/>
                <a:ea typeface="Arial" charset="0"/>
                <a:cs typeface="Arial" charset="0"/>
              </a:rPr>
              <a:t>Qokolweni</a:t>
            </a:r>
            <a:r>
              <a:rPr lang="en-US" b="1" dirty="0">
                <a:effectLst>
                  <a:outerShdw blurRad="38100" dist="38100" dir="2700000" algn="tl">
                    <a:srgbClr val="000000">
                      <a:alpha val="43137"/>
                    </a:srgbClr>
                  </a:outerShdw>
                </a:effectLst>
                <a:latin typeface="Arial" charset="0"/>
                <a:ea typeface="Arial" charset="0"/>
                <a:cs typeface="Arial" charset="0"/>
              </a:rPr>
              <a:t> clinic </a:t>
            </a:r>
            <a:r>
              <a:rPr lang="en-US" dirty="0">
                <a:effectLst>
                  <a:outerShdw blurRad="38100" dist="38100" dir="2700000" algn="tl">
                    <a:srgbClr val="000000">
                      <a:alpha val="43137"/>
                    </a:srgbClr>
                  </a:outerShdw>
                </a:effectLst>
                <a:latin typeface="Arial" charset="0"/>
                <a:ea typeface="Arial" charset="0"/>
                <a:cs typeface="Arial" charset="0"/>
              </a:rPr>
              <a:t>– renovations  - completed</a:t>
            </a:r>
          </a:p>
          <a:p>
            <a:pPr marL="316531" indent="-316531" eaLnBrk="0" fontAlgn="base" hangingPunct="0">
              <a:lnSpc>
                <a:spcPct val="150000"/>
              </a:lnSpc>
              <a:spcBef>
                <a:spcPct val="20000"/>
              </a:spcBef>
              <a:spcAft>
                <a:spcPct val="0"/>
              </a:spcAft>
              <a:buFont typeface="Arial" charset="0"/>
              <a:buChar char="•"/>
              <a:defRPr/>
            </a:pPr>
            <a:r>
              <a:rPr lang="en-US" b="1" dirty="0" err="1">
                <a:effectLst>
                  <a:outerShdw blurRad="38100" dist="38100" dir="2700000" algn="tl">
                    <a:srgbClr val="000000">
                      <a:alpha val="43137"/>
                    </a:srgbClr>
                  </a:outerShdw>
                </a:effectLst>
                <a:latin typeface="Arial" charset="0"/>
                <a:ea typeface="Arial" charset="0"/>
                <a:cs typeface="Arial" charset="0"/>
              </a:rPr>
              <a:t>Mthatha</a:t>
            </a:r>
            <a:r>
              <a:rPr lang="en-US" b="1" dirty="0">
                <a:effectLst>
                  <a:outerShdw blurRad="38100" dist="38100" dir="2700000" algn="tl">
                    <a:srgbClr val="000000">
                      <a:alpha val="43137"/>
                    </a:srgbClr>
                  </a:outerShdw>
                </a:effectLst>
                <a:latin typeface="Arial" charset="0"/>
                <a:ea typeface="Arial" charset="0"/>
                <a:cs typeface="Arial" charset="0"/>
              </a:rPr>
              <a:t> General </a:t>
            </a:r>
            <a:r>
              <a:rPr lang="en-US" dirty="0">
                <a:effectLst>
                  <a:outerShdw blurRad="38100" dist="38100" dir="2700000" algn="tl">
                    <a:srgbClr val="000000">
                      <a:alpha val="43137"/>
                    </a:srgbClr>
                  </a:outerShdw>
                </a:effectLst>
                <a:latin typeface="Arial" charset="0"/>
                <a:ea typeface="Arial" charset="0"/>
                <a:cs typeface="Arial" charset="0"/>
              </a:rPr>
              <a:t>building works – completed</a:t>
            </a:r>
          </a:p>
          <a:p>
            <a:pPr marL="316531" indent="-316531" eaLnBrk="0" fontAlgn="base" hangingPunct="0">
              <a:lnSpc>
                <a:spcPct val="150000"/>
              </a:lnSpc>
              <a:spcBef>
                <a:spcPct val="20000"/>
              </a:spcBef>
              <a:spcAft>
                <a:spcPct val="0"/>
              </a:spcAft>
              <a:buFont typeface="Arial" charset="0"/>
              <a:buChar char="•"/>
              <a:defRPr/>
            </a:pPr>
            <a:r>
              <a:rPr lang="en-US" b="1" dirty="0">
                <a:effectLst>
                  <a:outerShdw blurRad="38100" dist="38100" dir="2700000" algn="tl">
                    <a:srgbClr val="000000">
                      <a:alpha val="43137"/>
                    </a:srgbClr>
                  </a:outerShdw>
                </a:effectLst>
                <a:latin typeface="Arial" charset="0"/>
                <a:ea typeface="Arial" charset="0"/>
                <a:cs typeface="Arial" charset="0"/>
              </a:rPr>
              <a:t>CMH</a:t>
            </a:r>
            <a:r>
              <a:rPr lang="en-US" dirty="0">
                <a:effectLst>
                  <a:outerShdw blurRad="38100" dist="38100" dir="2700000" algn="tl">
                    <a:srgbClr val="000000">
                      <a:alpha val="43137"/>
                    </a:srgbClr>
                  </a:outerShdw>
                </a:effectLst>
                <a:latin typeface="Arial" charset="0"/>
                <a:ea typeface="Arial" charset="0"/>
                <a:cs typeface="Arial" charset="0"/>
              </a:rPr>
              <a:t> Telemetric unit – completed</a:t>
            </a:r>
          </a:p>
          <a:p>
            <a:pPr marL="316531" indent="-316531" eaLnBrk="0" fontAlgn="base" hangingPunct="0">
              <a:lnSpc>
                <a:spcPct val="150000"/>
              </a:lnSpc>
              <a:spcBef>
                <a:spcPct val="20000"/>
              </a:spcBef>
              <a:spcAft>
                <a:spcPct val="0"/>
              </a:spcAft>
              <a:buFont typeface="Arial" charset="0"/>
              <a:buChar char="•"/>
              <a:defRPr/>
            </a:pPr>
            <a:r>
              <a:rPr lang="en-US" b="1" dirty="0">
                <a:effectLst>
                  <a:outerShdw blurRad="38100" dist="38100" dir="2700000" algn="tl">
                    <a:srgbClr val="000000">
                      <a:alpha val="43137"/>
                    </a:srgbClr>
                  </a:outerShdw>
                </a:effectLst>
                <a:latin typeface="Arial" charset="0"/>
                <a:ea typeface="Arial" charset="0"/>
                <a:cs typeface="Arial" charset="0"/>
              </a:rPr>
              <a:t>Frere hospital </a:t>
            </a:r>
            <a:r>
              <a:rPr lang="en-US" dirty="0">
                <a:effectLst>
                  <a:outerShdw blurRad="38100" dist="38100" dir="2700000" algn="tl">
                    <a:srgbClr val="000000">
                      <a:alpha val="43137"/>
                    </a:srgbClr>
                  </a:outerShdw>
                </a:effectLst>
                <a:latin typeface="Arial" charset="0"/>
                <a:ea typeface="Arial" charset="0"/>
                <a:cs typeface="Arial" charset="0"/>
              </a:rPr>
              <a:t>– Water rerouting to maternity – completed</a:t>
            </a:r>
          </a:p>
          <a:p>
            <a:pPr marL="316531" indent="-316531" eaLnBrk="0" fontAlgn="base" hangingPunct="0">
              <a:lnSpc>
                <a:spcPct val="150000"/>
              </a:lnSpc>
              <a:spcBef>
                <a:spcPct val="20000"/>
              </a:spcBef>
              <a:spcAft>
                <a:spcPct val="0"/>
              </a:spcAft>
              <a:buFont typeface="Arial" charset="0"/>
              <a:buChar char="•"/>
              <a:defRPr/>
            </a:pPr>
            <a:r>
              <a:rPr lang="en-US" b="1" dirty="0">
                <a:effectLst>
                  <a:outerShdw blurRad="38100" dist="38100" dir="2700000" algn="tl">
                    <a:srgbClr val="000000">
                      <a:alpha val="43137"/>
                    </a:srgbClr>
                  </a:outerShdw>
                </a:effectLst>
                <a:latin typeface="Arial" charset="0"/>
                <a:ea typeface="Arial" charset="0"/>
                <a:cs typeface="Arial" charset="0"/>
              </a:rPr>
              <a:t>Frere hospital </a:t>
            </a:r>
            <a:r>
              <a:rPr lang="en-US" dirty="0" err="1">
                <a:effectLst>
                  <a:outerShdw blurRad="38100" dist="38100" dir="2700000" algn="tl">
                    <a:srgbClr val="000000">
                      <a:alpha val="43137"/>
                    </a:srgbClr>
                  </a:outerShdw>
                </a:effectLst>
                <a:latin typeface="Arial" charset="0"/>
                <a:ea typeface="Arial" charset="0"/>
                <a:cs typeface="Arial" charset="0"/>
              </a:rPr>
              <a:t>Calorifier</a:t>
            </a:r>
            <a:r>
              <a:rPr lang="en-US" dirty="0">
                <a:effectLst>
                  <a:outerShdw blurRad="38100" dist="38100" dir="2700000" algn="tl">
                    <a:srgbClr val="000000">
                      <a:alpha val="43137"/>
                    </a:srgbClr>
                  </a:outerShdw>
                </a:effectLst>
                <a:latin typeface="Arial" charset="0"/>
                <a:ea typeface="Arial" charset="0"/>
                <a:cs typeface="Arial" charset="0"/>
              </a:rPr>
              <a:t> repairs – completed</a:t>
            </a:r>
          </a:p>
          <a:p>
            <a:pPr marL="316531" indent="-316531" eaLnBrk="0" fontAlgn="base" hangingPunct="0">
              <a:lnSpc>
                <a:spcPct val="150000"/>
              </a:lnSpc>
              <a:spcBef>
                <a:spcPct val="20000"/>
              </a:spcBef>
              <a:spcAft>
                <a:spcPct val="0"/>
              </a:spcAft>
              <a:buFont typeface="Arial" charset="0"/>
              <a:buChar char="•"/>
              <a:defRPr/>
            </a:pPr>
            <a:r>
              <a:rPr lang="en-US" b="1" dirty="0">
                <a:effectLst>
                  <a:outerShdw blurRad="38100" dist="38100" dir="2700000" algn="tl">
                    <a:srgbClr val="000000">
                      <a:alpha val="43137"/>
                    </a:srgbClr>
                  </a:outerShdw>
                </a:effectLst>
                <a:latin typeface="Arial" charset="0"/>
                <a:ea typeface="Arial" charset="0"/>
                <a:cs typeface="Arial" charset="0"/>
              </a:rPr>
              <a:t>Livingstone hospital </a:t>
            </a:r>
            <a:r>
              <a:rPr lang="en-US" dirty="0">
                <a:effectLst>
                  <a:outerShdw blurRad="38100" dist="38100" dir="2700000" algn="tl">
                    <a:srgbClr val="000000">
                      <a:alpha val="43137"/>
                    </a:srgbClr>
                  </a:outerShdw>
                </a:effectLst>
                <a:latin typeface="Arial" charset="0"/>
                <a:ea typeface="Arial" charset="0"/>
                <a:cs typeface="Arial" charset="0"/>
              </a:rPr>
              <a:t>– boiler repairs – completed</a:t>
            </a:r>
          </a:p>
          <a:p>
            <a:pPr marL="316531" indent="-316531" eaLnBrk="0" fontAlgn="base" hangingPunct="0">
              <a:lnSpc>
                <a:spcPct val="150000"/>
              </a:lnSpc>
              <a:spcBef>
                <a:spcPct val="20000"/>
              </a:spcBef>
              <a:spcAft>
                <a:spcPct val="0"/>
              </a:spcAft>
              <a:buFont typeface="Arial" charset="0"/>
              <a:buChar char="•"/>
              <a:defRPr/>
            </a:pPr>
            <a:r>
              <a:rPr lang="en-US" dirty="0">
                <a:effectLst>
                  <a:outerShdw blurRad="38100" dist="38100" dir="2700000" algn="tl">
                    <a:srgbClr val="000000">
                      <a:alpha val="43137"/>
                    </a:srgbClr>
                  </a:outerShdw>
                </a:effectLst>
                <a:latin typeface="Arial" charset="0"/>
                <a:ea typeface="Arial" charset="0"/>
                <a:cs typeface="Arial" charset="0"/>
              </a:rPr>
              <a:t>Calls made in respect of boilers, lifts, laundry and kitchen equipment, heating, air conditioners, ventilation, generators, autoclaves, water carting, sewerage drainage, electrical faults are responded to as a matter of urgency  </a:t>
            </a:r>
            <a:endParaRPr lang="en-GB" dirty="0">
              <a:effectLst>
                <a:outerShdw blurRad="38100" dist="38100" dir="2700000" algn="tl">
                  <a:srgbClr val="000000">
                    <a:alpha val="43137"/>
                  </a:srgbClr>
                </a:outerShdw>
              </a:effectLst>
              <a:latin typeface="Arial" charset="0"/>
              <a:ea typeface="Arial" charset="0"/>
              <a:cs typeface="Arial" charset="0"/>
            </a:endParaRPr>
          </a:p>
        </p:txBody>
      </p:sp>
    </p:spTree>
    <p:extLst>
      <p:ext uri="{BB962C8B-B14F-4D97-AF65-F5344CB8AC3E}">
        <p14:creationId xmlns:p14="http://schemas.microsoft.com/office/powerpoint/2010/main" xmlns="" val="832227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392"/>
            <a:ext cx="8229600" cy="1143000"/>
          </a:xfrm>
        </p:spPr>
        <p:txBody>
          <a:bodyPr>
            <a:normAutofit/>
          </a:bodyPr>
          <a:lstStyle/>
          <a:p>
            <a:r>
              <a:rPr lang="en-ZA" sz="2800" b="1" dirty="0" smtClean="0">
                <a:effectLst>
                  <a:outerShdw blurRad="38100" dist="38100" dir="2700000" algn="tl">
                    <a:srgbClr val="000000">
                      <a:alpha val="43137"/>
                    </a:srgbClr>
                  </a:outerShdw>
                </a:effectLst>
              </a:rPr>
              <a:t>CONTENTS TABLE</a:t>
            </a:r>
            <a:endParaRPr lang="en-ZA" sz="2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118" y="836712"/>
            <a:ext cx="8930369" cy="5519638"/>
          </a:xfrm>
        </p:spPr>
        <p:txBody>
          <a:bodyPr>
            <a:noAutofit/>
          </a:bodyPr>
          <a:lstStyle/>
          <a:p>
            <a:r>
              <a:rPr lang="en-ZA" sz="2800" dirty="0" smtClean="0">
                <a:effectLst>
                  <a:outerShdw blurRad="38100" dist="38100" dir="2700000" algn="tl">
                    <a:srgbClr val="000000">
                      <a:alpha val="43137"/>
                    </a:srgbClr>
                  </a:outerShdw>
                </a:effectLst>
              </a:rPr>
              <a:t>Human Resources status in the province</a:t>
            </a:r>
          </a:p>
          <a:p>
            <a:endParaRPr lang="en-ZA" sz="800" dirty="0" smtClean="0">
              <a:effectLst>
                <a:outerShdw blurRad="38100" dist="38100" dir="2700000" algn="tl">
                  <a:srgbClr val="000000">
                    <a:alpha val="43137"/>
                  </a:srgbClr>
                </a:outerShdw>
              </a:effectLst>
            </a:endParaRPr>
          </a:p>
          <a:p>
            <a:r>
              <a:rPr lang="en-ZA" sz="2800" dirty="0" smtClean="0">
                <a:effectLst>
                  <a:outerShdw blurRad="38100" dist="38100" dir="2700000" algn="tl">
                    <a:srgbClr val="000000">
                      <a:alpha val="43137"/>
                    </a:srgbClr>
                  </a:outerShdw>
                </a:effectLst>
              </a:rPr>
              <a:t>Progress on infrastructure projects</a:t>
            </a:r>
          </a:p>
          <a:p>
            <a:endParaRPr lang="en-ZA" sz="800" dirty="0" smtClean="0">
              <a:effectLst>
                <a:outerShdw blurRad="38100" dist="38100" dir="2700000" algn="tl">
                  <a:srgbClr val="000000">
                    <a:alpha val="43137"/>
                  </a:srgbClr>
                </a:outerShdw>
              </a:effectLst>
            </a:endParaRPr>
          </a:p>
          <a:p>
            <a:r>
              <a:rPr lang="en-ZA" sz="2800" dirty="0" smtClean="0">
                <a:effectLst>
                  <a:outerShdw blurRad="38100" dist="38100" dir="2700000" algn="tl">
                    <a:srgbClr val="000000">
                      <a:alpha val="43137"/>
                    </a:srgbClr>
                  </a:outerShdw>
                </a:effectLst>
              </a:rPr>
              <a:t>2015/16 audit outcomes</a:t>
            </a:r>
          </a:p>
          <a:p>
            <a:endParaRPr lang="en-ZA" sz="800" dirty="0" smtClean="0">
              <a:effectLst>
                <a:outerShdw blurRad="38100" dist="38100" dir="2700000" algn="tl">
                  <a:srgbClr val="000000">
                    <a:alpha val="43137"/>
                  </a:srgbClr>
                </a:outerShdw>
              </a:effectLst>
            </a:endParaRPr>
          </a:p>
          <a:p>
            <a:r>
              <a:rPr lang="en-ZA" sz="2800" dirty="0" smtClean="0">
                <a:effectLst>
                  <a:outerShdw blurRad="38100" dist="38100" dir="2700000" algn="tl">
                    <a:srgbClr val="000000">
                      <a:alpha val="43137"/>
                    </a:srgbClr>
                  </a:outerShdw>
                </a:effectLst>
              </a:rPr>
              <a:t>SCM &amp; progress on procurement</a:t>
            </a:r>
          </a:p>
          <a:p>
            <a:endParaRPr lang="en-ZA" sz="800" dirty="0" smtClean="0">
              <a:effectLst>
                <a:outerShdw blurRad="38100" dist="38100" dir="2700000" algn="tl">
                  <a:srgbClr val="000000">
                    <a:alpha val="43137"/>
                  </a:srgbClr>
                </a:outerShdw>
              </a:effectLst>
            </a:endParaRPr>
          </a:p>
          <a:p>
            <a:r>
              <a:rPr lang="en-ZA" sz="2800" dirty="0" smtClean="0">
                <a:effectLst>
                  <a:outerShdw blurRad="38100" dist="38100" dir="2700000" algn="tl">
                    <a:srgbClr val="000000">
                      <a:alpha val="43137"/>
                    </a:srgbClr>
                  </a:outerShdw>
                </a:effectLst>
              </a:rPr>
              <a:t>Progress &amp; challenges on the implementation of the Ideal Clinics Realisation programme</a:t>
            </a:r>
          </a:p>
          <a:p>
            <a:endParaRPr lang="en-ZA" sz="800" dirty="0" smtClean="0">
              <a:effectLst>
                <a:outerShdw blurRad="38100" dist="38100" dir="2700000" algn="tl">
                  <a:srgbClr val="000000">
                    <a:alpha val="43137"/>
                  </a:srgbClr>
                </a:outerShdw>
              </a:effectLst>
            </a:endParaRPr>
          </a:p>
          <a:p>
            <a:r>
              <a:rPr lang="en-ZA" sz="2800" dirty="0" smtClean="0">
                <a:effectLst>
                  <a:outerShdw blurRad="38100" dist="38100" dir="2700000" algn="tl">
                    <a:srgbClr val="000000">
                      <a:alpha val="43137"/>
                    </a:srgbClr>
                  </a:outerShdw>
                </a:effectLst>
              </a:rPr>
              <a:t>Strategy to deal with medico legal claims</a:t>
            </a:r>
          </a:p>
          <a:p>
            <a:endParaRPr lang="en-ZA" sz="800"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00D4DB07-9F8F-4B4D-9DD3-3BC37C347D7E}" type="slidenum">
              <a:rPr lang="en-ZA" smtClean="0"/>
              <a:pPr/>
              <a:t>2</a:t>
            </a:fld>
            <a:endParaRPr lang="en-ZA" dirty="0"/>
          </a:p>
        </p:txBody>
      </p:sp>
    </p:spTree>
    <p:extLst>
      <p:ext uri="{BB962C8B-B14F-4D97-AF65-F5344CB8AC3E}">
        <p14:creationId xmlns:p14="http://schemas.microsoft.com/office/powerpoint/2010/main" xmlns="" val="32662199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0" y="5517232"/>
            <a:ext cx="395536" cy="365125"/>
          </a:xfrm>
          <a:prstGeom prst="rect">
            <a:avLst/>
          </a:prstGeom>
        </p:spPr>
        <p:txBody>
          <a:bodyPr/>
          <a:lstStyle/>
          <a:p>
            <a:r>
              <a:rPr lang="en-US" dirty="0"/>
              <a:t>3</a:t>
            </a:r>
          </a:p>
        </p:txBody>
      </p:sp>
      <p:sp>
        <p:nvSpPr>
          <p:cNvPr id="10" name="TextBox 9"/>
          <p:cNvSpPr txBox="1"/>
          <p:nvPr/>
        </p:nvSpPr>
        <p:spPr>
          <a:xfrm>
            <a:off x="29386" y="681031"/>
            <a:ext cx="9007109" cy="6023187"/>
          </a:xfrm>
          <a:prstGeom prst="rect">
            <a:avLst/>
          </a:prstGeom>
          <a:noFill/>
        </p:spPr>
        <p:txBody>
          <a:bodyPr wrap="square" rtlCol="0">
            <a:spAutoFit/>
          </a:bodyPr>
          <a:lstStyle/>
          <a:p>
            <a:pPr marL="316531" indent="-316531" eaLnBrk="0" fontAlgn="base" hangingPunct="0">
              <a:lnSpc>
                <a:spcPct val="150000"/>
              </a:lnSpc>
              <a:spcBef>
                <a:spcPct val="20000"/>
              </a:spcBef>
              <a:spcAft>
                <a:spcPct val="0"/>
              </a:spcAft>
              <a:buFont typeface="Arial" charset="0"/>
              <a:buChar char="•"/>
              <a:defRPr/>
            </a:pPr>
            <a:r>
              <a:rPr lang="en-GB" dirty="0" smtClean="0">
                <a:effectLst>
                  <a:outerShdw blurRad="38100" dist="38100" dir="2700000" algn="tl">
                    <a:srgbClr val="000000">
                      <a:alpha val="43137"/>
                    </a:srgbClr>
                  </a:outerShdw>
                </a:effectLst>
                <a:latin typeface="Arial" charset="0"/>
                <a:ea typeface="Arial" charset="0"/>
                <a:cs typeface="Arial" charset="0"/>
              </a:rPr>
              <a:t>Key medical equipment procurement relates to the commissioning of CMH hospital and other </a:t>
            </a:r>
            <a:r>
              <a:rPr lang="en-GB" dirty="0">
                <a:effectLst>
                  <a:outerShdw blurRad="38100" dist="38100" dir="2700000" algn="tl">
                    <a:srgbClr val="000000">
                      <a:alpha val="43137"/>
                    </a:srgbClr>
                  </a:outerShdw>
                </a:effectLst>
                <a:latin typeface="Arial" charset="0"/>
                <a:ea typeface="Arial" charset="0"/>
                <a:cs typeface="Arial" charset="0"/>
              </a:rPr>
              <a:t>health facilities needing similar medical equipment and technology throughout the Province;</a:t>
            </a:r>
          </a:p>
          <a:p>
            <a:pPr marL="316531" indent="-316531" eaLnBrk="0" fontAlgn="base" hangingPunct="0">
              <a:lnSpc>
                <a:spcPct val="150000"/>
              </a:lnSpc>
              <a:spcBef>
                <a:spcPct val="20000"/>
              </a:spcBef>
              <a:spcAft>
                <a:spcPct val="0"/>
              </a:spcAft>
              <a:buFont typeface="Arial" charset="0"/>
              <a:buChar char="•"/>
              <a:defRPr/>
            </a:pPr>
            <a:r>
              <a:rPr lang="en-GB" dirty="0" smtClean="0">
                <a:effectLst>
                  <a:outerShdw blurRad="38100" dist="38100" dir="2700000" algn="tl">
                    <a:srgbClr val="000000">
                      <a:alpha val="43137"/>
                    </a:srgbClr>
                  </a:outerShdw>
                </a:effectLst>
                <a:latin typeface="Arial" charset="0"/>
                <a:ea typeface="Arial" charset="0"/>
                <a:cs typeface="Arial" charset="0"/>
              </a:rPr>
              <a:t>Contracts are being put in place for </a:t>
            </a:r>
            <a:r>
              <a:rPr lang="en-GB" dirty="0">
                <a:effectLst>
                  <a:outerShdw blurRad="38100" dist="38100" dir="2700000" algn="tl">
                    <a:srgbClr val="000000">
                      <a:alpha val="43137"/>
                    </a:srgbClr>
                  </a:outerShdw>
                </a:effectLst>
                <a:latin typeface="Arial" charset="0"/>
                <a:ea typeface="Arial" charset="0"/>
                <a:cs typeface="Arial" charset="0"/>
              </a:rPr>
              <a:t>supply, delivery, installation, commissioning and maintenance services of medical equipment;</a:t>
            </a:r>
          </a:p>
          <a:p>
            <a:pPr marL="773731" lvl="1" indent="-316531" eaLnBrk="0" fontAlgn="base" hangingPunct="0">
              <a:lnSpc>
                <a:spcPct val="150000"/>
              </a:lnSpc>
              <a:spcBef>
                <a:spcPct val="20000"/>
              </a:spcBef>
              <a:spcAft>
                <a:spcPct val="0"/>
              </a:spcAft>
              <a:buFont typeface="Wingdings" panose="05000000000000000000" pitchFamily="2" charset="2"/>
              <a:buChar char="Ø"/>
              <a:defRPr/>
            </a:pPr>
            <a:r>
              <a:rPr lang="en-GB" dirty="0" smtClean="0">
                <a:effectLst>
                  <a:outerShdw blurRad="38100" dist="38100" dir="2700000" algn="tl">
                    <a:srgbClr val="000000">
                      <a:alpha val="43137"/>
                    </a:srgbClr>
                  </a:outerShdw>
                </a:effectLst>
                <a:latin typeface="Arial" charset="0"/>
                <a:ea typeface="Arial" charset="0"/>
                <a:cs typeface="Arial" charset="0"/>
              </a:rPr>
              <a:t>Contracts are for </a:t>
            </a:r>
            <a:r>
              <a:rPr lang="en-GB" dirty="0">
                <a:effectLst>
                  <a:outerShdw blurRad="38100" dist="38100" dir="2700000" algn="tl">
                    <a:srgbClr val="000000">
                      <a:alpha val="43137"/>
                    </a:srgbClr>
                  </a:outerShdw>
                </a:effectLst>
                <a:latin typeface="Arial" charset="0"/>
                <a:ea typeface="Arial" charset="0"/>
                <a:cs typeface="Arial" charset="0"/>
              </a:rPr>
              <a:t>a period of 12-months with  an option to extend for an additional 24-months, subject to satisfactory technology and contractor performance;</a:t>
            </a:r>
          </a:p>
          <a:p>
            <a:pPr marL="773731" lvl="1" indent="-316531" eaLnBrk="0" fontAlgn="base" hangingPunct="0">
              <a:lnSpc>
                <a:spcPct val="150000"/>
              </a:lnSpc>
              <a:spcBef>
                <a:spcPct val="20000"/>
              </a:spcBef>
              <a:spcAft>
                <a:spcPct val="0"/>
              </a:spcAft>
              <a:buFont typeface="Wingdings" panose="05000000000000000000" pitchFamily="2" charset="2"/>
              <a:buChar char="Ø"/>
              <a:defRPr/>
            </a:pPr>
            <a:r>
              <a:rPr lang="en-GB" dirty="0">
                <a:effectLst>
                  <a:outerShdw blurRad="38100" dist="38100" dir="2700000" algn="tl">
                    <a:srgbClr val="000000">
                      <a:alpha val="43137"/>
                    </a:srgbClr>
                  </a:outerShdw>
                </a:effectLst>
                <a:latin typeface="Arial" charset="0"/>
                <a:ea typeface="Arial" charset="0"/>
                <a:cs typeface="Arial" charset="0"/>
              </a:rPr>
              <a:t>Perform technology application training and support for clinicians (nurses and doctors);</a:t>
            </a:r>
          </a:p>
          <a:p>
            <a:pPr marL="773731" lvl="1" indent="-316531" eaLnBrk="0" fontAlgn="base" hangingPunct="0">
              <a:lnSpc>
                <a:spcPct val="150000"/>
              </a:lnSpc>
              <a:spcBef>
                <a:spcPct val="20000"/>
              </a:spcBef>
              <a:spcAft>
                <a:spcPct val="0"/>
              </a:spcAft>
              <a:buFont typeface="Wingdings" panose="05000000000000000000" pitchFamily="2" charset="2"/>
              <a:buChar char="Ø"/>
              <a:defRPr/>
            </a:pPr>
            <a:r>
              <a:rPr lang="en-GB" dirty="0">
                <a:effectLst>
                  <a:outerShdw blurRad="38100" dist="38100" dir="2700000" algn="tl">
                    <a:srgbClr val="000000">
                      <a:alpha val="43137"/>
                    </a:srgbClr>
                  </a:outerShdw>
                </a:effectLst>
                <a:latin typeface="Arial" charset="0"/>
                <a:ea typeface="Arial" charset="0"/>
                <a:cs typeface="Arial" charset="0"/>
              </a:rPr>
              <a:t>Obtain standard manufacturer warranty-cover for 2-years, and an additional 5-year comprehensive extended maintenance warranty for critical equipment needing maintenance.</a:t>
            </a:r>
          </a:p>
          <a:p>
            <a:endParaRPr lang="en-GB" sz="2000" dirty="0" smtClean="0">
              <a:latin typeface="Candara" panose="020E0502030303020204" pitchFamily="34" charset="0"/>
            </a:endParaRPr>
          </a:p>
        </p:txBody>
      </p:sp>
      <p:sp>
        <p:nvSpPr>
          <p:cNvPr id="22" name="Title 1"/>
          <p:cNvSpPr txBox="1">
            <a:spLocks/>
          </p:cNvSpPr>
          <p:nvPr/>
        </p:nvSpPr>
        <p:spPr>
          <a:xfrm>
            <a:off x="179512" y="-4769"/>
            <a:ext cx="6912768"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b="1" kern="1200">
                <a:solidFill>
                  <a:srgbClr val="494C91"/>
                </a:solidFill>
                <a:latin typeface="Gill Sans" pitchFamily="34" charset="0"/>
                <a:ea typeface="+mj-ea"/>
                <a:cs typeface="+mj-cs"/>
              </a:defRPr>
            </a:lvl1pPr>
          </a:lstStyle>
          <a:p>
            <a:r>
              <a:rPr lang="en-ZA" sz="2400" dirty="0" smtClean="0">
                <a:solidFill>
                  <a:schemeClr val="tx1"/>
                </a:solidFill>
                <a:effectLst>
                  <a:outerShdw blurRad="38100" dist="38100" dir="2700000" algn="tl">
                    <a:srgbClr val="000000">
                      <a:alpha val="43137"/>
                    </a:srgbClr>
                  </a:outerShdw>
                </a:effectLst>
                <a:latin typeface="Arial" panose="020B0604020202020204" pitchFamily="34" charset="0"/>
                <a:ea typeface="+mn-ea"/>
                <a:cs typeface="+mn-cs"/>
              </a:rPr>
              <a:t>PROCUREMENT OF MEDICAL EQUIPMENT</a:t>
            </a:r>
            <a:endParaRPr lang="en-ZA" sz="2400" dirty="0">
              <a:solidFill>
                <a:schemeClr val="tx1"/>
              </a:solidFill>
              <a:effectLst>
                <a:outerShdw blurRad="38100" dist="38100" dir="2700000" algn="tl">
                  <a:srgbClr val="000000">
                    <a:alpha val="43137"/>
                  </a:srgbClr>
                </a:outerShdw>
              </a:effectLst>
              <a:latin typeface="Arial" panose="020B0604020202020204" pitchFamily="34" charset="0"/>
              <a:ea typeface="+mn-ea"/>
              <a:cs typeface="+mn-cs"/>
            </a:endParaRPr>
          </a:p>
        </p:txBody>
      </p:sp>
    </p:spTree>
    <p:extLst>
      <p:ext uri="{BB962C8B-B14F-4D97-AF65-F5344CB8AC3E}">
        <p14:creationId xmlns:p14="http://schemas.microsoft.com/office/powerpoint/2010/main" xmlns="" val="42284854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0" y="5517232"/>
            <a:ext cx="395536" cy="365125"/>
          </a:xfrm>
          <a:prstGeom prst="rect">
            <a:avLst/>
          </a:prstGeom>
        </p:spPr>
        <p:txBody>
          <a:bodyPr/>
          <a:lstStyle/>
          <a:p>
            <a:r>
              <a:rPr lang="en-US" dirty="0"/>
              <a:t>4</a:t>
            </a:r>
          </a:p>
        </p:txBody>
      </p:sp>
      <p:sp>
        <p:nvSpPr>
          <p:cNvPr id="22" name="Title 1"/>
          <p:cNvSpPr txBox="1">
            <a:spLocks/>
          </p:cNvSpPr>
          <p:nvPr/>
        </p:nvSpPr>
        <p:spPr>
          <a:xfrm>
            <a:off x="-684584" y="0"/>
            <a:ext cx="8428413"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b="1" kern="1200">
                <a:solidFill>
                  <a:srgbClr val="494C91"/>
                </a:solidFill>
                <a:latin typeface="Gill Sans" pitchFamily="34" charset="0"/>
                <a:ea typeface="+mj-ea"/>
                <a:cs typeface="+mj-cs"/>
              </a:defRPr>
            </a:lvl1pPr>
          </a:lstStyle>
          <a:p>
            <a:r>
              <a:rPr lang="en-ZA" sz="2400" dirty="0" smtClean="0">
                <a:solidFill>
                  <a:schemeClr val="tx1"/>
                </a:solidFill>
                <a:effectLst>
                  <a:outerShdw blurRad="38100" dist="38100" dir="2700000" algn="tl">
                    <a:srgbClr val="000000">
                      <a:alpha val="43137"/>
                    </a:srgbClr>
                  </a:outerShdw>
                </a:effectLst>
                <a:latin typeface="Arial" panose="020B0604020202020204" pitchFamily="34" charset="0"/>
                <a:ea typeface="+mn-ea"/>
                <a:cs typeface="+mn-cs"/>
              </a:rPr>
              <a:t>EQUIPMENT UNDER PROCUREMENT</a:t>
            </a:r>
            <a:endParaRPr lang="en-ZA" sz="2400" dirty="0">
              <a:solidFill>
                <a:schemeClr val="tx1"/>
              </a:solidFill>
              <a:effectLst>
                <a:outerShdw blurRad="38100" dist="38100" dir="2700000" algn="tl">
                  <a:srgbClr val="000000">
                    <a:alpha val="43137"/>
                  </a:srgbClr>
                </a:outerShdw>
              </a:effectLst>
              <a:latin typeface="Arial" panose="020B0604020202020204" pitchFamily="34" charset="0"/>
              <a:ea typeface="+mn-ea"/>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xmlns="" val="2109602572"/>
              </p:ext>
            </p:extLst>
          </p:nvPr>
        </p:nvGraphicFramePr>
        <p:xfrm>
          <a:off x="197768" y="879013"/>
          <a:ext cx="8766720" cy="4582745"/>
        </p:xfrm>
        <a:graphic>
          <a:graphicData uri="http://schemas.openxmlformats.org/drawingml/2006/table">
            <a:tbl>
              <a:tblPr firstRow="1" bandRow="1">
                <a:tableStyleId>{5DA37D80-6434-44D0-A028-1B22A696006F}</a:tableStyleId>
              </a:tblPr>
              <a:tblGrid>
                <a:gridCol w="789794"/>
                <a:gridCol w="2053466"/>
                <a:gridCol w="5923460"/>
              </a:tblGrid>
              <a:tr h="476938">
                <a:tc>
                  <a:txBody>
                    <a:bodyPr/>
                    <a:lstStyle/>
                    <a:p>
                      <a:r>
                        <a:rPr lang="en-ZA" sz="1800" dirty="0" smtClean="0">
                          <a:latin typeface="Arial" panose="020B0604020202020204" pitchFamily="34" charset="0"/>
                          <a:cs typeface="Arial" panose="020B0604020202020204" pitchFamily="34" charset="0"/>
                        </a:rPr>
                        <a:t>Batch</a:t>
                      </a:r>
                      <a:endParaRPr lang="en-ZA" sz="1800" dirty="0">
                        <a:latin typeface="Arial" panose="020B0604020202020204" pitchFamily="34" charset="0"/>
                        <a:cs typeface="Arial" panose="020B0604020202020204" pitchFamily="34" charset="0"/>
                      </a:endParaRPr>
                    </a:p>
                  </a:txBody>
                  <a:tcPr>
                    <a:solidFill>
                      <a:schemeClr val="accent2">
                        <a:lumMod val="20000"/>
                        <a:lumOff val="80000"/>
                      </a:schemeClr>
                    </a:solidFill>
                  </a:tcPr>
                </a:tc>
                <a:tc>
                  <a:txBody>
                    <a:bodyPr/>
                    <a:lstStyle/>
                    <a:p>
                      <a:r>
                        <a:rPr lang="en-ZA" sz="1800" dirty="0" smtClean="0">
                          <a:latin typeface="Arial" panose="020B0604020202020204" pitchFamily="34" charset="0"/>
                          <a:cs typeface="Arial" panose="020B0604020202020204" pitchFamily="34" charset="0"/>
                        </a:rPr>
                        <a:t>Group</a:t>
                      </a:r>
                      <a:r>
                        <a:rPr lang="en-ZA" sz="1800" baseline="0" dirty="0" smtClean="0">
                          <a:latin typeface="Arial" panose="020B0604020202020204" pitchFamily="34" charset="0"/>
                          <a:cs typeface="Arial" panose="020B0604020202020204" pitchFamily="34" charset="0"/>
                        </a:rPr>
                        <a:t>/Category</a:t>
                      </a:r>
                      <a:endParaRPr lang="en-ZA" sz="1800" dirty="0">
                        <a:latin typeface="Arial" panose="020B0604020202020204" pitchFamily="34" charset="0"/>
                        <a:cs typeface="Arial" panose="020B0604020202020204" pitchFamily="34" charset="0"/>
                      </a:endParaRPr>
                    </a:p>
                  </a:txBody>
                  <a:tcPr>
                    <a:solidFill>
                      <a:schemeClr val="accent2">
                        <a:lumMod val="20000"/>
                        <a:lumOff val="80000"/>
                      </a:schemeClr>
                    </a:solidFill>
                  </a:tcPr>
                </a:tc>
                <a:tc>
                  <a:txBody>
                    <a:bodyPr/>
                    <a:lstStyle/>
                    <a:p>
                      <a:r>
                        <a:rPr lang="en-ZA" sz="1800" baseline="0" dirty="0" smtClean="0">
                          <a:latin typeface="Arial" panose="020B0604020202020204" pitchFamily="34" charset="0"/>
                          <a:cs typeface="Arial" panose="020B0604020202020204" pitchFamily="34" charset="0"/>
                        </a:rPr>
                        <a:t>Health Services/Equipment Description</a:t>
                      </a:r>
                      <a:endParaRPr lang="en-ZA" sz="1800" dirty="0">
                        <a:latin typeface="Arial" panose="020B0604020202020204" pitchFamily="34" charset="0"/>
                        <a:cs typeface="Arial" panose="020B0604020202020204" pitchFamily="34" charset="0"/>
                      </a:endParaRPr>
                    </a:p>
                  </a:txBody>
                  <a:tcPr>
                    <a:solidFill>
                      <a:schemeClr val="accent2">
                        <a:lumMod val="20000"/>
                        <a:lumOff val="80000"/>
                      </a:schemeClr>
                    </a:solidFill>
                  </a:tcPr>
                </a:tc>
              </a:tr>
              <a:tr h="604118">
                <a:tc>
                  <a:txBody>
                    <a:bodyPr/>
                    <a:lstStyle/>
                    <a:p>
                      <a:pPr algn="ctr"/>
                      <a:r>
                        <a:rPr lang="en-ZA" sz="1600" dirty="0" smtClean="0">
                          <a:latin typeface="Arial" panose="020B0604020202020204" pitchFamily="34" charset="0"/>
                          <a:cs typeface="Arial" panose="020B0604020202020204" pitchFamily="34" charset="0"/>
                        </a:rPr>
                        <a:t>1</a:t>
                      </a:r>
                      <a:endParaRPr lang="en-ZA" sz="1600" dirty="0">
                        <a:latin typeface="Arial" panose="020B0604020202020204" pitchFamily="34" charset="0"/>
                        <a:cs typeface="Arial" panose="020B0604020202020204" pitchFamily="34" charset="0"/>
                      </a:endParaRPr>
                    </a:p>
                  </a:txBody>
                  <a:tcPr>
                    <a:solidFill>
                      <a:schemeClr val="bg1"/>
                    </a:solidFill>
                  </a:tcPr>
                </a:tc>
                <a:tc>
                  <a:txBody>
                    <a:bodyPr/>
                    <a:lstStyle/>
                    <a:p>
                      <a:r>
                        <a:rPr lang="en-ZA" sz="1600" dirty="0" smtClean="0">
                          <a:latin typeface="Arial" panose="020B0604020202020204" pitchFamily="34" charset="0"/>
                          <a:cs typeface="Arial" panose="020B0604020202020204" pitchFamily="34" charset="0"/>
                        </a:rPr>
                        <a:t>Imaging</a:t>
                      </a:r>
                      <a:r>
                        <a:rPr lang="en-ZA" sz="1600" baseline="0" dirty="0" smtClean="0">
                          <a:latin typeface="Arial" panose="020B0604020202020204" pitchFamily="34" charset="0"/>
                          <a:cs typeface="Arial" panose="020B0604020202020204" pitchFamily="34" charset="0"/>
                        </a:rPr>
                        <a:t> Equipment</a:t>
                      </a:r>
                      <a:endParaRPr lang="en-ZA" sz="1600" dirty="0">
                        <a:latin typeface="Arial" panose="020B0604020202020204" pitchFamily="34" charset="0"/>
                        <a:cs typeface="Arial" panose="020B0604020202020204" pitchFamily="34" charset="0"/>
                      </a:endParaRPr>
                    </a:p>
                  </a:txBody>
                  <a:tcPr>
                    <a:solidFill>
                      <a:schemeClr val="bg1"/>
                    </a:solidFill>
                  </a:tcPr>
                </a:tc>
                <a:tc>
                  <a:txBody>
                    <a:bodyPr/>
                    <a:lstStyle/>
                    <a:p>
                      <a:r>
                        <a:rPr lang="en-ZA" sz="1600" dirty="0" smtClean="0">
                          <a:latin typeface="Arial" panose="020B0604020202020204" pitchFamily="34" charset="0"/>
                          <a:cs typeface="Arial" panose="020B0604020202020204" pitchFamily="34" charset="0"/>
                        </a:rPr>
                        <a:t>Radiology</a:t>
                      </a:r>
                      <a:r>
                        <a:rPr lang="en-ZA" sz="1600" baseline="0" dirty="0" smtClean="0">
                          <a:latin typeface="Arial" panose="020B0604020202020204" pitchFamily="34" charset="0"/>
                          <a:cs typeface="Arial" panose="020B0604020202020204" pitchFamily="34" charset="0"/>
                        </a:rPr>
                        <a:t> - </a:t>
                      </a:r>
                      <a:r>
                        <a:rPr lang="en-ZA" sz="1600" dirty="0" smtClean="0">
                          <a:latin typeface="Arial" panose="020B0604020202020204" pitchFamily="34" charset="0"/>
                          <a:cs typeface="Arial" panose="020B0604020202020204" pitchFamily="34" charset="0"/>
                        </a:rPr>
                        <a:t>CT</a:t>
                      </a:r>
                      <a:r>
                        <a:rPr lang="en-ZA" sz="1600" baseline="0" dirty="0" smtClean="0">
                          <a:latin typeface="Arial" panose="020B0604020202020204" pitchFamily="34" charset="0"/>
                          <a:cs typeface="Arial" panose="020B0604020202020204" pitchFamily="34" charset="0"/>
                        </a:rPr>
                        <a:t> scanner; Digital x-ray systems; Ultrasound units; Computed radiography readers/printers; and PACS</a:t>
                      </a:r>
                      <a:endParaRPr lang="en-ZA" sz="1600" dirty="0">
                        <a:latin typeface="Arial" panose="020B0604020202020204" pitchFamily="34" charset="0"/>
                        <a:cs typeface="Arial" panose="020B0604020202020204" pitchFamily="34" charset="0"/>
                      </a:endParaRPr>
                    </a:p>
                  </a:txBody>
                  <a:tcPr>
                    <a:solidFill>
                      <a:schemeClr val="bg1"/>
                    </a:solidFill>
                  </a:tcPr>
                </a:tc>
              </a:tr>
              <a:tr h="604118">
                <a:tc>
                  <a:txBody>
                    <a:bodyPr/>
                    <a:lstStyle/>
                    <a:p>
                      <a:pPr algn="ctr"/>
                      <a:r>
                        <a:rPr lang="en-ZA" sz="1600" dirty="0" smtClean="0">
                          <a:latin typeface="Arial" panose="020B0604020202020204" pitchFamily="34" charset="0"/>
                          <a:cs typeface="Arial" panose="020B0604020202020204" pitchFamily="34" charset="0"/>
                        </a:rPr>
                        <a:t>2</a:t>
                      </a:r>
                      <a:endParaRPr lang="en-ZA" sz="1600" dirty="0">
                        <a:latin typeface="Arial" panose="020B0604020202020204" pitchFamily="34" charset="0"/>
                        <a:cs typeface="Arial" panose="020B0604020202020204" pitchFamily="34" charset="0"/>
                      </a:endParaRPr>
                    </a:p>
                  </a:txBody>
                  <a:tcPr>
                    <a:solidFill>
                      <a:schemeClr val="bg1"/>
                    </a:solidFill>
                  </a:tcPr>
                </a:tc>
                <a:tc>
                  <a:txBody>
                    <a:bodyPr/>
                    <a:lstStyle/>
                    <a:p>
                      <a:r>
                        <a:rPr lang="en-ZA" sz="1600" dirty="0" smtClean="0">
                          <a:latin typeface="Arial" panose="020B0604020202020204" pitchFamily="34" charset="0"/>
                          <a:cs typeface="Arial" panose="020B0604020202020204" pitchFamily="34" charset="0"/>
                        </a:rPr>
                        <a:t>Critical Equipment</a:t>
                      </a:r>
                      <a:endParaRPr lang="en-ZA" sz="1600" dirty="0">
                        <a:latin typeface="Arial" panose="020B0604020202020204" pitchFamily="34" charset="0"/>
                        <a:cs typeface="Arial" panose="020B0604020202020204" pitchFamily="34" charset="0"/>
                      </a:endParaRPr>
                    </a:p>
                  </a:txBody>
                  <a:tcPr>
                    <a:solidFill>
                      <a:schemeClr val="bg1"/>
                    </a:solidFill>
                  </a:tcPr>
                </a:tc>
                <a:tc>
                  <a:txBody>
                    <a:bodyPr/>
                    <a:lstStyle/>
                    <a:p>
                      <a:r>
                        <a:rPr lang="en-ZA" sz="1600" dirty="0" smtClean="0">
                          <a:latin typeface="Arial" panose="020B0604020202020204" pitchFamily="34" charset="0"/>
                          <a:cs typeface="Arial" panose="020B0604020202020204" pitchFamily="34" charset="0"/>
                        </a:rPr>
                        <a:t>ICU/NICU</a:t>
                      </a:r>
                      <a:r>
                        <a:rPr lang="en-ZA" sz="1600" baseline="0" dirty="0" smtClean="0">
                          <a:latin typeface="Arial" panose="020B0604020202020204" pitchFamily="34" charset="0"/>
                          <a:cs typeface="Arial" panose="020B0604020202020204" pitchFamily="34" charset="0"/>
                        </a:rPr>
                        <a:t>; T</a:t>
                      </a:r>
                      <a:r>
                        <a:rPr lang="en-ZA" sz="1600" dirty="0" smtClean="0">
                          <a:latin typeface="Arial" panose="020B0604020202020204" pitchFamily="34" charset="0"/>
                          <a:cs typeface="Arial" panose="020B0604020202020204" pitchFamily="34" charset="0"/>
                        </a:rPr>
                        <a:t>heatre</a:t>
                      </a:r>
                      <a:r>
                        <a:rPr lang="en-ZA" sz="1600" baseline="0" dirty="0" smtClean="0">
                          <a:latin typeface="Arial" panose="020B0604020202020204" pitchFamily="34" charset="0"/>
                          <a:cs typeface="Arial" panose="020B0604020202020204" pitchFamily="34" charset="0"/>
                        </a:rPr>
                        <a:t> surgery; Maternity; Post-natal; Infant care; Emergency unit; High-Care and  Patient monitoring</a:t>
                      </a:r>
                      <a:endParaRPr lang="en-ZA" sz="1600" dirty="0">
                        <a:latin typeface="Arial" panose="020B0604020202020204" pitchFamily="34" charset="0"/>
                        <a:cs typeface="Arial" panose="020B0604020202020204" pitchFamily="34" charset="0"/>
                      </a:endParaRPr>
                    </a:p>
                  </a:txBody>
                  <a:tcPr>
                    <a:solidFill>
                      <a:schemeClr val="bg1"/>
                    </a:solidFill>
                  </a:tcPr>
                </a:tc>
              </a:tr>
              <a:tr h="604118">
                <a:tc>
                  <a:txBody>
                    <a:bodyPr/>
                    <a:lstStyle/>
                    <a:p>
                      <a:pPr algn="ctr"/>
                      <a:r>
                        <a:rPr lang="en-ZA" sz="1600" dirty="0" smtClean="0">
                          <a:latin typeface="Arial" panose="020B0604020202020204" pitchFamily="34" charset="0"/>
                          <a:cs typeface="Arial" panose="020B0604020202020204" pitchFamily="34" charset="0"/>
                        </a:rPr>
                        <a:t>3</a:t>
                      </a:r>
                      <a:endParaRPr lang="en-ZA" sz="1600" dirty="0">
                        <a:latin typeface="Arial" panose="020B0604020202020204" pitchFamily="34" charset="0"/>
                        <a:cs typeface="Arial" panose="020B0604020202020204" pitchFamily="34" charset="0"/>
                      </a:endParaRPr>
                    </a:p>
                  </a:txBody>
                  <a:tcPr>
                    <a:solidFill>
                      <a:schemeClr val="bg1"/>
                    </a:solidFill>
                  </a:tcPr>
                </a:tc>
                <a:tc>
                  <a:txBody>
                    <a:bodyPr/>
                    <a:lstStyle/>
                    <a:p>
                      <a:r>
                        <a:rPr lang="en-ZA" sz="1600" dirty="0" smtClean="0">
                          <a:latin typeface="Arial" panose="020B0604020202020204" pitchFamily="34" charset="0"/>
                          <a:cs typeface="Arial" panose="020B0604020202020204" pitchFamily="34" charset="0"/>
                        </a:rPr>
                        <a:t>Diagnostic</a:t>
                      </a:r>
                      <a:r>
                        <a:rPr lang="en-ZA" sz="1600" baseline="0" dirty="0" smtClean="0">
                          <a:latin typeface="Arial" panose="020B0604020202020204" pitchFamily="34" charset="0"/>
                          <a:cs typeface="Arial" panose="020B0604020202020204" pitchFamily="34" charset="0"/>
                        </a:rPr>
                        <a:t> and Rehabilitation</a:t>
                      </a:r>
                      <a:endParaRPr lang="en-ZA" sz="1600" dirty="0">
                        <a:latin typeface="Arial" panose="020B0604020202020204" pitchFamily="34" charset="0"/>
                        <a:cs typeface="Arial" panose="020B0604020202020204" pitchFamily="34" charset="0"/>
                      </a:endParaRPr>
                    </a:p>
                  </a:txBody>
                  <a:tcPr>
                    <a:solidFill>
                      <a:schemeClr val="bg1"/>
                    </a:solidFill>
                  </a:tcPr>
                </a:tc>
                <a:tc>
                  <a:txBody>
                    <a:bodyPr/>
                    <a:lstStyle/>
                    <a:p>
                      <a:r>
                        <a:rPr lang="en-ZA" sz="1600" dirty="0" smtClean="0">
                          <a:latin typeface="Arial" panose="020B0604020202020204" pitchFamily="34" charset="0"/>
                          <a:cs typeface="Arial" panose="020B0604020202020204" pitchFamily="34" charset="0"/>
                        </a:rPr>
                        <a:t>General</a:t>
                      </a:r>
                      <a:r>
                        <a:rPr lang="en-ZA" sz="1600" baseline="0" dirty="0" smtClean="0">
                          <a:latin typeface="Arial" panose="020B0604020202020204" pitchFamily="34" charset="0"/>
                          <a:cs typeface="Arial" panose="020B0604020202020204" pitchFamily="34" charset="0"/>
                        </a:rPr>
                        <a:t> diagnostic (OPD)</a:t>
                      </a:r>
                      <a:r>
                        <a:rPr lang="en-ZA" sz="1600" dirty="0" smtClean="0">
                          <a:latin typeface="Arial" panose="020B0604020202020204" pitchFamily="34" charset="0"/>
                          <a:cs typeface="Arial" panose="020B0604020202020204" pitchFamily="34" charset="0"/>
                        </a:rPr>
                        <a:t>;</a:t>
                      </a:r>
                      <a:r>
                        <a:rPr lang="en-ZA" sz="1600" baseline="0" dirty="0" smtClean="0">
                          <a:latin typeface="Arial" panose="020B0604020202020204" pitchFamily="34" charset="0"/>
                          <a:cs typeface="Arial" panose="020B0604020202020204" pitchFamily="34" charset="0"/>
                        </a:rPr>
                        <a:t> Speech &amp; audiology; Wards; Podiatry; Dermatology; Ophthalmology; Physiotherapy</a:t>
                      </a:r>
                      <a:endParaRPr lang="en-ZA" sz="1600" dirty="0">
                        <a:latin typeface="Arial" panose="020B0604020202020204" pitchFamily="34" charset="0"/>
                        <a:cs typeface="Arial" panose="020B0604020202020204" pitchFamily="34" charset="0"/>
                      </a:endParaRPr>
                    </a:p>
                  </a:txBody>
                  <a:tcPr>
                    <a:solidFill>
                      <a:schemeClr val="bg1"/>
                    </a:solidFill>
                  </a:tcPr>
                </a:tc>
              </a:tr>
              <a:tr h="858484">
                <a:tc>
                  <a:txBody>
                    <a:bodyPr/>
                    <a:lstStyle/>
                    <a:p>
                      <a:pPr algn="ctr"/>
                      <a:r>
                        <a:rPr lang="en-ZA" sz="1600" dirty="0" smtClean="0">
                          <a:latin typeface="Arial" panose="020B0604020202020204" pitchFamily="34" charset="0"/>
                          <a:cs typeface="Arial" panose="020B0604020202020204" pitchFamily="34" charset="0"/>
                        </a:rPr>
                        <a:t>4</a:t>
                      </a:r>
                      <a:endParaRPr lang="en-ZA" sz="1600" dirty="0">
                        <a:latin typeface="Arial" panose="020B0604020202020204" pitchFamily="34" charset="0"/>
                        <a:cs typeface="Arial" panose="020B0604020202020204" pitchFamily="34" charset="0"/>
                      </a:endParaRPr>
                    </a:p>
                  </a:txBody>
                  <a:tcPr>
                    <a:solidFill>
                      <a:schemeClr val="bg1"/>
                    </a:solidFill>
                  </a:tcPr>
                </a:tc>
                <a:tc>
                  <a:txBody>
                    <a:bodyPr/>
                    <a:lstStyle/>
                    <a:p>
                      <a:r>
                        <a:rPr lang="en-ZA" sz="1600" dirty="0" smtClean="0">
                          <a:latin typeface="Arial" panose="020B0604020202020204" pitchFamily="34" charset="0"/>
                          <a:cs typeface="Arial" panose="020B0604020202020204" pitchFamily="34" charset="0"/>
                        </a:rPr>
                        <a:t>Medical Furniture Equipment</a:t>
                      </a:r>
                      <a:endParaRPr lang="en-ZA" sz="1600" dirty="0">
                        <a:latin typeface="Arial" panose="020B0604020202020204" pitchFamily="34" charset="0"/>
                        <a:cs typeface="Arial" panose="020B0604020202020204" pitchFamily="34" charset="0"/>
                      </a:endParaRPr>
                    </a:p>
                  </a:txBody>
                  <a:tcPr>
                    <a:solidFill>
                      <a:schemeClr val="bg1"/>
                    </a:solidFill>
                  </a:tcPr>
                </a:tc>
                <a:tc>
                  <a:txBody>
                    <a:bodyPr/>
                    <a:lstStyle/>
                    <a:p>
                      <a:r>
                        <a:rPr lang="en-ZA" sz="1600" dirty="0" smtClean="0">
                          <a:latin typeface="Arial" panose="020B0604020202020204" pitchFamily="34" charset="0"/>
                          <a:cs typeface="Arial" panose="020B0604020202020204" pitchFamily="34" charset="0"/>
                        </a:rPr>
                        <a:t>Patient</a:t>
                      </a:r>
                      <a:r>
                        <a:rPr lang="en-ZA" sz="1600" baseline="0" dirty="0" smtClean="0">
                          <a:latin typeface="Arial" panose="020B0604020202020204" pitchFamily="34" charset="0"/>
                          <a:cs typeface="Arial" panose="020B0604020202020204" pitchFamily="34" charset="0"/>
                        </a:rPr>
                        <a:t> Beds; Stretchers; Emergency trolleys; Medicine trolleys; Bedpans; Bowls, Bedside Cabinets; Over-bed trolleys; Theatre trolleys;  Footstools; Couches; Baby Cots etc.</a:t>
                      </a:r>
                      <a:endParaRPr lang="en-ZA" sz="1600" dirty="0">
                        <a:latin typeface="Arial" panose="020B0604020202020204" pitchFamily="34" charset="0"/>
                        <a:cs typeface="Arial" panose="020B0604020202020204" pitchFamily="34" charset="0"/>
                      </a:endParaRPr>
                    </a:p>
                  </a:txBody>
                  <a:tcPr>
                    <a:solidFill>
                      <a:schemeClr val="bg1"/>
                    </a:solidFill>
                  </a:tcPr>
                </a:tc>
              </a:tr>
              <a:tr h="667709">
                <a:tc>
                  <a:txBody>
                    <a:bodyPr/>
                    <a:lstStyle/>
                    <a:p>
                      <a:pPr algn="ctr"/>
                      <a:r>
                        <a:rPr lang="en-ZA" sz="1600" dirty="0" smtClean="0">
                          <a:latin typeface="Arial" panose="020B0604020202020204" pitchFamily="34" charset="0"/>
                          <a:cs typeface="Arial" panose="020B0604020202020204" pitchFamily="34" charset="0"/>
                        </a:rPr>
                        <a:t>5</a:t>
                      </a:r>
                      <a:endParaRPr lang="en-ZA" sz="1600" dirty="0">
                        <a:latin typeface="Arial" panose="020B0604020202020204" pitchFamily="34" charset="0"/>
                        <a:cs typeface="Arial" panose="020B0604020202020204" pitchFamily="34" charset="0"/>
                      </a:endParaRPr>
                    </a:p>
                  </a:txBody>
                  <a:tcPr>
                    <a:solidFill>
                      <a:schemeClr val="bg1"/>
                    </a:solidFill>
                  </a:tcPr>
                </a:tc>
                <a:tc>
                  <a:txBody>
                    <a:bodyPr/>
                    <a:lstStyle/>
                    <a:p>
                      <a:r>
                        <a:rPr lang="en-ZA" sz="1600" dirty="0" smtClean="0">
                          <a:latin typeface="Arial" panose="020B0604020202020204" pitchFamily="34" charset="0"/>
                          <a:cs typeface="Arial" panose="020B0604020202020204" pitchFamily="34" charset="0"/>
                        </a:rPr>
                        <a:t>Office Furniture</a:t>
                      </a:r>
                      <a:r>
                        <a:rPr lang="en-ZA" sz="1600" baseline="0" dirty="0" smtClean="0">
                          <a:latin typeface="Arial" panose="020B0604020202020204" pitchFamily="34" charset="0"/>
                          <a:cs typeface="Arial" panose="020B0604020202020204" pitchFamily="34" charset="0"/>
                        </a:rPr>
                        <a:t> and Cleaning Equipment</a:t>
                      </a:r>
                      <a:endParaRPr lang="en-ZA" sz="1600" dirty="0">
                        <a:latin typeface="Arial" panose="020B0604020202020204" pitchFamily="34" charset="0"/>
                        <a:cs typeface="Arial" panose="020B0604020202020204" pitchFamily="34" charset="0"/>
                      </a:endParaRPr>
                    </a:p>
                  </a:txBody>
                  <a:tcPr>
                    <a:solidFill>
                      <a:schemeClr val="bg1"/>
                    </a:solidFill>
                  </a:tcPr>
                </a:tc>
                <a:tc>
                  <a:txBody>
                    <a:bodyPr/>
                    <a:lstStyle/>
                    <a:p>
                      <a:r>
                        <a:rPr lang="en-ZA" sz="1600" dirty="0" smtClean="0">
                          <a:latin typeface="Arial" panose="020B0604020202020204" pitchFamily="34" charset="0"/>
                          <a:cs typeface="Arial" panose="020B0604020202020204" pitchFamily="34" charset="0"/>
                        </a:rPr>
                        <a:t>Administration;</a:t>
                      </a:r>
                      <a:r>
                        <a:rPr lang="en-ZA" sz="1600" baseline="0" dirty="0" smtClean="0">
                          <a:latin typeface="Arial" panose="020B0604020202020204" pitchFamily="34" charset="0"/>
                          <a:cs typeface="Arial" panose="020B0604020202020204" pitchFamily="34" charset="0"/>
                        </a:rPr>
                        <a:t> Housekeeping; Waste management; Catering food trolleys; Gardening equipment and Workshop tools</a:t>
                      </a:r>
                      <a:endParaRPr lang="en-ZA" sz="1600" dirty="0">
                        <a:latin typeface="Arial" panose="020B0604020202020204" pitchFamily="34" charset="0"/>
                        <a:cs typeface="Arial" panose="020B0604020202020204" pitchFamily="34" charset="0"/>
                      </a:endParaRPr>
                    </a:p>
                  </a:txBody>
                  <a:tcPr>
                    <a:solidFill>
                      <a:schemeClr val="bg1"/>
                    </a:solidFill>
                  </a:tcPr>
                </a:tc>
              </a:tr>
              <a:tr h="604118">
                <a:tc>
                  <a:txBody>
                    <a:bodyPr/>
                    <a:lstStyle/>
                    <a:p>
                      <a:pPr algn="ctr"/>
                      <a:r>
                        <a:rPr lang="en-ZA" sz="1600" dirty="0" smtClean="0">
                          <a:latin typeface="Arial" panose="020B0604020202020204" pitchFamily="34" charset="0"/>
                          <a:cs typeface="Arial" panose="020B0604020202020204" pitchFamily="34" charset="0"/>
                        </a:rPr>
                        <a:t>6</a:t>
                      </a:r>
                      <a:endParaRPr lang="en-ZA" sz="1600" dirty="0">
                        <a:latin typeface="Arial" panose="020B0604020202020204" pitchFamily="34" charset="0"/>
                        <a:cs typeface="Arial" panose="020B0604020202020204" pitchFamily="34" charset="0"/>
                      </a:endParaRPr>
                    </a:p>
                  </a:txBody>
                  <a:tcPr>
                    <a:solidFill>
                      <a:schemeClr val="bg1"/>
                    </a:solidFill>
                  </a:tcPr>
                </a:tc>
                <a:tc>
                  <a:txBody>
                    <a:bodyPr/>
                    <a:lstStyle/>
                    <a:p>
                      <a:r>
                        <a:rPr lang="en-ZA" sz="1600" dirty="0" smtClean="0">
                          <a:latin typeface="Arial" panose="020B0604020202020204" pitchFamily="34" charset="0"/>
                          <a:cs typeface="Arial" panose="020B0604020202020204" pitchFamily="34" charset="0"/>
                        </a:rPr>
                        <a:t>Surgical Instruments and Linen/Clothing</a:t>
                      </a:r>
                      <a:endParaRPr lang="en-ZA" sz="1600" dirty="0">
                        <a:latin typeface="Arial" panose="020B0604020202020204" pitchFamily="34" charset="0"/>
                        <a:cs typeface="Arial" panose="020B0604020202020204" pitchFamily="34" charset="0"/>
                      </a:endParaRPr>
                    </a:p>
                  </a:txBody>
                  <a:tcPr>
                    <a:solidFill>
                      <a:schemeClr val="bg1"/>
                    </a:solidFill>
                  </a:tcPr>
                </a:tc>
                <a:tc>
                  <a:txBody>
                    <a:bodyPr/>
                    <a:lstStyle/>
                    <a:p>
                      <a:r>
                        <a:rPr lang="en-ZA" sz="1600" dirty="0" smtClean="0">
                          <a:latin typeface="Arial" panose="020B0604020202020204" pitchFamily="34" charset="0"/>
                          <a:cs typeface="Arial" panose="020B0604020202020204" pitchFamily="34" charset="0"/>
                        </a:rPr>
                        <a:t>Theatre surgical;</a:t>
                      </a:r>
                      <a:r>
                        <a:rPr lang="en-ZA" sz="1600" baseline="0" dirty="0" smtClean="0">
                          <a:latin typeface="Arial" panose="020B0604020202020204" pitchFamily="34" charset="0"/>
                          <a:cs typeface="Arial" panose="020B0604020202020204" pitchFamily="34" charset="0"/>
                        </a:rPr>
                        <a:t> Maternity delivery rooms; Wards; Emergency resuscitation; Bed linen and Patient clothing inventory stock </a:t>
                      </a:r>
                      <a:endParaRPr lang="en-ZA" sz="1600" dirty="0">
                        <a:latin typeface="Arial" panose="020B0604020202020204" pitchFamily="34" charset="0"/>
                        <a:cs typeface="Arial" panose="020B0604020202020204" pitchFamily="34" charset="0"/>
                      </a:endParaRPr>
                    </a:p>
                  </a:txBody>
                  <a:tcPr>
                    <a:solidFill>
                      <a:schemeClr val="bg1"/>
                    </a:solidFill>
                  </a:tcPr>
                </a:tc>
              </a:tr>
            </a:tbl>
          </a:graphicData>
        </a:graphic>
      </p:graphicFrame>
    </p:spTree>
    <p:extLst>
      <p:ext uri="{BB962C8B-B14F-4D97-AF65-F5344CB8AC3E}">
        <p14:creationId xmlns:p14="http://schemas.microsoft.com/office/powerpoint/2010/main" xmlns="" val="667413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539552" y="6538"/>
            <a:ext cx="6480720" cy="68615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anchor="t" anchorCtr="0" compatLnSpc="1">
            <a:prstTxWarp prst="textNoShape">
              <a:avLst/>
            </a:prstTxWarp>
            <a:noAutofit/>
          </a:bodyPr>
          <a:lstStyle/>
          <a:p>
            <a:r>
              <a:rPr lang="en-ZA" altLang="en-US" sz="2400" b="1" dirty="0" smtClean="0">
                <a:effectLst>
                  <a:outerShdw blurRad="38100" dist="38100" dir="2700000" algn="tl">
                    <a:srgbClr val="000000">
                      <a:alpha val="43137"/>
                    </a:srgbClr>
                  </a:outerShdw>
                </a:effectLst>
                <a:latin typeface="Arial" panose="020B0604020202020204" pitchFamily="34" charset="0"/>
                <a:ea typeface="+mn-ea"/>
                <a:cs typeface="+mn-cs"/>
              </a:rPr>
              <a:t>INFRASTRUCTURE UNIT CAPACITATION</a:t>
            </a:r>
            <a:endParaRPr lang="en-ZA" altLang="en-US" sz="2400" b="1" dirty="0">
              <a:effectLst>
                <a:outerShdw blurRad="38100" dist="38100" dir="2700000" algn="tl">
                  <a:srgbClr val="000000">
                    <a:alpha val="43137"/>
                  </a:srgbClr>
                </a:outerShdw>
              </a:effectLst>
              <a:latin typeface="Arial" panose="020B0604020202020204" pitchFamily="34" charset="0"/>
              <a:ea typeface="+mn-ea"/>
              <a:cs typeface="+mn-cs"/>
            </a:endParaRPr>
          </a:p>
        </p:txBody>
      </p:sp>
      <p:graphicFrame>
        <p:nvGraphicFramePr>
          <p:cNvPr id="4099" name="Object 4"/>
          <p:cNvGraphicFramePr>
            <a:graphicFrameLocks noChangeAspect="1"/>
          </p:cNvGraphicFramePr>
          <p:nvPr>
            <p:extLst>
              <p:ext uri="{D42A27DB-BD31-4B8C-83A1-F6EECF244321}">
                <p14:modId xmlns:p14="http://schemas.microsoft.com/office/powerpoint/2010/main" xmlns="" val="3888457355"/>
              </p:ext>
            </p:extLst>
          </p:nvPr>
        </p:nvGraphicFramePr>
        <p:xfrm>
          <a:off x="81009" y="836712"/>
          <a:ext cx="8640960" cy="2160239"/>
        </p:xfrm>
        <a:graphic>
          <a:graphicData uri="http://schemas.openxmlformats.org/presentationml/2006/ole">
            <p:oleObj spid="_x0000_s1034" name="Worksheet" r:id="rId3" imgW="5041941" imgH="1695420" progId="Excel.Sheet.12">
              <p:embed/>
            </p:oleObj>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xmlns="" val="1155372355"/>
              </p:ext>
            </p:extLst>
          </p:nvPr>
        </p:nvGraphicFramePr>
        <p:xfrm>
          <a:off x="81009" y="3140968"/>
          <a:ext cx="6363199" cy="3266882"/>
        </p:xfrm>
        <a:graphic>
          <a:graphicData uri="http://schemas.openxmlformats.org/presentationml/2006/ole">
            <p:oleObj spid="_x0000_s1035" name="Worksheet" r:id="rId4" imgW="5251384" imgH="4426020" progId="Excel.Sheet.12">
              <p:embed/>
            </p:oleObj>
          </a:graphicData>
        </a:graphic>
      </p:graphicFrame>
    </p:spTree>
    <p:extLst>
      <p:ext uri="{BB962C8B-B14F-4D97-AF65-F5344CB8AC3E}">
        <p14:creationId xmlns:p14="http://schemas.microsoft.com/office/powerpoint/2010/main" xmlns="" val="2896441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88640"/>
            <a:ext cx="5169877" cy="379534"/>
          </a:xfrm>
        </p:spPr>
        <p:txBody>
          <a:bodyPr>
            <a:noAutofit/>
          </a:bodyPr>
          <a:lstStyle/>
          <a:p>
            <a:pPr>
              <a:defRPr/>
            </a:pPr>
            <a:r>
              <a:rPr lang="en-ZA" sz="2400" b="1" dirty="0" smtClean="0">
                <a:effectLst>
                  <a:outerShdw blurRad="38100" dist="38100" dir="2700000" algn="tl">
                    <a:srgbClr val="000000">
                      <a:alpha val="43137"/>
                    </a:srgbClr>
                  </a:outerShdw>
                </a:effectLst>
                <a:latin typeface="Arial" panose="020B0604020202020204" pitchFamily="34" charset="0"/>
                <a:ea typeface="+mn-ea"/>
                <a:cs typeface="+mn-cs"/>
              </a:rPr>
              <a:t>CAPACITATION CHALLENGES</a:t>
            </a:r>
            <a:endParaRPr lang="en-ZA" sz="2400" b="1" dirty="0">
              <a:effectLst>
                <a:outerShdw blurRad="38100" dist="38100" dir="2700000" algn="tl">
                  <a:srgbClr val="000000">
                    <a:alpha val="43137"/>
                  </a:srgbClr>
                </a:outerShdw>
              </a:effectLst>
              <a:latin typeface="Arial" panose="020B0604020202020204" pitchFamily="34" charset="0"/>
              <a:ea typeface="+mn-ea"/>
              <a:cs typeface="+mn-cs"/>
            </a:endParaRPr>
          </a:p>
        </p:txBody>
      </p:sp>
      <p:sp>
        <p:nvSpPr>
          <p:cNvPr id="3" name="Content Placeholder 2"/>
          <p:cNvSpPr>
            <a:spLocks noGrp="1"/>
          </p:cNvSpPr>
          <p:nvPr>
            <p:ph idx="1"/>
          </p:nvPr>
        </p:nvSpPr>
        <p:spPr>
          <a:xfrm>
            <a:off x="107504" y="764704"/>
            <a:ext cx="8856984" cy="5760640"/>
          </a:xfrm>
        </p:spPr>
        <p:txBody>
          <a:bodyPr>
            <a:normAutofit fontScale="25000" lnSpcReduction="20000"/>
          </a:bodyPr>
          <a:lstStyle/>
          <a:p>
            <a:pPr marL="316531" indent="-316531" eaLnBrk="0" fontAlgn="base" hangingPunct="0">
              <a:lnSpc>
                <a:spcPct val="150000"/>
              </a:lnSpc>
              <a:spcAft>
                <a:spcPct val="0"/>
              </a:spcAft>
              <a:buFont typeface="Arial" charset="0"/>
              <a:buChar char="•"/>
              <a:defRPr/>
            </a:pPr>
            <a:r>
              <a:rPr lang="en-US" sz="7200" dirty="0" smtClean="0">
                <a:effectLst>
                  <a:outerShdw blurRad="38100" dist="38100" dir="2700000" algn="tl">
                    <a:srgbClr val="000000">
                      <a:alpha val="43137"/>
                    </a:srgbClr>
                  </a:outerShdw>
                </a:effectLst>
                <a:latin typeface="Arial" charset="0"/>
                <a:ea typeface="Arial" charset="0"/>
                <a:cs typeface="Arial" charset="0"/>
              </a:rPr>
              <a:t>Difficulty in attracting </a:t>
            </a:r>
            <a:r>
              <a:rPr lang="en-US" sz="7200" dirty="0">
                <a:effectLst>
                  <a:outerShdw blurRad="38100" dist="38100" dir="2700000" algn="tl">
                    <a:srgbClr val="000000">
                      <a:alpha val="43137"/>
                    </a:srgbClr>
                  </a:outerShdw>
                </a:effectLst>
                <a:latin typeface="Arial" charset="0"/>
                <a:ea typeface="Arial" charset="0"/>
                <a:cs typeface="Arial" charset="0"/>
              </a:rPr>
              <a:t>the </a:t>
            </a:r>
            <a:r>
              <a:rPr lang="en-US" sz="7200" dirty="0" smtClean="0">
                <a:effectLst>
                  <a:outerShdw blurRad="38100" dist="38100" dir="2700000" algn="tl">
                    <a:srgbClr val="000000">
                      <a:alpha val="43137"/>
                    </a:srgbClr>
                  </a:outerShdw>
                </a:effectLst>
                <a:latin typeface="Arial" charset="0"/>
                <a:ea typeface="Arial" charset="0"/>
                <a:cs typeface="Arial" charset="0"/>
              </a:rPr>
              <a:t>necessary skills </a:t>
            </a:r>
            <a:r>
              <a:rPr lang="en-US" sz="7200" dirty="0">
                <a:effectLst>
                  <a:outerShdw blurRad="38100" dist="38100" dir="2700000" algn="tl">
                    <a:srgbClr val="000000">
                      <a:alpha val="43137"/>
                    </a:srgbClr>
                  </a:outerShdw>
                </a:effectLst>
                <a:latin typeface="Arial" charset="0"/>
                <a:ea typeface="Arial" charset="0"/>
                <a:cs typeface="Arial" charset="0"/>
              </a:rPr>
              <a:t>as a result of:</a:t>
            </a:r>
          </a:p>
          <a:p>
            <a:pPr marL="1257300" lvl="2" indent="-857250" eaLnBrk="0" fontAlgn="base" hangingPunct="0">
              <a:lnSpc>
                <a:spcPct val="150000"/>
              </a:lnSpc>
              <a:spcAft>
                <a:spcPct val="0"/>
              </a:spcAft>
              <a:buFont typeface="Wingdings" panose="05000000000000000000" pitchFamily="2" charset="2"/>
              <a:buChar char="ü"/>
              <a:defRPr/>
            </a:pPr>
            <a:r>
              <a:rPr lang="en-US" sz="6200" dirty="0">
                <a:effectLst>
                  <a:outerShdw blurRad="38100" dist="38100" dir="2700000" algn="tl">
                    <a:srgbClr val="000000">
                      <a:alpha val="43137"/>
                    </a:srgbClr>
                  </a:outerShdw>
                </a:effectLst>
                <a:latin typeface="Arial" charset="0"/>
                <a:ea typeface="Arial" charset="0"/>
                <a:cs typeface="Arial" charset="0"/>
              </a:rPr>
              <a:t>Scarcity of skills within the </a:t>
            </a:r>
            <a:r>
              <a:rPr lang="en-US" sz="6200" dirty="0" smtClean="0">
                <a:effectLst>
                  <a:outerShdw blurRad="38100" dist="38100" dir="2700000" algn="tl">
                    <a:srgbClr val="000000">
                      <a:alpha val="43137"/>
                    </a:srgbClr>
                  </a:outerShdw>
                </a:effectLst>
                <a:latin typeface="Arial" charset="0"/>
                <a:ea typeface="Arial" charset="0"/>
                <a:cs typeface="Arial" charset="0"/>
              </a:rPr>
              <a:t>country and EC province in particular</a:t>
            </a:r>
            <a:endParaRPr lang="en-US" sz="6200" dirty="0">
              <a:effectLst>
                <a:outerShdw blurRad="38100" dist="38100" dir="2700000" algn="tl">
                  <a:srgbClr val="000000">
                    <a:alpha val="43137"/>
                  </a:srgbClr>
                </a:outerShdw>
              </a:effectLst>
              <a:latin typeface="Arial" charset="0"/>
              <a:ea typeface="Arial" charset="0"/>
              <a:cs typeface="Arial" charset="0"/>
            </a:endParaRPr>
          </a:p>
          <a:p>
            <a:pPr marL="1257300" lvl="2" indent="-857250" eaLnBrk="0" fontAlgn="base" hangingPunct="0">
              <a:lnSpc>
                <a:spcPct val="150000"/>
              </a:lnSpc>
              <a:spcAft>
                <a:spcPct val="0"/>
              </a:spcAft>
              <a:buFont typeface="Wingdings" panose="05000000000000000000" pitchFamily="2" charset="2"/>
              <a:buChar char="ü"/>
              <a:defRPr/>
            </a:pPr>
            <a:r>
              <a:rPr lang="en-US" sz="6200" dirty="0" smtClean="0">
                <a:effectLst>
                  <a:outerShdw blurRad="38100" dist="38100" dir="2700000" algn="tl">
                    <a:srgbClr val="000000">
                      <a:alpha val="43137"/>
                    </a:srgbClr>
                  </a:outerShdw>
                </a:effectLst>
                <a:latin typeface="Arial" charset="0"/>
                <a:ea typeface="Arial" charset="0"/>
                <a:cs typeface="Arial" charset="0"/>
              </a:rPr>
              <a:t>Lower </a:t>
            </a:r>
            <a:r>
              <a:rPr lang="en-US" sz="6200" dirty="0">
                <a:effectLst>
                  <a:outerShdw blurRad="38100" dist="38100" dir="2700000" algn="tl">
                    <a:srgbClr val="000000">
                      <a:alpha val="43137"/>
                    </a:srgbClr>
                  </a:outerShdw>
                </a:effectLst>
                <a:latin typeface="Arial" charset="0"/>
                <a:ea typeface="Arial" charset="0"/>
                <a:cs typeface="Arial" charset="0"/>
              </a:rPr>
              <a:t>salary scales </a:t>
            </a:r>
            <a:r>
              <a:rPr lang="en-US" sz="6200" dirty="0" smtClean="0">
                <a:effectLst>
                  <a:outerShdw blurRad="38100" dist="38100" dir="2700000" algn="tl">
                    <a:srgbClr val="000000">
                      <a:alpha val="43137"/>
                    </a:srgbClr>
                  </a:outerShdw>
                </a:effectLst>
                <a:latin typeface="Arial" charset="0"/>
                <a:ea typeface="Arial" charset="0"/>
                <a:cs typeface="Arial" charset="0"/>
              </a:rPr>
              <a:t>in government compared  </a:t>
            </a:r>
            <a:r>
              <a:rPr lang="en-US" sz="6200" dirty="0">
                <a:effectLst>
                  <a:outerShdw blurRad="38100" dist="38100" dir="2700000" algn="tl">
                    <a:srgbClr val="000000">
                      <a:alpha val="43137"/>
                    </a:srgbClr>
                  </a:outerShdw>
                </a:effectLst>
                <a:latin typeface="Arial" charset="0"/>
                <a:ea typeface="Arial" charset="0"/>
                <a:cs typeface="Arial" charset="0"/>
              </a:rPr>
              <a:t>to private sector</a:t>
            </a:r>
          </a:p>
          <a:p>
            <a:pPr marL="1257300" lvl="2" indent="-857250" eaLnBrk="0" fontAlgn="base" hangingPunct="0">
              <a:lnSpc>
                <a:spcPct val="150000"/>
              </a:lnSpc>
              <a:spcAft>
                <a:spcPct val="0"/>
              </a:spcAft>
              <a:buFont typeface="Wingdings" panose="05000000000000000000" pitchFamily="2" charset="2"/>
              <a:buChar char="ü"/>
              <a:defRPr/>
            </a:pPr>
            <a:r>
              <a:rPr lang="en-US" sz="6200" dirty="0" smtClean="0">
                <a:effectLst>
                  <a:outerShdw blurRad="38100" dist="38100" dir="2700000" algn="tl">
                    <a:srgbClr val="000000">
                      <a:alpha val="43137"/>
                    </a:srgbClr>
                  </a:outerShdw>
                </a:effectLst>
                <a:latin typeface="Arial" charset="0"/>
                <a:ea typeface="Arial" charset="0"/>
                <a:cs typeface="Arial" charset="0"/>
              </a:rPr>
              <a:t>Unfavorable </a:t>
            </a:r>
            <a:r>
              <a:rPr lang="en-US" sz="6200" dirty="0">
                <a:effectLst>
                  <a:outerShdw blurRad="38100" dist="38100" dir="2700000" algn="tl">
                    <a:srgbClr val="000000">
                      <a:alpha val="43137"/>
                    </a:srgbClr>
                  </a:outerShdw>
                </a:effectLst>
                <a:latin typeface="Arial" charset="0"/>
                <a:ea typeface="Arial" charset="0"/>
                <a:cs typeface="Arial" charset="0"/>
              </a:rPr>
              <a:t>remote rural location of Bhisho and Eastern Cape as whole.</a:t>
            </a:r>
          </a:p>
          <a:p>
            <a:pPr marL="1257300" lvl="1" indent="-857250" eaLnBrk="0" fontAlgn="base" hangingPunct="0">
              <a:lnSpc>
                <a:spcPct val="150000"/>
              </a:lnSpc>
              <a:spcAft>
                <a:spcPct val="0"/>
              </a:spcAft>
              <a:buFont typeface="Wingdings" panose="05000000000000000000" pitchFamily="2" charset="2"/>
              <a:buChar char="ü"/>
              <a:defRPr/>
            </a:pPr>
            <a:r>
              <a:rPr lang="en-US" sz="6200" dirty="0" smtClean="0">
                <a:effectLst>
                  <a:outerShdw blurRad="38100" dist="38100" dir="2700000" algn="tl">
                    <a:srgbClr val="000000">
                      <a:alpha val="43137"/>
                    </a:srgbClr>
                  </a:outerShdw>
                </a:effectLst>
                <a:latin typeface="Arial" charset="0"/>
                <a:ea typeface="Arial" charset="0"/>
                <a:cs typeface="Arial" charset="0"/>
              </a:rPr>
              <a:t>Most </a:t>
            </a:r>
            <a:r>
              <a:rPr lang="en-US" sz="6200" dirty="0">
                <a:effectLst>
                  <a:outerShdw blurRad="38100" dist="38100" dir="2700000" algn="tl">
                    <a:srgbClr val="000000">
                      <a:alpha val="43137"/>
                    </a:srgbClr>
                  </a:outerShdw>
                </a:effectLst>
                <a:latin typeface="Arial" charset="0"/>
                <a:ea typeface="Arial" charset="0"/>
                <a:cs typeface="Arial" charset="0"/>
              </a:rPr>
              <a:t>of the applicants who respond to job advertisement do not meet the stringent requirements </a:t>
            </a:r>
          </a:p>
          <a:p>
            <a:pPr marL="316531" indent="-316531" eaLnBrk="0" fontAlgn="base" hangingPunct="0">
              <a:lnSpc>
                <a:spcPct val="150000"/>
              </a:lnSpc>
              <a:spcAft>
                <a:spcPct val="0"/>
              </a:spcAft>
              <a:buFont typeface="Arial" charset="0"/>
              <a:buChar char="•"/>
              <a:defRPr/>
            </a:pPr>
            <a:r>
              <a:rPr lang="en-US" sz="7200" dirty="0" smtClean="0">
                <a:effectLst>
                  <a:outerShdw blurRad="38100" dist="38100" dir="2700000" algn="tl">
                    <a:srgbClr val="000000">
                      <a:alpha val="43137"/>
                    </a:srgbClr>
                  </a:outerShdw>
                </a:effectLst>
                <a:latin typeface="Arial" charset="0"/>
                <a:ea typeface="Arial" charset="0"/>
                <a:cs typeface="Arial" charset="0"/>
              </a:rPr>
              <a:t>Challenges with applicants relocating to </a:t>
            </a:r>
            <a:r>
              <a:rPr lang="en-US" sz="7200" dirty="0">
                <a:effectLst>
                  <a:outerShdw blurRad="38100" dist="38100" dir="2700000" algn="tl">
                    <a:srgbClr val="000000">
                      <a:alpha val="43137"/>
                    </a:srgbClr>
                  </a:outerShdw>
                </a:effectLst>
                <a:latin typeface="Arial" charset="0"/>
                <a:ea typeface="Arial" charset="0"/>
                <a:cs typeface="Arial" charset="0"/>
              </a:rPr>
              <a:t>the Province </a:t>
            </a:r>
          </a:p>
          <a:p>
            <a:pPr marL="316531" indent="-316531" eaLnBrk="0" fontAlgn="base" hangingPunct="0">
              <a:lnSpc>
                <a:spcPct val="150000"/>
              </a:lnSpc>
              <a:spcAft>
                <a:spcPct val="0"/>
              </a:spcAft>
              <a:buFont typeface="Arial" charset="0"/>
              <a:buChar char="•"/>
              <a:defRPr/>
            </a:pPr>
            <a:endParaRPr lang="en-US" dirty="0" smtClean="0">
              <a:effectLst>
                <a:outerShdw blurRad="38100" dist="38100" dir="2700000" algn="tl">
                  <a:srgbClr val="000000">
                    <a:alpha val="43137"/>
                  </a:srgbClr>
                </a:outerShdw>
              </a:effectLst>
              <a:latin typeface="Arial" charset="0"/>
              <a:ea typeface="Arial" charset="0"/>
              <a:cs typeface="Arial" charset="0"/>
            </a:endParaRPr>
          </a:p>
          <a:p>
            <a:pPr marL="316531" indent="-316531" eaLnBrk="0" fontAlgn="base" hangingPunct="0">
              <a:lnSpc>
                <a:spcPct val="150000"/>
              </a:lnSpc>
              <a:spcAft>
                <a:spcPct val="0"/>
              </a:spcAft>
              <a:buFont typeface="Arial" charset="0"/>
              <a:buChar char="•"/>
              <a:defRPr/>
            </a:pPr>
            <a:r>
              <a:rPr lang="en-US" sz="7200" dirty="0" smtClean="0">
                <a:effectLst>
                  <a:outerShdw blurRad="38100" dist="38100" dir="2700000" algn="tl">
                    <a:srgbClr val="000000">
                      <a:alpha val="43137"/>
                    </a:srgbClr>
                  </a:outerShdw>
                </a:effectLst>
                <a:latin typeface="Arial" charset="0"/>
                <a:ea typeface="Arial" charset="0"/>
                <a:cs typeface="Arial" charset="0"/>
              </a:rPr>
              <a:t>Both </a:t>
            </a:r>
            <a:r>
              <a:rPr lang="en-US" sz="7200" dirty="0">
                <a:effectLst>
                  <a:outerShdw blurRad="38100" dist="38100" dir="2700000" algn="tl">
                    <a:srgbClr val="000000">
                      <a:alpha val="43137"/>
                    </a:srgbClr>
                  </a:outerShdw>
                </a:effectLst>
                <a:latin typeface="Arial" charset="0"/>
                <a:ea typeface="Arial" charset="0"/>
                <a:cs typeface="Arial" charset="0"/>
              </a:rPr>
              <a:t>National Treasury and National Department of Health have come to accept difficulties in complying with DORA requirements. Provinces has since been asked to submit their respective HR deviation request – Deviation request should be agreed by all.</a:t>
            </a:r>
          </a:p>
          <a:p>
            <a:pPr marL="316531" indent="-316531" eaLnBrk="0" fontAlgn="base" hangingPunct="0">
              <a:lnSpc>
                <a:spcPct val="150000"/>
              </a:lnSpc>
              <a:spcAft>
                <a:spcPct val="0"/>
              </a:spcAft>
              <a:buFont typeface="Arial" charset="0"/>
              <a:buChar char="•"/>
              <a:defRPr/>
            </a:pPr>
            <a:endParaRPr lang="en-US" dirty="0">
              <a:effectLst>
                <a:outerShdw blurRad="38100" dist="38100" dir="2700000" algn="tl">
                  <a:srgbClr val="000000">
                    <a:alpha val="43137"/>
                  </a:srgbClr>
                </a:outerShdw>
              </a:effectLst>
              <a:latin typeface="Arial" charset="0"/>
              <a:ea typeface="Arial" charset="0"/>
              <a:cs typeface="Arial" charset="0"/>
            </a:endParaRPr>
          </a:p>
          <a:p>
            <a:pPr marL="316531" indent="-316531" eaLnBrk="0" fontAlgn="base" hangingPunct="0">
              <a:lnSpc>
                <a:spcPct val="150000"/>
              </a:lnSpc>
              <a:spcAft>
                <a:spcPct val="0"/>
              </a:spcAft>
              <a:buFont typeface="Arial" charset="0"/>
              <a:buChar char="•"/>
              <a:defRPr/>
            </a:pPr>
            <a:r>
              <a:rPr lang="en-US" sz="7200" dirty="0">
                <a:effectLst>
                  <a:outerShdw blurRad="38100" dist="38100" dir="2700000" algn="tl">
                    <a:srgbClr val="000000">
                      <a:alpha val="43137"/>
                    </a:srgbClr>
                  </a:outerShdw>
                </a:effectLst>
                <a:latin typeface="Arial" charset="0"/>
                <a:ea typeface="Arial" charset="0"/>
                <a:cs typeface="Arial" charset="0"/>
              </a:rPr>
              <a:t>The Department has written to NDOH on this matter  and is awaiting a response  </a:t>
            </a:r>
          </a:p>
          <a:p>
            <a:pPr marL="0" indent="0">
              <a:buNone/>
              <a:defRPr/>
            </a:pPr>
            <a:endParaRPr lang="en-US" sz="7200" dirty="0"/>
          </a:p>
          <a:p>
            <a:pPr marL="0" indent="0">
              <a:buNone/>
              <a:defRPr/>
            </a:pPr>
            <a:endParaRPr lang="en-US" sz="7200" dirty="0" smtClean="0"/>
          </a:p>
          <a:p>
            <a:pPr lvl="1">
              <a:buFont typeface="Wingdings" panose="05000000000000000000" pitchFamily="2" charset="2"/>
              <a:buChar char="Ø"/>
              <a:defRPr/>
            </a:pPr>
            <a:endParaRPr lang="en-US" sz="7200" dirty="0" smtClean="0"/>
          </a:p>
          <a:p>
            <a:pPr marL="342909" lvl="1" indent="0">
              <a:buNone/>
              <a:defRPr/>
            </a:pPr>
            <a:endParaRPr lang="en-US" sz="7200" dirty="0"/>
          </a:p>
        </p:txBody>
      </p:sp>
    </p:spTree>
    <p:extLst>
      <p:ext uri="{BB962C8B-B14F-4D97-AF65-F5344CB8AC3E}">
        <p14:creationId xmlns:p14="http://schemas.microsoft.com/office/powerpoint/2010/main" xmlns="" val="13008922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0"/>
            <a:ext cx="5181600" cy="563562"/>
          </a:xfrm>
        </p:spPr>
        <p:txBody>
          <a:bodyPr>
            <a:normAutofit/>
          </a:bodyPr>
          <a:lstStyle/>
          <a:p>
            <a:pPr>
              <a:defRPr/>
            </a:pPr>
            <a:r>
              <a:rPr lang="en-ZA" sz="2400" b="1" dirty="0">
                <a:effectLst>
                  <a:outerShdw blurRad="38100" dist="38100" dir="2700000" algn="tl">
                    <a:srgbClr val="000000">
                      <a:alpha val="43137"/>
                    </a:srgbClr>
                  </a:outerShdw>
                </a:effectLst>
                <a:latin typeface="Arial" panose="020B0604020202020204" pitchFamily="34" charset="0"/>
                <a:ea typeface="+mn-ea"/>
                <a:cs typeface="+mn-cs"/>
              </a:rPr>
              <a:t>EPWP: PROGRESS TO DATE</a:t>
            </a:r>
          </a:p>
        </p:txBody>
      </p:sp>
      <p:sp>
        <p:nvSpPr>
          <p:cNvPr id="3" name="Content Placeholder 2"/>
          <p:cNvSpPr>
            <a:spLocks noGrp="1"/>
          </p:cNvSpPr>
          <p:nvPr>
            <p:ph idx="1"/>
          </p:nvPr>
        </p:nvSpPr>
        <p:spPr>
          <a:xfrm>
            <a:off x="0" y="764704"/>
            <a:ext cx="8964488" cy="4906964"/>
          </a:xfrm>
        </p:spPr>
        <p:txBody>
          <a:bodyPr>
            <a:normAutofit/>
          </a:bodyPr>
          <a:lstStyle/>
          <a:p>
            <a:pPr marL="316531" indent="-316531" eaLnBrk="0" fontAlgn="base" hangingPunct="0">
              <a:lnSpc>
                <a:spcPct val="150000"/>
              </a:lnSpc>
              <a:spcAft>
                <a:spcPct val="0"/>
              </a:spcAft>
              <a:buFont typeface="Arial" charset="0"/>
              <a:buChar char="•"/>
              <a:defRPr/>
            </a:pPr>
            <a:r>
              <a:rPr lang="en-US" sz="2200" dirty="0" smtClean="0">
                <a:effectLst>
                  <a:outerShdw blurRad="38100" dist="38100" dir="2700000" algn="tl">
                    <a:srgbClr val="000000">
                      <a:alpha val="43137"/>
                    </a:srgbClr>
                  </a:outerShdw>
                </a:effectLst>
                <a:latin typeface="Arial" charset="0"/>
                <a:ea typeface="Arial" charset="0"/>
                <a:cs typeface="Arial" charset="0"/>
              </a:rPr>
              <a:t>R3.8 million has been allocated in </a:t>
            </a:r>
            <a:r>
              <a:rPr lang="en-US" sz="2200" dirty="0">
                <a:effectLst>
                  <a:outerShdw blurRad="38100" dist="38100" dir="2700000" algn="tl">
                    <a:srgbClr val="000000">
                      <a:alpha val="43137"/>
                    </a:srgbClr>
                  </a:outerShdw>
                </a:effectLst>
                <a:latin typeface="Arial" charset="0"/>
                <a:ea typeface="Arial" charset="0"/>
                <a:cs typeface="Arial" charset="0"/>
              </a:rPr>
              <a:t>the current </a:t>
            </a:r>
            <a:r>
              <a:rPr lang="en-US" sz="2200" dirty="0" smtClean="0">
                <a:effectLst>
                  <a:outerShdw blurRad="38100" dist="38100" dir="2700000" algn="tl">
                    <a:srgbClr val="000000">
                      <a:alpha val="43137"/>
                    </a:srgbClr>
                  </a:outerShdw>
                </a:effectLst>
                <a:latin typeface="Arial" charset="0"/>
                <a:ea typeface="Arial" charset="0"/>
                <a:cs typeface="Arial" charset="0"/>
              </a:rPr>
              <a:t>financial</a:t>
            </a:r>
            <a:endParaRPr lang="en-US" sz="2200" dirty="0">
              <a:effectLst>
                <a:outerShdw blurRad="38100" dist="38100" dir="2700000" algn="tl">
                  <a:srgbClr val="000000">
                    <a:alpha val="43137"/>
                  </a:srgbClr>
                </a:outerShdw>
              </a:effectLst>
              <a:latin typeface="Arial" charset="0"/>
              <a:ea typeface="Arial" charset="0"/>
              <a:cs typeface="Arial" charset="0"/>
            </a:endParaRPr>
          </a:p>
          <a:p>
            <a:pPr marL="316531" indent="-316531" eaLnBrk="0" fontAlgn="base" hangingPunct="0">
              <a:lnSpc>
                <a:spcPct val="150000"/>
              </a:lnSpc>
              <a:spcAft>
                <a:spcPct val="0"/>
              </a:spcAft>
              <a:buFont typeface="Arial" charset="0"/>
              <a:buChar char="•"/>
              <a:defRPr/>
            </a:pPr>
            <a:r>
              <a:rPr lang="en-US" sz="2200" dirty="0">
                <a:effectLst>
                  <a:outerShdw blurRad="38100" dist="38100" dir="2700000" algn="tl">
                    <a:srgbClr val="000000">
                      <a:alpha val="43137"/>
                    </a:srgbClr>
                  </a:outerShdw>
                </a:effectLst>
                <a:latin typeface="Arial" charset="0"/>
                <a:ea typeface="Arial" charset="0"/>
                <a:cs typeface="Arial" charset="0"/>
              </a:rPr>
              <a:t>50 young professionals are receiving work place training opportunities in the following areas:</a:t>
            </a:r>
          </a:p>
          <a:p>
            <a:pPr lvl="1" indent="-342900" eaLnBrk="0" fontAlgn="base" hangingPunct="0">
              <a:lnSpc>
                <a:spcPct val="150000"/>
              </a:lnSpc>
              <a:spcAft>
                <a:spcPct val="0"/>
              </a:spcAft>
              <a:buFont typeface="Wingdings" panose="05000000000000000000" pitchFamily="2" charset="2"/>
              <a:buChar char="ü"/>
              <a:defRPr/>
            </a:pPr>
            <a:r>
              <a:rPr lang="en-US" sz="2000" dirty="0" smtClean="0">
                <a:effectLst>
                  <a:outerShdw blurRad="38100" dist="38100" dir="2700000" algn="tl">
                    <a:srgbClr val="000000">
                      <a:alpha val="43137"/>
                    </a:srgbClr>
                  </a:outerShdw>
                </a:effectLst>
                <a:latin typeface="Arial" charset="0"/>
                <a:ea typeface="Arial" charset="0"/>
                <a:cs typeface="Arial" charset="0"/>
              </a:rPr>
              <a:t>31 </a:t>
            </a:r>
            <a:r>
              <a:rPr lang="en-US" sz="2000" dirty="0">
                <a:effectLst>
                  <a:outerShdw blurRad="38100" dist="38100" dir="2700000" algn="tl">
                    <a:srgbClr val="000000">
                      <a:alpha val="43137"/>
                    </a:srgbClr>
                  </a:outerShdw>
                </a:effectLst>
                <a:latin typeface="Arial" charset="0"/>
                <a:ea typeface="Arial" charset="0"/>
                <a:cs typeface="Arial" charset="0"/>
              </a:rPr>
              <a:t>Clinical Engineering trainees and these are placed in various hospitals in the Province. All of these trainees are assisted to obtain their trade </a:t>
            </a:r>
            <a:r>
              <a:rPr lang="en-US" sz="2000" dirty="0" smtClean="0">
                <a:effectLst>
                  <a:outerShdw blurRad="38100" dist="38100" dir="2700000" algn="tl">
                    <a:srgbClr val="000000">
                      <a:alpha val="43137"/>
                    </a:srgbClr>
                  </a:outerShdw>
                </a:effectLst>
                <a:latin typeface="Arial" charset="0"/>
                <a:ea typeface="Arial" charset="0"/>
                <a:cs typeface="Arial" charset="0"/>
              </a:rPr>
              <a:t>certificates.</a:t>
            </a:r>
            <a:endParaRPr lang="en-US" sz="2000" dirty="0">
              <a:effectLst>
                <a:outerShdw blurRad="38100" dist="38100" dir="2700000" algn="tl">
                  <a:srgbClr val="000000">
                    <a:alpha val="43137"/>
                  </a:srgbClr>
                </a:outerShdw>
              </a:effectLst>
              <a:latin typeface="Arial" charset="0"/>
              <a:ea typeface="Arial" charset="0"/>
              <a:cs typeface="Arial" charset="0"/>
            </a:endParaRPr>
          </a:p>
          <a:p>
            <a:pPr lvl="1" indent="-342900" eaLnBrk="0" fontAlgn="base" hangingPunct="0">
              <a:lnSpc>
                <a:spcPct val="150000"/>
              </a:lnSpc>
              <a:spcAft>
                <a:spcPct val="0"/>
              </a:spcAft>
              <a:buFont typeface="Wingdings" panose="05000000000000000000" pitchFamily="2" charset="2"/>
              <a:buChar char="ü"/>
              <a:defRPr/>
            </a:pPr>
            <a:r>
              <a:rPr lang="en-ZA" sz="2000" dirty="0" smtClean="0">
                <a:effectLst>
                  <a:outerShdw blurRad="38100" dist="38100" dir="2700000" algn="tl">
                    <a:srgbClr val="000000">
                      <a:alpha val="43137"/>
                    </a:srgbClr>
                  </a:outerShdw>
                </a:effectLst>
                <a:latin typeface="Arial" charset="0"/>
                <a:ea typeface="Arial" charset="0"/>
                <a:cs typeface="Arial" charset="0"/>
              </a:rPr>
              <a:t>14 </a:t>
            </a:r>
            <a:r>
              <a:rPr lang="en-ZA" sz="2000" dirty="0">
                <a:effectLst>
                  <a:outerShdw blurRad="38100" dist="38100" dir="2700000" algn="tl">
                    <a:srgbClr val="000000">
                      <a:alpha val="43137"/>
                    </a:srgbClr>
                  </a:outerShdw>
                </a:effectLst>
                <a:latin typeface="Arial" charset="0"/>
                <a:ea typeface="Arial" charset="0"/>
                <a:cs typeface="Arial" charset="0"/>
              </a:rPr>
              <a:t>Soft services ( Laundry and Kitchen ) placed in various facilities in the Province</a:t>
            </a:r>
          </a:p>
          <a:p>
            <a:pPr lvl="1" indent="-342900" eaLnBrk="0" fontAlgn="base" hangingPunct="0">
              <a:lnSpc>
                <a:spcPct val="150000"/>
              </a:lnSpc>
              <a:spcAft>
                <a:spcPct val="0"/>
              </a:spcAft>
              <a:buFont typeface="Wingdings" panose="05000000000000000000" pitchFamily="2" charset="2"/>
              <a:buChar char="ü"/>
              <a:defRPr/>
            </a:pPr>
            <a:r>
              <a:rPr lang="en-ZA" sz="2000" dirty="0" smtClean="0">
                <a:effectLst>
                  <a:outerShdw blurRad="38100" dist="38100" dir="2700000" algn="tl">
                    <a:srgbClr val="000000">
                      <a:alpha val="43137"/>
                    </a:srgbClr>
                  </a:outerShdw>
                </a:effectLst>
                <a:latin typeface="Arial" charset="0"/>
                <a:ea typeface="Arial" charset="0"/>
                <a:cs typeface="Arial" charset="0"/>
              </a:rPr>
              <a:t>5 </a:t>
            </a:r>
            <a:r>
              <a:rPr lang="en-ZA" sz="2000" dirty="0">
                <a:effectLst>
                  <a:outerShdw blurRad="38100" dist="38100" dir="2700000" algn="tl">
                    <a:srgbClr val="000000">
                      <a:alpha val="43137"/>
                    </a:srgbClr>
                  </a:outerShdw>
                </a:effectLst>
                <a:latin typeface="Arial" charset="0"/>
                <a:ea typeface="Arial" charset="0"/>
                <a:cs typeface="Arial" charset="0"/>
              </a:rPr>
              <a:t>Administration staff</a:t>
            </a:r>
          </a:p>
          <a:p>
            <a:endParaRPr lang="en-ZA" dirty="0"/>
          </a:p>
        </p:txBody>
      </p:sp>
    </p:spTree>
    <p:extLst>
      <p:ext uri="{BB962C8B-B14F-4D97-AF65-F5344CB8AC3E}">
        <p14:creationId xmlns:p14="http://schemas.microsoft.com/office/powerpoint/2010/main" xmlns="" val="3289270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0" y="0"/>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None/>
            </a:pPr>
            <a:r>
              <a:rPr lang="en-ZA" altLang="en-US" sz="2400" b="1" dirty="0" smtClean="0">
                <a:effectLst>
                  <a:outerShdw blurRad="38100" dist="38100" dir="2700000" algn="tl">
                    <a:srgbClr val="000000">
                      <a:alpha val="43137"/>
                    </a:srgbClr>
                  </a:outerShdw>
                </a:effectLst>
              </a:rPr>
              <a:t>UPDATE ON HEALTH PROFESSIONALS ACCOMMODATION (1)</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25</a:t>
            </a:fld>
            <a:endParaRPr lang="en-ZA" dirty="0"/>
          </a:p>
        </p:txBody>
      </p:sp>
      <p:sp>
        <p:nvSpPr>
          <p:cNvPr id="7" name="TextBox 6"/>
          <p:cNvSpPr txBox="1"/>
          <p:nvPr/>
        </p:nvSpPr>
        <p:spPr>
          <a:xfrm>
            <a:off x="0" y="764704"/>
            <a:ext cx="9036496" cy="4893647"/>
          </a:xfrm>
          <a:prstGeom prst="rect">
            <a:avLst/>
          </a:prstGeom>
          <a:noFill/>
        </p:spPr>
        <p:txBody>
          <a:bodyPr wrap="square" rtlCol="0">
            <a:spAutoFit/>
          </a:bodyPr>
          <a:lstStyle/>
          <a:p>
            <a:pPr marL="285750" lvl="1" indent="-285750">
              <a:buFont typeface="Arial" panose="020B0604020202020204" pitchFamily="34" charset="0"/>
              <a:buChar char="•"/>
            </a:pPr>
            <a:r>
              <a:rPr lang="en-US" sz="2400" b="1" dirty="0" smtClean="0">
                <a:effectLst>
                  <a:outerShdw blurRad="38100" dist="38100" dir="2700000" algn="tl">
                    <a:srgbClr val="000000">
                      <a:alpha val="43137"/>
                    </a:srgbClr>
                  </a:outerShdw>
                </a:effectLst>
              </a:rPr>
              <a:t>R93.5 million </a:t>
            </a:r>
            <a:r>
              <a:rPr lang="en-US" sz="2400" dirty="0" smtClean="0">
                <a:effectLst>
                  <a:outerShdw blurRad="38100" dist="38100" dir="2700000" algn="tl">
                    <a:srgbClr val="000000">
                      <a:alpha val="43137"/>
                    </a:srgbClr>
                  </a:outerShdw>
                </a:effectLst>
              </a:rPr>
              <a:t>has been allocated in 2016/17 for provision </a:t>
            </a:r>
            <a:r>
              <a:rPr lang="en-US" sz="2400" dirty="0">
                <a:effectLst>
                  <a:outerShdw blurRad="38100" dist="38100" dir="2700000" algn="tl">
                    <a:srgbClr val="000000">
                      <a:alpha val="43137"/>
                    </a:srgbClr>
                  </a:outerShdw>
                </a:effectLst>
              </a:rPr>
              <a:t>of </a:t>
            </a:r>
            <a:r>
              <a:rPr lang="en-US" sz="2400" dirty="0" smtClean="0">
                <a:effectLst>
                  <a:outerShdw blurRad="38100" dist="38100" dir="2700000" algn="tl">
                    <a:srgbClr val="000000">
                      <a:alpha val="43137"/>
                    </a:srgbClr>
                  </a:outerShdw>
                </a:effectLst>
              </a:rPr>
              <a:t>health professionals accommodation in </a:t>
            </a:r>
            <a:r>
              <a:rPr lang="en-US" sz="2400" dirty="0">
                <a:effectLst>
                  <a:outerShdw blurRad="38100" dist="38100" dir="2700000" algn="tl">
                    <a:srgbClr val="000000">
                      <a:alpha val="43137"/>
                    </a:srgbClr>
                  </a:outerShdw>
                </a:effectLst>
              </a:rPr>
              <a:t>the province.</a:t>
            </a:r>
            <a:endParaRPr lang="en-ZA" sz="2400" dirty="0">
              <a:effectLst>
                <a:outerShdw blurRad="38100" dist="38100" dir="2700000" algn="tl">
                  <a:srgbClr val="000000">
                    <a:alpha val="43137"/>
                  </a:srgbClr>
                </a:outerShdw>
              </a:effectLst>
            </a:endParaRPr>
          </a:p>
          <a:p>
            <a:pPr marL="800100" lvl="3" indent="-342900">
              <a:buFont typeface="Wingdings" panose="05000000000000000000" pitchFamily="2" charset="2"/>
              <a:buChar char="§"/>
            </a:pPr>
            <a:r>
              <a:rPr lang="en-US" sz="2000" dirty="0" err="1" smtClean="0">
                <a:effectLst>
                  <a:outerShdw blurRad="38100" dist="38100" dir="2700000" algn="tl">
                    <a:srgbClr val="000000">
                      <a:alpha val="43137"/>
                    </a:srgbClr>
                  </a:outerShdw>
                </a:effectLst>
              </a:rPr>
              <a:t>Mthatha</a:t>
            </a:r>
            <a:r>
              <a:rPr lang="en-US" sz="2000" dirty="0" smtClean="0">
                <a:effectLst>
                  <a:outerShdw blurRad="38100" dist="38100" dir="2700000" algn="tl">
                    <a:srgbClr val="000000">
                      <a:alpha val="43137"/>
                    </a:srgbClr>
                  </a:outerShdw>
                </a:effectLst>
              </a:rPr>
              <a:t> </a:t>
            </a:r>
            <a:r>
              <a:rPr lang="en-US" sz="2000" dirty="0">
                <a:effectLst>
                  <a:outerShdw blurRad="38100" dist="38100" dir="2700000" algn="tl">
                    <a:srgbClr val="000000">
                      <a:alpha val="43137"/>
                    </a:srgbClr>
                  </a:outerShdw>
                </a:effectLst>
              </a:rPr>
              <a:t>Nursing College accommodation refurbishment</a:t>
            </a:r>
            <a:endParaRPr lang="en-ZA" sz="2000" dirty="0">
              <a:effectLst>
                <a:outerShdw blurRad="38100" dist="38100" dir="2700000" algn="tl">
                  <a:srgbClr val="000000">
                    <a:alpha val="43137"/>
                  </a:srgbClr>
                </a:outerShdw>
              </a:effectLst>
            </a:endParaRPr>
          </a:p>
          <a:p>
            <a:pPr marL="800100" lvl="3" indent="-342900">
              <a:buFont typeface="Wingdings" panose="05000000000000000000" pitchFamily="2" charset="2"/>
              <a:buChar char="§"/>
            </a:pPr>
            <a:r>
              <a:rPr lang="en-US" sz="2000" dirty="0">
                <a:effectLst>
                  <a:outerShdw blurRad="38100" dist="38100" dir="2700000" algn="tl">
                    <a:srgbClr val="000000">
                      <a:alpha val="43137"/>
                    </a:srgbClr>
                  </a:outerShdw>
                </a:effectLst>
              </a:rPr>
              <a:t>Taylor Bequest Hospital - </a:t>
            </a:r>
            <a:r>
              <a:rPr lang="en-US" sz="2000" dirty="0" err="1">
                <a:effectLst>
                  <a:outerShdw blurRad="38100" dist="38100" dir="2700000" algn="tl">
                    <a:srgbClr val="000000">
                      <a:alpha val="43137"/>
                    </a:srgbClr>
                  </a:outerShdw>
                </a:effectLst>
              </a:rPr>
              <a:t>Elundini</a:t>
            </a:r>
            <a:endParaRPr lang="en-ZA" sz="2000" dirty="0">
              <a:effectLst>
                <a:outerShdw blurRad="38100" dist="38100" dir="2700000" algn="tl">
                  <a:srgbClr val="000000">
                    <a:alpha val="43137"/>
                  </a:srgbClr>
                </a:outerShdw>
              </a:effectLst>
            </a:endParaRPr>
          </a:p>
          <a:p>
            <a:pPr marL="800100" lvl="3" indent="-342900">
              <a:buFont typeface="Wingdings" panose="05000000000000000000" pitchFamily="2" charset="2"/>
              <a:buChar char="§"/>
            </a:pPr>
            <a:r>
              <a:rPr lang="en-US" sz="2000" dirty="0">
                <a:effectLst>
                  <a:outerShdw blurRad="38100" dist="38100" dir="2700000" algn="tl">
                    <a:srgbClr val="000000">
                      <a:alpha val="43137"/>
                    </a:srgbClr>
                  </a:outerShdw>
                </a:effectLst>
              </a:rPr>
              <a:t>All Saints Hospital – Engcobo</a:t>
            </a:r>
            <a:endParaRPr lang="en-ZA" sz="2000" dirty="0">
              <a:effectLst>
                <a:outerShdw blurRad="38100" dist="38100" dir="2700000" algn="tl">
                  <a:srgbClr val="000000">
                    <a:alpha val="43137"/>
                  </a:srgbClr>
                </a:outerShdw>
              </a:effectLst>
            </a:endParaRPr>
          </a:p>
          <a:p>
            <a:pPr marL="800100" lvl="3" indent="-342900">
              <a:buFont typeface="Wingdings" panose="05000000000000000000" pitchFamily="2" charset="2"/>
              <a:buChar char="§"/>
            </a:pPr>
            <a:r>
              <a:rPr lang="en-US" sz="2000" dirty="0">
                <a:effectLst>
                  <a:outerShdw blurRad="38100" dist="38100" dir="2700000" algn="tl">
                    <a:srgbClr val="000000">
                      <a:alpha val="43137"/>
                    </a:srgbClr>
                  </a:outerShdw>
                </a:effectLst>
              </a:rPr>
              <a:t>Nessie Knight - </a:t>
            </a:r>
            <a:r>
              <a:rPr lang="en-US" sz="2000" dirty="0" err="1">
                <a:effectLst>
                  <a:outerShdw blurRad="38100" dist="38100" dir="2700000" algn="tl">
                    <a:srgbClr val="000000">
                      <a:alpha val="43137"/>
                    </a:srgbClr>
                  </a:outerShdw>
                </a:effectLst>
              </a:rPr>
              <a:t>Tsolo</a:t>
            </a:r>
            <a:endParaRPr lang="en-ZA" sz="2000" dirty="0">
              <a:effectLst>
                <a:outerShdw blurRad="38100" dist="38100" dir="2700000" algn="tl">
                  <a:srgbClr val="000000">
                    <a:alpha val="43137"/>
                  </a:srgbClr>
                </a:outerShdw>
              </a:effectLst>
            </a:endParaRPr>
          </a:p>
          <a:p>
            <a:pPr marL="800100" lvl="3" indent="-342900">
              <a:buFont typeface="Wingdings" panose="05000000000000000000" pitchFamily="2" charset="2"/>
              <a:buChar char="§"/>
            </a:pPr>
            <a:r>
              <a:rPr lang="en-US" sz="2000" dirty="0" err="1">
                <a:effectLst>
                  <a:outerShdw blurRad="38100" dist="38100" dir="2700000" algn="tl">
                    <a:srgbClr val="000000">
                      <a:alpha val="43137"/>
                    </a:srgbClr>
                  </a:outerShdw>
                </a:effectLst>
              </a:rPr>
              <a:t>Mjanyana</a:t>
            </a:r>
            <a:r>
              <a:rPr lang="en-US" sz="2000" dirty="0">
                <a:effectLst>
                  <a:outerShdw blurRad="38100" dist="38100" dir="2700000" algn="tl">
                    <a:srgbClr val="000000">
                      <a:alpha val="43137"/>
                    </a:srgbClr>
                  </a:outerShdw>
                </a:effectLst>
              </a:rPr>
              <a:t> Hospital – </a:t>
            </a:r>
            <a:r>
              <a:rPr lang="en-US" sz="2000" dirty="0" smtClean="0">
                <a:effectLst>
                  <a:outerShdw blurRad="38100" dist="38100" dir="2700000" algn="tl">
                    <a:srgbClr val="000000">
                      <a:alpha val="43137"/>
                    </a:srgbClr>
                  </a:outerShdw>
                </a:effectLst>
              </a:rPr>
              <a:t>Engcobo</a:t>
            </a:r>
            <a:endParaRPr lang="en-ZA" sz="2000" dirty="0">
              <a:effectLst>
                <a:outerShdw blurRad="38100" dist="38100" dir="2700000" algn="tl">
                  <a:srgbClr val="000000">
                    <a:alpha val="43137"/>
                  </a:srgbClr>
                </a:outerShdw>
              </a:effectLst>
            </a:endParaRPr>
          </a:p>
          <a:p>
            <a:pPr marL="800100" lvl="3" indent="-342900">
              <a:buFont typeface="Wingdings" panose="05000000000000000000" pitchFamily="2" charset="2"/>
              <a:buChar char="§"/>
            </a:pPr>
            <a:r>
              <a:rPr lang="en-US" sz="2000" dirty="0" err="1">
                <a:effectLst>
                  <a:outerShdw blurRad="38100" dist="38100" dir="2700000" algn="tl">
                    <a:srgbClr val="000000">
                      <a:alpha val="43137"/>
                    </a:srgbClr>
                  </a:outerShdw>
                </a:effectLst>
              </a:rPr>
              <a:t>Madwaleni</a:t>
            </a:r>
            <a:r>
              <a:rPr lang="en-US" sz="2000" dirty="0">
                <a:effectLst>
                  <a:outerShdw blurRad="38100" dist="38100" dir="2700000" algn="tl">
                    <a:srgbClr val="000000">
                      <a:alpha val="43137"/>
                    </a:srgbClr>
                  </a:outerShdw>
                </a:effectLst>
              </a:rPr>
              <a:t> hospital </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Willowvale</a:t>
            </a:r>
            <a:endParaRPr lang="en-US" sz="2000" dirty="0" smtClean="0">
              <a:effectLst>
                <a:outerShdw blurRad="38100" dist="38100" dir="2700000" algn="tl">
                  <a:srgbClr val="000000">
                    <a:alpha val="43137"/>
                  </a:srgbClr>
                </a:outerShdw>
              </a:effectLst>
            </a:endParaRPr>
          </a:p>
          <a:p>
            <a:pPr marL="800100" lvl="3" indent="-342900">
              <a:buFont typeface="Wingdings" panose="05000000000000000000" pitchFamily="2" charset="2"/>
              <a:buChar char="§"/>
            </a:pPr>
            <a:endParaRPr lang="en-ZA" sz="2000" dirty="0">
              <a:effectLst>
                <a:outerShdw blurRad="38100" dist="38100" dir="2700000" algn="tl">
                  <a:srgbClr val="000000">
                    <a:alpha val="43137"/>
                  </a:srgbClr>
                </a:outerShdw>
              </a:effectLst>
            </a:endParaRPr>
          </a:p>
          <a:p>
            <a:pPr marL="0" lvl="1"/>
            <a:r>
              <a:rPr lang="en-US" sz="2400" b="1" dirty="0" err="1" smtClean="0">
                <a:effectLst>
                  <a:outerShdw blurRad="38100" dist="38100" dir="2700000" algn="tl">
                    <a:srgbClr val="000000">
                      <a:alpha val="43137"/>
                    </a:srgbClr>
                  </a:outerShdw>
                </a:effectLst>
              </a:rPr>
              <a:t>Mthatha</a:t>
            </a:r>
            <a:r>
              <a:rPr lang="en-US" sz="2400" b="1" dirty="0" smtClean="0">
                <a:effectLst>
                  <a:outerShdw blurRad="38100" dist="38100" dir="2700000" algn="tl">
                    <a:srgbClr val="000000">
                      <a:alpha val="43137"/>
                    </a:srgbClr>
                  </a:outerShdw>
                </a:effectLst>
              </a:rPr>
              <a:t> Nurses accommodation</a:t>
            </a:r>
          </a:p>
          <a:p>
            <a:pPr marL="800100" lvl="3" indent="-342900">
              <a:buFont typeface="Wingdings" panose="05000000000000000000" pitchFamily="2" charset="2"/>
              <a:buChar char="§"/>
            </a:pPr>
            <a:r>
              <a:rPr lang="en-US" sz="2000" dirty="0" smtClean="0">
                <a:effectLst>
                  <a:outerShdw blurRad="38100" dist="38100" dir="2700000" algn="tl">
                    <a:srgbClr val="000000">
                      <a:alpha val="43137"/>
                    </a:srgbClr>
                  </a:outerShdw>
                </a:effectLst>
              </a:rPr>
              <a:t>Upgrading </a:t>
            </a:r>
            <a:r>
              <a:rPr lang="en-US" sz="2000" dirty="0">
                <a:effectLst>
                  <a:outerShdw blurRad="38100" dist="38100" dir="2700000" algn="tl">
                    <a:srgbClr val="000000">
                      <a:alpha val="43137"/>
                    </a:srgbClr>
                  </a:outerShdw>
                </a:effectLst>
              </a:rPr>
              <a:t>a building situated within the </a:t>
            </a:r>
            <a:r>
              <a:rPr lang="en-US" sz="2000" dirty="0" err="1">
                <a:effectLst>
                  <a:outerShdw blurRad="38100" dist="38100" dir="2700000" algn="tl">
                    <a:srgbClr val="000000">
                      <a:alpha val="43137"/>
                    </a:srgbClr>
                  </a:outerShdw>
                </a:effectLst>
              </a:rPr>
              <a:t>Mthatha</a:t>
            </a:r>
            <a:r>
              <a:rPr lang="en-US" sz="2000" dirty="0">
                <a:effectLst>
                  <a:outerShdw blurRad="38100" dist="38100" dir="2700000" algn="tl">
                    <a:srgbClr val="000000">
                      <a:alpha val="43137"/>
                    </a:srgbClr>
                  </a:outerShdw>
                </a:effectLst>
              </a:rPr>
              <a:t> General Hospital </a:t>
            </a:r>
            <a:r>
              <a:rPr lang="en-US" sz="2000" dirty="0" smtClean="0">
                <a:effectLst>
                  <a:outerShdw blurRad="38100" dist="38100" dir="2700000" algn="tl">
                    <a:srgbClr val="000000">
                      <a:alpha val="43137"/>
                    </a:srgbClr>
                  </a:outerShdw>
                </a:effectLst>
              </a:rPr>
              <a:t>precinct</a:t>
            </a:r>
            <a:endParaRPr lang="en-ZA" sz="2000" dirty="0">
              <a:effectLst>
                <a:outerShdw blurRad="38100" dist="38100" dir="2700000" algn="tl">
                  <a:srgbClr val="000000">
                    <a:alpha val="43137"/>
                  </a:srgbClr>
                </a:outerShdw>
              </a:effectLst>
            </a:endParaRPr>
          </a:p>
          <a:p>
            <a:pPr marL="800100" lvl="3" indent="-342900">
              <a:buFont typeface="Wingdings" panose="05000000000000000000" pitchFamily="2" charset="2"/>
              <a:buChar char="§"/>
            </a:pPr>
            <a:r>
              <a:rPr lang="en-US" sz="2000" dirty="0" smtClean="0">
                <a:effectLst>
                  <a:outerShdw blurRad="38100" dist="38100" dir="2700000" algn="tl">
                    <a:srgbClr val="000000">
                      <a:alpha val="43137"/>
                    </a:srgbClr>
                  </a:outerShdw>
                </a:effectLst>
              </a:rPr>
              <a:t>Project is a design stage, which are expected to be finalized –end July </a:t>
            </a:r>
            <a:r>
              <a:rPr lang="en-US" sz="2000" dirty="0">
                <a:effectLst>
                  <a:outerShdw blurRad="38100" dist="38100" dir="2700000" algn="tl">
                    <a:srgbClr val="000000">
                      <a:alpha val="43137"/>
                    </a:srgbClr>
                  </a:outerShdw>
                </a:effectLst>
              </a:rPr>
              <a:t>2016. </a:t>
            </a:r>
            <a:endParaRPr lang="en-ZA" sz="2000" dirty="0">
              <a:effectLst>
                <a:outerShdw blurRad="38100" dist="38100" dir="2700000" algn="tl">
                  <a:srgbClr val="000000">
                    <a:alpha val="43137"/>
                  </a:srgbClr>
                </a:outerShdw>
              </a:effectLst>
            </a:endParaRPr>
          </a:p>
          <a:p>
            <a:pPr marL="800100" lvl="3" indent="-342900">
              <a:buFont typeface="Wingdings" panose="05000000000000000000" pitchFamily="2" charset="2"/>
              <a:buChar char="§"/>
            </a:pPr>
            <a:r>
              <a:rPr lang="en-US" sz="2000" dirty="0">
                <a:effectLst>
                  <a:outerShdw blurRad="38100" dist="38100" dir="2700000" algn="tl">
                    <a:srgbClr val="000000">
                      <a:alpha val="43137"/>
                    </a:srgbClr>
                  </a:outerShdw>
                </a:effectLst>
              </a:rPr>
              <a:t>P</a:t>
            </a:r>
            <a:r>
              <a:rPr lang="en-US" sz="2000" dirty="0" smtClean="0">
                <a:effectLst>
                  <a:outerShdw blurRad="38100" dist="38100" dir="2700000" algn="tl">
                    <a:srgbClr val="000000">
                      <a:alpha val="43137"/>
                    </a:srgbClr>
                  </a:outerShdw>
                </a:effectLst>
              </a:rPr>
              <a:t>roject </a:t>
            </a:r>
            <a:r>
              <a:rPr lang="en-US" sz="2000" dirty="0">
                <a:effectLst>
                  <a:outerShdw blurRad="38100" dist="38100" dir="2700000" algn="tl">
                    <a:srgbClr val="000000">
                      <a:alpha val="43137"/>
                    </a:srgbClr>
                  </a:outerShdw>
                </a:effectLst>
              </a:rPr>
              <a:t>is managed internally (without the use of an implementing agent) and an advert for contractors will come out on in August 2016. </a:t>
            </a:r>
            <a:endParaRPr lang="en-ZA" sz="2000" dirty="0">
              <a:effectLst>
                <a:outerShdw blurRad="38100" dist="38100" dir="2700000" algn="tl">
                  <a:srgbClr val="000000">
                    <a:alpha val="43137"/>
                  </a:srgbClr>
                </a:outerShdw>
              </a:effectLst>
            </a:endParaRPr>
          </a:p>
          <a:p>
            <a:pPr marL="800100" lvl="3" indent="-342900">
              <a:buFont typeface="Wingdings" panose="05000000000000000000" pitchFamily="2" charset="2"/>
              <a:buChar char="§"/>
            </a:pPr>
            <a:r>
              <a:rPr lang="en-US" sz="2000" dirty="0" smtClean="0">
                <a:effectLst>
                  <a:outerShdw blurRad="38100" dist="38100" dir="2700000" algn="tl">
                    <a:srgbClr val="000000">
                      <a:alpha val="43137"/>
                    </a:srgbClr>
                  </a:outerShdw>
                </a:effectLst>
              </a:rPr>
              <a:t>Contractor expected to be </a:t>
            </a:r>
            <a:r>
              <a:rPr lang="en-US" sz="2000" dirty="0">
                <a:effectLst>
                  <a:outerShdw blurRad="38100" dist="38100" dir="2700000" algn="tl">
                    <a:srgbClr val="000000">
                      <a:alpha val="43137"/>
                    </a:srgbClr>
                  </a:outerShdw>
                </a:effectLst>
              </a:rPr>
              <a:t>on site in November 2016. </a:t>
            </a:r>
            <a:endParaRPr lang="en-ZA"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6752066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0" y="0"/>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None/>
            </a:pPr>
            <a:r>
              <a:rPr lang="en-ZA" altLang="en-US" sz="2400" b="1" dirty="0" smtClean="0">
                <a:effectLst>
                  <a:outerShdw blurRad="38100" dist="38100" dir="2700000" algn="tl">
                    <a:srgbClr val="000000">
                      <a:alpha val="43137"/>
                    </a:srgbClr>
                  </a:outerShdw>
                </a:effectLst>
              </a:rPr>
              <a:t>UPDATE ON HEALTH PROFESSIONALS ACCOMMODATION (2)</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26</a:t>
            </a:fld>
            <a:endParaRPr lang="en-ZA" dirty="0"/>
          </a:p>
        </p:txBody>
      </p:sp>
      <p:sp>
        <p:nvSpPr>
          <p:cNvPr id="7" name="TextBox 6"/>
          <p:cNvSpPr txBox="1"/>
          <p:nvPr/>
        </p:nvSpPr>
        <p:spPr>
          <a:xfrm>
            <a:off x="0" y="764704"/>
            <a:ext cx="9036496" cy="5201424"/>
          </a:xfrm>
          <a:prstGeom prst="rect">
            <a:avLst/>
          </a:prstGeom>
          <a:noFill/>
        </p:spPr>
        <p:txBody>
          <a:bodyPr wrap="square" rtlCol="0">
            <a:spAutoFit/>
          </a:bodyPr>
          <a:lstStyle/>
          <a:p>
            <a:pPr marL="0" lvl="1"/>
            <a:r>
              <a:rPr lang="en-US" sz="2400" b="1" dirty="0" err="1" smtClean="0">
                <a:effectLst>
                  <a:outerShdw blurRad="38100" dist="38100" dir="2700000" algn="tl">
                    <a:srgbClr val="000000">
                      <a:alpha val="43137"/>
                    </a:srgbClr>
                  </a:outerShdw>
                </a:effectLst>
              </a:rPr>
              <a:t>Madwaleni</a:t>
            </a:r>
            <a:r>
              <a:rPr lang="en-US" sz="2400" b="1" dirty="0" smtClean="0">
                <a:effectLst>
                  <a:outerShdw blurRad="38100" dist="38100" dir="2700000" algn="tl">
                    <a:srgbClr val="000000">
                      <a:alpha val="43137"/>
                    </a:srgbClr>
                  </a:outerShdw>
                </a:effectLst>
              </a:rPr>
              <a:t> Hospital</a:t>
            </a:r>
          </a:p>
          <a:p>
            <a:pPr marL="800100" lvl="3" indent="-342900">
              <a:buFont typeface="Wingdings" panose="05000000000000000000" pitchFamily="2" charset="2"/>
              <a:buChar char="§"/>
            </a:pPr>
            <a:r>
              <a:rPr lang="en-US" sz="2000" dirty="0" smtClean="0">
                <a:effectLst>
                  <a:outerShdw blurRad="38100" dist="38100" dir="2700000" algn="tl">
                    <a:srgbClr val="000000">
                      <a:alpha val="43137"/>
                    </a:srgbClr>
                  </a:outerShdw>
                </a:effectLst>
              </a:rPr>
              <a:t>Project involves refurbishment </a:t>
            </a:r>
            <a:r>
              <a:rPr lang="en-US" sz="2000" dirty="0">
                <a:effectLst>
                  <a:outerShdw blurRad="38100" dist="38100" dir="2700000" algn="tl">
                    <a:srgbClr val="000000">
                      <a:alpha val="43137"/>
                    </a:srgbClr>
                  </a:outerShdw>
                </a:effectLst>
              </a:rPr>
              <a:t>of identified </a:t>
            </a:r>
            <a:r>
              <a:rPr lang="en-US" sz="2000" dirty="0" smtClean="0">
                <a:effectLst>
                  <a:outerShdw blurRad="38100" dist="38100" dir="2700000" algn="tl">
                    <a:srgbClr val="000000">
                      <a:alpha val="43137"/>
                    </a:srgbClr>
                  </a:outerShdw>
                </a:effectLst>
              </a:rPr>
              <a:t>old housing </a:t>
            </a:r>
            <a:r>
              <a:rPr lang="en-US" sz="2000" dirty="0">
                <a:effectLst>
                  <a:outerShdw blurRad="38100" dist="38100" dir="2700000" algn="tl">
                    <a:srgbClr val="000000">
                      <a:alpha val="43137"/>
                    </a:srgbClr>
                  </a:outerShdw>
                </a:effectLst>
              </a:rPr>
              <a:t>units </a:t>
            </a:r>
            <a:r>
              <a:rPr lang="en-US" sz="2000" dirty="0" smtClean="0">
                <a:effectLst>
                  <a:outerShdw blurRad="38100" dist="38100" dir="2700000" algn="tl">
                    <a:srgbClr val="000000">
                      <a:alpha val="43137"/>
                    </a:srgbClr>
                  </a:outerShdw>
                </a:effectLst>
              </a:rPr>
              <a:t>at the hospital</a:t>
            </a:r>
          </a:p>
          <a:p>
            <a:pPr marL="800100" lvl="3" indent="-342900">
              <a:buFont typeface="Wingdings" panose="05000000000000000000" pitchFamily="2" charset="2"/>
              <a:buChar char="§"/>
            </a:pPr>
            <a:r>
              <a:rPr lang="en-US" sz="2000" dirty="0" smtClean="0">
                <a:effectLst>
                  <a:outerShdw blurRad="38100" dist="38100" dir="2700000" algn="tl">
                    <a:srgbClr val="000000">
                      <a:alpha val="43137"/>
                    </a:srgbClr>
                  </a:outerShdw>
                </a:effectLst>
              </a:rPr>
              <a:t>Tender </a:t>
            </a:r>
            <a:r>
              <a:rPr lang="en-US" sz="2000" dirty="0">
                <a:effectLst>
                  <a:outerShdw blurRad="38100" dist="38100" dir="2700000" algn="tl">
                    <a:srgbClr val="000000">
                      <a:alpha val="43137"/>
                    </a:srgbClr>
                  </a:outerShdw>
                </a:effectLst>
              </a:rPr>
              <a:t>information is currently being finalized and </a:t>
            </a:r>
            <a:r>
              <a:rPr lang="en-US" sz="2000" dirty="0" smtClean="0">
                <a:effectLst>
                  <a:outerShdw blurRad="38100" dist="38100" dir="2700000" algn="tl">
                    <a:srgbClr val="000000">
                      <a:alpha val="43137"/>
                    </a:srgbClr>
                  </a:outerShdw>
                </a:effectLst>
              </a:rPr>
              <a:t>a contractor is expected to be </a:t>
            </a:r>
            <a:r>
              <a:rPr lang="en-US" sz="2000" dirty="0">
                <a:effectLst>
                  <a:outerShdw blurRad="38100" dist="38100" dir="2700000" algn="tl">
                    <a:srgbClr val="000000">
                      <a:alpha val="43137"/>
                    </a:srgbClr>
                  </a:outerShdw>
                </a:effectLst>
              </a:rPr>
              <a:t>appointed </a:t>
            </a:r>
            <a:r>
              <a:rPr lang="en-US" sz="2000" dirty="0" smtClean="0">
                <a:effectLst>
                  <a:outerShdw blurRad="38100" dist="38100" dir="2700000" algn="tl">
                    <a:srgbClr val="000000">
                      <a:alpha val="43137"/>
                    </a:srgbClr>
                  </a:outerShdw>
                </a:effectLst>
              </a:rPr>
              <a:t>by </a:t>
            </a:r>
            <a:r>
              <a:rPr lang="en-US" sz="2000" dirty="0">
                <a:effectLst>
                  <a:outerShdw blurRad="38100" dist="38100" dir="2700000" algn="tl">
                    <a:srgbClr val="000000">
                      <a:alpha val="43137"/>
                    </a:srgbClr>
                  </a:outerShdw>
                </a:effectLst>
              </a:rPr>
              <a:t>September 2016. </a:t>
            </a:r>
            <a:endParaRPr lang="en-US" sz="2000" b="1" dirty="0">
              <a:effectLst>
                <a:outerShdw blurRad="38100" dist="38100" dir="2700000" algn="tl">
                  <a:srgbClr val="000000">
                    <a:alpha val="43137"/>
                  </a:srgbClr>
                </a:outerShdw>
              </a:effectLst>
            </a:endParaRPr>
          </a:p>
          <a:p>
            <a:pPr marL="800100" lvl="3" indent="-342900">
              <a:buFont typeface="Wingdings" panose="05000000000000000000" pitchFamily="2" charset="2"/>
              <a:buChar char="§"/>
            </a:pPr>
            <a:endParaRPr lang="en-US" sz="2000" dirty="0">
              <a:effectLst>
                <a:outerShdw blurRad="38100" dist="38100" dir="2700000" algn="tl">
                  <a:srgbClr val="000000">
                    <a:alpha val="43137"/>
                  </a:srgbClr>
                </a:outerShdw>
              </a:effectLst>
            </a:endParaRPr>
          </a:p>
          <a:p>
            <a:pPr marL="0" lvl="1"/>
            <a:r>
              <a:rPr lang="en-US" sz="2400" b="1" dirty="0" smtClean="0">
                <a:effectLst>
                  <a:outerShdw blurRad="38100" dist="38100" dir="2700000" algn="tl">
                    <a:srgbClr val="000000">
                      <a:alpha val="43137"/>
                    </a:srgbClr>
                  </a:outerShdw>
                </a:effectLst>
              </a:rPr>
              <a:t>All </a:t>
            </a:r>
            <a:r>
              <a:rPr lang="en-US" sz="2400" b="1" dirty="0">
                <a:effectLst>
                  <a:outerShdw blurRad="38100" dist="38100" dir="2700000" algn="tl">
                    <a:srgbClr val="000000">
                      <a:alpha val="43137"/>
                    </a:srgbClr>
                  </a:outerShdw>
                </a:effectLst>
              </a:rPr>
              <a:t>Saints </a:t>
            </a:r>
            <a:r>
              <a:rPr lang="en-US" sz="2400" b="1" dirty="0" smtClean="0">
                <a:effectLst>
                  <a:outerShdw blurRad="38100" dist="38100" dir="2700000" algn="tl">
                    <a:srgbClr val="000000">
                      <a:alpha val="43137"/>
                    </a:srgbClr>
                  </a:outerShdw>
                </a:effectLst>
              </a:rPr>
              <a:t>Hospital</a:t>
            </a:r>
          </a:p>
          <a:p>
            <a:pPr marL="800100" lvl="3" indent="-342900" algn="just">
              <a:buFont typeface="Wingdings" panose="05000000000000000000" pitchFamily="2" charset="2"/>
              <a:buChar char="§"/>
            </a:pPr>
            <a:r>
              <a:rPr lang="en-US" sz="2000" dirty="0" smtClean="0">
                <a:effectLst>
                  <a:outerShdw blurRad="38100" dist="38100" dir="2700000" algn="tl">
                    <a:srgbClr val="000000">
                      <a:alpha val="43137"/>
                    </a:srgbClr>
                  </a:outerShdw>
                </a:effectLst>
              </a:rPr>
              <a:t>Process is at site </a:t>
            </a:r>
            <a:r>
              <a:rPr lang="en-US" sz="2000" dirty="0">
                <a:effectLst>
                  <a:outerShdw blurRad="38100" dist="38100" dir="2700000" algn="tl">
                    <a:srgbClr val="000000">
                      <a:alpha val="43137"/>
                    </a:srgbClr>
                  </a:outerShdw>
                </a:effectLst>
              </a:rPr>
              <a:t>identification and </a:t>
            </a:r>
            <a:r>
              <a:rPr lang="en-US" sz="2000" dirty="0" smtClean="0">
                <a:effectLst>
                  <a:outerShdw blurRad="38100" dist="38100" dir="2700000" algn="tl">
                    <a:srgbClr val="000000">
                      <a:alpha val="43137"/>
                    </a:srgbClr>
                  </a:outerShdw>
                </a:effectLst>
              </a:rPr>
              <a:t>assessment stage</a:t>
            </a:r>
          </a:p>
          <a:p>
            <a:pPr marL="800100" lvl="3" indent="-342900" algn="just">
              <a:buFont typeface="Wingdings" panose="05000000000000000000" pitchFamily="2" charset="2"/>
              <a:buChar char="§"/>
            </a:pPr>
            <a:r>
              <a:rPr lang="en-US" sz="2000" dirty="0" smtClean="0">
                <a:effectLst>
                  <a:outerShdw blurRad="38100" dist="38100" dir="2700000" algn="tl">
                    <a:srgbClr val="000000">
                      <a:alpha val="43137"/>
                    </a:srgbClr>
                  </a:outerShdw>
                </a:effectLst>
              </a:rPr>
              <a:t>Master </a:t>
            </a:r>
            <a:r>
              <a:rPr lang="en-US" sz="2000" dirty="0">
                <a:effectLst>
                  <a:outerShdw blurRad="38100" dist="38100" dir="2700000" algn="tl">
                    <a:srgbClr val="000000">
                      <a:alpha val="43137"/>
                    </a:srgbClr>
                  </a:outerShdw>
                </a:effectLst>
              </a:rPr>
              <a:t>planning, stakeholder engagement, technical specifications, bills of quantities and tender documents </a:t>
            </a:r>
            <a:r>
              <a:rPr lang="en-US" sz="2000" dirty="0" smtClean="0">
                <a:effectLst>
                  <a:outerShdw blurRad="38100" dist="38100" dir="2700000" algn="tl">
                    <a:srgbClr val="000000">
                      <a:alpha val="43137"/>
                    </a:srgbClr>
                  </a:outerShdw>
                </a:effectLst>
              </a:rPr>
              <a:t>expected to be </a:t>
            </a:r>
            <a:r>
              <a:rPr lang="en-US" sz="2000" dirty="0">
                <a:effectLst>
                  <a:outerShdw blurRad="38100" dist="38100" dir="2700000" algn="tl">
                    <a:srgbClr val="000000">
                      <a:alpha val="43137"/>
                    </a:srgbClr>
                  </a:outerShdw>
                </a:effectLst>
              </a:rPr>
              <a:t>completed before end of August </a:t>
            </a:r>
            <a:r>
              <a:rPr lang="en-US" sz="2000" dirty="0" smtClean="0">
                <a:effectLst>
                  <a:outerShdw blurRad="38100" dist="38100" dir="2700000" algn="tl">
                    <a:srgbClr val="000000">
                      <a:alpha val="43137"/>
                    </a:srgbClr>
                  </a:outerShdw>
                </a:effectLst>
              </a:rPr>
              <a:t>2016</a:t>
            </a:r>
            <a:endParaRPr lang="en-ZA" sz="2000" dirty="0">
              <a:effectLst>
                <a:outerShdw blurRad="38100" dist="38100" dir="2700000" algn="tl">
                  <a:srgbClr val="000000">
                    <a:alpha val="43137"/>
                  </a:srgbClr>
                </a:outerShdw>
              </a:effectLst>
            </a:endParaRPr>
          </a:p>
          <a:p>
            <a:pPr marL="800100" lvl="3" indent="-342900" algn="just">
              <a:buFont typeface="Wingdings" panose="05000000000000000000" pitchFamily="2" charset="2"/>
              <a:buChar char="§"/>
            </a:pPr>
            <a:r>
              <a:rPr lang="en-US" sz="2000" dirty="0" smtClean="0">
                <a:effectLst>
                  <a:outerShdw blurRad="38100" dist="38100" dir="2700000" algn="tl">
                    <a:srgbClr val="000000">
                      <a:alpha val="43137"/>
                    </a:srgbClr>
                  </a:outerShdw>
                </a:effectLst>
              </a:rPr>
              <a:t>To </a:t>
            </a:r>
            <a:r>
              <a:rPr lang="en-US" sz="2000" dirty="0">
                <a:effectLst>
                  <a:outerShdw blurRad="38100" dist="38100" dir="2700000" algn="tl">
                    <a:srgbClr val="000000">
                      <a:alpha val="43137"/>
                    </a:srgbClr>
                  </a:outerShdw>
                </a:effectLst>
              </a:rPr>
              <a:t>the extent that cost plans and that detailed engineering have already been done for other projects, the department will likely spend and deliver on this project more quickly. </a:t>
            </a:r>
            <a:endParaRPr lang="en-US" sz="2000" dirty="0" smtClean="0">
              <a:effectLst>
                <a:outerShdw blurRad="38100" dist="38100" dir="2700000" algn="tl">
                  <a:srgbClr val="000000">
                    <a:alpha val="43137"/>
                  </a:srgbClr>
                </a:outerShdw>
              </a:effectLst>
            </a:endParaRPr>
          </a:p>
          <a:p>
            <a:pPr marL="800100" lvl="3" indent="-342900" algn="just">
              <a:buFont typeface="Wingdings" panose="05000000000000000000" pitchFamily="2" charset="2"/>
              <a:buChar char="§"/>
            </a:pPr>
            <a:r>
              <a:rPr lang="en-US" sz="2000" dirty="0" smtClean="0">
                <a:effectLst>
                  <a:outerShdw blurRad="38100" dist="38100" dir="2700000" algn="tl">
                    <a:srgbClr val="000000">
                      <a:alpha val="43137"/>
                    </a:srgbClr>
                  </a:outerShdw>
                </a:effectLst>
              </a:rPr>
              <a:t>Contractor expected on site before </a:t>
            </a:r>
            <a:r>
              <a:rPr lang="en-US" sz="2000" dirty="0">
                <a:effectLst>
                  <a:outerShdw blurRad="38100" dist="38100" dir="2700000" algn="tl">
                    <a:srgbClr val="000000">
                      <a:alpha val="43137"/>
                    </a:srgbClr>
                  </a:outerShdw>
                </a:effectLst>
              </a:rPr>
              <a:t>October 2016 and the project will run into 2016/17 year.</a:t>
            </a:r>
            <a:endParaRPr lang="en-ZA" sz="2000" dirty="0">
              <a:effectLst>
                <a:outerShdw blurRad="38100" dist="38100" dir="2700000" algn="tl">
                  <a:srgbClr val="000000">
                    <a:alpha val="43137"/>
                  </a:srgbClr>
                </a:outerShdw>
              </a:effectLst>
            </a:endParaRPr>
          </a:p>
          <a:p>
            <a:pPr marL="0" lvl="1"/>
            <a:endParaRPr lang="en-ZA" sz="2400" b="1" dirty="0"/>
          </a:p>
        </p:txBody>
      </p:sp>
    </p:spTree>
    <p:extLst>
      <p:ext uri="{BB962C8B-B14F-4D97-AF65-F5344CB8AC3E}">
        <p14:creationId xmlns:p14="http://schemas.microsoft.com/office/powerpoint/2010/main" xmlns="" val="8422585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0" y="0"/>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None/>
            </a:pPr>
            <a:r>
              <a:rPr lang="en-ZA" altLang="en-US" sz="2400" b="1" dirty="0" smtClean="0">
                <a:effectLst>
                  <a:outerShdw blurRad="38100" dist="38100" dir="2700000" algn="tl">
                    <a:srgbClr val="000000">
                      <a:alpha val="43137"/>
                    </a:srgbClr>
                  </a:outerShdw>
                </a:effectLst>
              </a:rPr>
              <a:t>UPDATE ON HEALTH PROFESSIONALS ACCOMMODATION (3)</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27</a:t>
            </a:fld>
            <a:endParaRPr lang="en-ZA" dirty="0"/>
          </a:p>
        </p:txBody>
      </p:sp>
      <p:sp>
        <p:nvSpPr>
          <p:cNvPr id="7" name="TextBox 6"/>
          <p:cNvSpPr txBox="1"/>
          <p:nvPr/>
        </p:nvSpPr>
        <p:spPr>
          <a:xfrm>
            <a:off x="0" y="764704"/>
            <a:ext cx="9036496" cy="5139869"/>
          </a:xfrm>
          <a:prstGeom prst="rect">
            <a:avLst/>
          </a:prstGeom>
          <a:noFill/>
        </p:spPr>
        <p:txBody>
          <a:bodyPr wrap="square" rtlCol="0">
            <a:spAutoFit/>
          </a:bodyPr>
          <a:lstStyle/>
          <a:p>
            <a:pPr marL="0" lvl="1"/>
            <a:r>
              <a:rPr lang="en-US" sz="2400" b="1" dirty="0" smtClean="0">
                <a:effectLst>
                  <a:outerShdw blurRad="38100" dist="38100" dir="2700000" algn="tl">
                    <a:srgbClr val="000000">
                      <a:alpha val="43137"/>
                    </a:srgbClr>
                  </a:outerShdw>
                </a:effectLst>
              </a:rPr>
              <a:t>Taylor Bequest Hospital</a:t>
            </a:r>
          </a:p>
          <a:p>
            <a:pPr marL="800100" lvl="3" indent="-342900">
              <a:buFont typeface="Wingdings" panose="05000000000000000000" pitchFamily="2" charset="2"/>
              <a:buChar char="§"/>
            </a:pPr>
            <a:r>
              <a:rPr lang="en-US" sz="2000" dirty="0">
                <a:effectLst>
                  <a:outerShdw blurRad="38100" dist="38100" dir="2700000" algn="tl">
                    <a:srgbClr val="000000">
                      <a:alpha val="43137"/>
                    </a:srgbClr>
                  </a:outerShdw>
                </a:effectLst>
              </a:rPr>
              <a:t>S</a:t>
            </a:r>
            <a:r>
              <a:rPr lang="en-US" sz="2000" dirty="0" smtClean="0">
                <a:effectLst>
                  <a:outerShdw blurRad="38100" dist="38100" dir="2700000" algn="tl">
                    <a:srgbClr val="000000">
                      <a:alpha val="43137"/>
                    </a:srgbClr>
                  </a:outerShdw>
                </a:effectLst>
              </a:rPr>
              <a:t>ame </a:t>
            </a:r>
            <a:r>
              <a:rPr lang="en-US" sz="2000" dirty="0">
                <a:effectLst>
                  <a:outerShdw blurRad="38100" dist="38100" dir="2700000" algn="tl">
                    <a:srgbClr val="000000">
                      <a:alpha val="43137"/>
                    </a:srgbClr>
                  </a:outerShdw>
                </a:effectLst>
              </a:rPr>
              <a:t>team of professionals working on All Saints is also used in this project</a:t>
            </a:r>
            <a:r>
              <a:rPr lang="en-US" sz="2000" dirty="0" smtClean="0">
                <a:effectLst>
                  <a:outerShdw blurRad="38100" dist="38100" dir="2700000" algn="tl">
                    <a:srgbClr val="000000">
                      <a:alpha val="43137"/>
                    </a:srgbClr>
                  </a:outerShdw>
                </a:effectLst>
              </a:rPr>
              <a:t>.</a:t>
            </a:r>
          </a:p>
          <a:p>
            <a:pPr marL="800100" lvl="3" indent="-342900">
              <a:buFont typeface="Wingdings" panose="05000000000000000000" pitchFamily="2" charset="2"/>
              <a:buChar char="§"/>
            </a:pPr>
            <a:r>
              <a:rPr lang="en-US" sz="2000" dirty="0" smtClean="0">
                <a:effectLst>
                  <a:outerShdw blurRad="38100" dist="38100" dir="2700000" algn="tl">
                    <a:srgbClr val="000000">
                      <a:alpha val="43137"/>
                    </a:srgbClr>
                  </a:outerShdw>
                </a:effectLst>
              </a:rPr>
              <a:t>Cost </a:t>
            </a:r>
            <a:r>
              <a:rPr lang="en-US" sz="2000" dirty="0">
                <a:effectLst>
                  <a:outerShdw blurRad="38100" dist="38100" dir="2700000" algn="tl">
                    <a:srgbClr val="000000">
                      <a:alpha val="43137"/>
                    </a:srgbClr>
                  </a:outerShdw>
                </a:effectLst>
              </a:rPr>
              <a:t>plans and </a:t>
            </a:r>
            <a:r>
              <a:rPr lang="en-US" sz="2000" dirty="0" smtClean="0">
                <a:effectLst>
                  <a:outerShdw blurRad="38100" dist="38100" dir="2700000" algn="tl">
                    <a:srgbClr val="000000">
                      <a:alpha val="43137"/>
                    </a:srgbClr>
                  </a:outerShdw>
                </a:effectLst>
              </a:rPr>
              <a:t>modifications </a:t>
            </a:r>
            <a:r>
              <a:rPr lang="en-US" sz="2000" dirty="0">
                <a:effectLst>
                  <a:outerShdw blurRad="38100" dist="38100" dir="2700000" algn="tl">
                    <a:srgbClr val="000000">
                      <a:alpha val="43137"/>
                    </a:srgbClr>
                  </a:outerShdw>
                </a:effectLst>
              </a:rPr>
              <a:t>of the existing designs </a:t>
            </a:r>
            <a:r>
              <a:rPr lang="en-US" sz="2000" dirty="0" smtClean="0">
                <a:effectLst>
                  <a:outerShdw blurRad="38100" dist="38100" dir="2700000" algn="tl">
                    <a:srgbClr val="000000">
                      <a:alpha val="43137"/>
                    </a:srgbClr>
                  </a:outerShdw>
                </a:effectLst>
              </a:rPr>
              <a:t>to be completed by end </a:t>
            </a:r>
            <a:r>
              <a:rPr lang="en-US" sz="2000" dirty="0">
                <a:effectLst>
                  <a:outerShdw blurRad="38100" dist="38100" dir="2700000" algn="tl">
                    <a:srgbClr val="000000">
                      <a:alpha val="43137"/>
                    </a:srgbClr>
                  </a:outerShdw>
                </a:effectLst>
              </a:rPr>
              <a:t>July 2016. </a:t>
            </a:r>
            <a:endParaRPr lang="en-US" sz="2000" dirty="0" smtClean="0">
              <a:effectLst>
                <a:outerShdw blurRad="38100" dist="38100" dir="2700000" algn="tl">
                  <a:srgbClr val="000000">
                    <a:alpha val="43137"/>
                  </a:srgbClr>
                </a:outerShdw>
              </a:effectLst>
            </a:endParaRPr>
          </a:p>
          <a:p>
            <a:pPr marL="800100" lvl="3" indent="-342900">
              <a:buFont typeface="Wingdings" panose="05000000000000000000" pitchFamily="2" charset="2"/>
              <a:buChar char="§"/>
            </a:pPr>
            <a:r>
              <a:rPr lang="en-US" sz="2000" dirty="0" smtClean="0">
                <a:effectLst>
                  <a:outerShdw blurRad="38100" dist="38100" dir="2700000" algn="tl">
                    <a:srgbClr val="000000">
                      <a:alpha val="43137"/>
                    </a:srgbClr>
                  </a:outerShdw>
                </a:effectLst>
              </a:rPr>
              <a:t>Tender </a:t>
            </a:r>
            <a:r>
              <a:rPr lang="en-US" sz="2000" dirty="0">
                <a:effectLst>
                  <a:outerShdw blurRad="38100" dist="38100" dir="2700000" algn="tl">
                    <a:srgbClr val="000000">
                      <a:alpha val="43137"/>
                    </a:srgbClr>
                  </a:outerShdw>
                </a:effectLst>
              </a:rPr>
              <a:t>documents will be available in August 2016 and it is the intention of the department to appoint contractors before December 2016.</a:t>
            </a:r>
            <a:endParaRPr lang="en-ZA" sz="2000" b="1" dirty="0">
              <a:effectLst>
                <a:outerShdw blurRad="38100" dist="38100" dir="2700000" algn="tl">
                  <a:srgbClr val="000000">
                    <a:alpha val="43137"/>
                  </a:srgbClr>
                </a:outerShdw>
              </a:effectLst>
            </a:endParaRPr>
          </a:p>
          <a:p>
            <a:pPr marL="457200" lvl="3"/>
            <a:endParaRPr lang="en-US" sz="2000" dirty="0">
              <a:effectLst>
                <a:outerShdw blurRad="38100" dist="38100" dir="2700000" algn="tl">
                  <a:srgbClr val="000000">
                    <a:alpha val="43137"/>
                  </a:srgbClr>
                </a:outerShdw>
              </a:effectLst>
            </a:endParaRPr>
          </a:p>
          <a:p>
            <a:pPr marL="0" lvl="1"/>
            <a:r>
              <a:rPr lang="en-US" sz="2400" b="1" dirty="0" err="1" smtClean="0">
                <a:effectLst>
                  <a:outerShdw blurRad="38100" dist="38100" dir="2700000" algn="tl">
                    <a:srgbClr val="000000">
                      <a:alpha val="43137"/>
                    </a:srgbClr>
                  </a:outerShdw>
                </a:effectLst>
              </a:rPr>
              <a:t>Mjanyana</a:t>
            </a:r>
            <a:r>
              <a:rPr lang="en-US" sz="2400" b="1" dirty="0" smtClean="0">
                <a:effectLst>
                  <a:outerShdw blurRad="38100" dist="38100" dir="2700000" algn="tl">
                    <a:srgbClr val="000000">
                      <a:alpha val="43137"/>
                    </a:srgbClr>
                  </a:outerShdw>
                </a:effectLst>
              </a:rPr>
              <a:t> Hospital</a:t>
            </a:r>
          </a:p>
          <a:p>
            <a:pPr marL="800100" lvl="3" indent="-342900" algn="just">
              <a:buFont typeface="Wingdings" panose="05000000000000000000" pitchFamily="2" charset="2"/>
              <a:buChar char="§"/>
            </a:pPr>
            <a:r>
              <a:rPr lang="en-US" sz="2000" dirty="0" smtClean="0">
                <a:effectLst>
                  <a:outerShdw blurRad="38100" dist="38100" dir="2700000" algn="tl">
                    <a:srgbClr val="000000">
                      <a:alpha val="43137"/>
                    </a:srgbClr>
                  </a:outerShdw>
                </a:effectLst>
              </a:rPr>
              <a:t>Department has provided temporary structures at the hospital pending the resumption of the tender processes for the new hospital.</a:t>
            </a:r>
          </a:p>
          <a:p>
            <a:pPr marL="457200" lvl="3" algn="just"/>
            <a:endParaRPr lang="en-US" sz="2000" dirty="0" smtClean="0">
              <a:effectLst>
                <a:outerShdw blurRad="38100" dist="38100" dir="2700000" algn="tl">
                  <a:srgbClr val="000000">
                    <a:alpha val="43137"/>
                  </a:srgbClr>
                </a:outerShdw>
              </a:effectLst>
            </a:endParaRPr>
          </a:p>
          <a:p>
            <a:pPr marL="0" lvl="2"/>
            <a:r>
              <a:rPr lang="en-US" sz="2000" b="1" dirty="0" smtClean="0">
                <a:effectLst>
                  <a:outerShdw blurRad="38100" dist="38100" dir="2700000" algn="tl">
                    <a:srgbClr val="000000">
                      <a:alpha val="43137"/>
                    </a:srgbClr>
                  </a:outerShdw>
                </a:effectLst>
              </a:rPr>
              <a:t>Other health facilities to be provided with accommodation in 2016/17 financial year as part of the full infrastructure provision </a:t>
            </a:r>
          </a:p>
          <a:p>
            <a:pPr marL="0" lvl="2"/>
            <a:endParaRPr lang="en-US" sz="2000" b="1" dirty="0" smtClean="0">
              <a:effectLst>
                <a:outerShdw blurRad="38100" dist="38100" dir="2700000" algn="tl">
                  <a:srgbClr val="000000">
                    <a:alpha val="43137"/>
                  </a:srgbClr>
                </a:outerShdw>
              </a:effectLst>
            </a:endParaRPr>
          </a:p>
          <a:p>
            <a:pPr marL="800100" lvl="3" indent="-342900" algn="just">
              <a:buFont typeface="Wingdings" panose="05000000000000000000" pitchFamily="2" charset="2"/>
              <a:buChar char="§"/>
            </a:pPr>
            <a:r>
              <a:rPr lang="en-US" sz="2000" dirty="0" smtClean="0">
                <a:effectLst>
                  <a:outerShdw blurRad="38100" dist="38100" dir="2700000" algn="tl">
                    <a:srgbClr val="000000">
                      <a:alpha val="43137"/>
                    </a:srgbClr>
                  </a:outerShdw>
                </a:effectLst>
              </a:rPr>
              <a:t>21 clinics mainly in the OR Tambo &amp; Alfred Nzo districts</a:t>
            </a:r>
          </a:p>
          <a:p>
            <a:pPr marL="800100" lvl="3" indent="-342900" algn="just">
              <a:buFont typeface="Wingdings" panose="05000000000000000000" pitchFamily="2" charset="2"/>
              <a:buChar char="§"/>
            </a:pPr>
            <a:r>
              <a:rPr lang="en-US" sz="2000" dirty="0" smtClean="0">
                <a:effectLst>
                  <a:outerShdw blurRad="38100" dist="38100" dir="2700000" algn="tl">
                    <a:srgbClr val="000000">
                      <a:alpha val="43137"/>
                    </a:srgbClr>
                  </a:outerShdw>
                </a:effectLst>
              </a:rPr>
              <a:t>1 hospital &amp; 1 EMS training college </a:t>
            </a:r>
            <a:endParaRPr 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3395911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0" y="0"/>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None/>
            </a:pPr>
            <a:r>
              <a:rPr lang="en-ZA" altLang="en-US" sz="2400" b="1" dirty="0" smtClean="0">
                <a:effectLst>
                  <a:outerShdw blurRad="38100" dist="38100" dir="2700000" algn="tl">
                    <a:srgbClr val="000000">
                      <a:alpha val="43137"/>
                    </a:srgbClr>
                  </a:outerShdw>
                </a:effectLst>
              </a:rPr>
              <a:t>UPDATE ON HEALTH PROFESSIONALS ACCOMMODATION (4)</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28</a:t>
            </a:fld>
            <a:endParaRPr lang="en-ZA" dirty="0"/>
          </a:p>
        </p:txBody>
      </p:sp>
      <p:sp>
        <p:nvSpPr>
          <p:cNvPr id="7" name="TextBox 6"/>
          <p:cNvSpPr txBox="1"/>
          <p:nvPr/>
        </p:nvSpPr>
        <p:spPr>
          <a:xfrm>
            <a:off x="107504" y="764704"/>
            <a:ext cx="9036496" cy="4093428"/>
          </a:xfrm>
          <a:prstGeom prst="rect">
            <a:avLst/>
          </a:prstGeom>
          <a:noFill/>
        </p:spPr>
        <p:txBody>
          <a:bodyPr wrap="square" rtlCol="0">
            <a:spAutoFit/>
          </a:bodyPr>
          <a:lstStyle/>
          <a:p>
            <a:pPr marL="0" lvl="2"/>
            <a:r>
              <a:rPr lang="en-US" sz="2000" b="1" dirty="0" smtClean="0">
                <a:effectLst>
                  <a:outerShdw blurRad="38100" dist="38100" dir="2700000" algn="tl">
                    <a:srgbClr val="000000">
                      <a:alpha val="43137"/>
                    </a:srgbClr>
                  </a:outerShdw>
                </a:effectLst>
              </a:rPr>
              <a:t>With all the current interventions for health professionals accommodation, the department still requires additional funding to provide critical accommodation at</a:t>
            </a:r>
          </a:p>
          <a:p>
            <a:pPr marL="0" lvl="2"/>
            <a:endParaRPr lang="en-US" sz="2000" b="1" dirty="0" smtClean="0">
              <a:effectLst>
                <a:outerShdw blurRad="38100" dist="38100" dir="2700000" algn="tl">
                  <a:srgbClr val="000000">
                    <a:alpha val="43137"/>
                  </a:srgbClr>
                </a:outerShdw>
              </a:effectLst>
            </a:endParaRPr>
          </a:p>
          <a:p>
            <a:pPr marL="800100" lvl="3" indent="-342900" algn="just">
              <a:buFont typeface="Wingdings" panose="05000000000000000000" pitchFamily="2" charset="2"/>
              <a:buChar char="§"/>
            </a:pPr>
            <a:r>
              <a:rPr lang="en-US" sz="2000" dirty="0" err="1" smtClean="0">
                <a:effectLst>
                  <a:outerShdw blurRad="38100" dist="38100" dir="2700000" algn="tl">
                    <a:srgbClr val="000000">
                      <a:alpha val="43137"/>
                    </a:srgbClr>
                  </a:outerShdw>
                </a:effectLst>
              </a:rPr>
              <a:t>Isilimela</a:t>
            </a:r>
            <a:r>
              <a:rPr lang="en-US" sz="2000" dirty="0" smtClean="0">
                <a:effectLst>
                  <a:outerShdw blurRad="38100" dist="38100" dir="2700000" algn="tl">
                    <a:srgbClr val="000000">
                      <a:alpha val="43137"/>
                    </a:srgbClr>
                  </a:outerShdw>
                </a:effectLst>
              </a:rPr>
              <a:t> Hospital</a:t>
            </a:r>
          </a:p>
          <a:p>
            <a:pPr marL="800100" lvl="3" indent="-342900" algn="just">
              <a:buFont typeface="Wingdings" panose="05000000000000000000" pitchFamily="2" charset="2"/>
              <a:buChar char="§"/>
            </a:pPr>
            <a:r>
              <a:rPr lang="en-US" sz="2000" dirty="0" err="1" smtClean="0">
                <a:effectLst>
                  <a:outerShdw blurRad="38100" dist="38100" dir="2700000" algn="tl">
                    <a:srgbClr val="000000">
                      <a:alpha val="43137"/>
                    </a:srgbClr>
                  </a:outerShdw>
                </a:effectLst>
              </a:rPr>
              <a:t>Canzibe</a:t>
            </a:r>
            <a:r>
              <a:rPr lang="en-US" sz="2000" dirty="0" smtClean="0">
                <a:effectLst>
                  <a:outerShdw blurRad="38100" dist="38100" dir="2700000" algn="tl">
                    <a:srgbClr val="000000">
                      <a:alpha val="43137"/>
                    </a:srgbClr>
                  </a:outerShdw>
                </a:effectLst>
              </a:rPr>
              <a:t> Hospital</a:t>
            </a:r>
          </a:p>
          <a:p>
            <a:pPr marL="800100" lvl="3" indent="-342900" algn="just">
              <a:buFont typeface="Wingdings" panose="05000000000000000000" pitchFamily="2" charset="2"/>
              <a:buChar char="§"/>
            </a:pPr>
            <a:r>
              <a:rPr lang="en-US" sz="2000" dirty="0" smtClean="0">
                <a:effectLst>
                  <a:outerShdw blurRad="38100" dist="38100" dir="2700000" algn="tl">
                    <a:srgbClr val="000000">
                      <a:alpha val="43137"/>
                    </a:srgbClr>
                  </a:outerShdw>
                </a:effectLst>
              </a:rPr>
              <a:t>Greenville Hospital</a:t>
            </a:r>
          </a:p>
          <a:p>
            <a:pPr marL="800100" lvl="3" indent="-342900" algn="just">
              <a:buFont typeface="Wingdings" panose="05000000000000000000" pitchFamily="2" charset="2"/>
              <a:buChar char="§"/>
            </a:pPr>
            <a:r>
              <a:rPr lang="en-US" sz="2000" dirty="0" err="1" smtClean="0">
                <a:effectLst>
                  <a:outerShdw blurRad="38100" dist="38100" dir="2700000" algn="tl">
                    <a:srgbClr val="000000">
                      <a:alpha val="43137"/>
                    </a:srgbClr>
                  </a:outerShdw>
                </a:effectLst>
              </a:rPr>
              <a:t>Tafalofefe</a:t>
            </a:r>
            <a:r>
              <a:rPr lang="en-US" sz="2000" dirty="0" smtClean="0">
                <a:effectLst>
                  <a:outerShdw blurRad="38100" dist="38100" dir="2700000" algn="tl">
                    <a:srgbClr val="000000">
                      <a:alpha val="43137"/>
                    </a:srgbClr>
                  </a:outerShdw>
                </a:effectLst>
              </a:rPr>
              <a:t> Hospital</a:t>
            </a:r>
          </a:p>
          <a:p>
            <a:pPr marL="800100" lvl="3" indent="-342900" algn="just">
              <a:buFont typeface="Wingdings" panose="05000000000000000000" pitchFamily="2" charset="2"/>
              <a:buChar char="§"/>
            </a:pPr>
            <a:r>
              <a:rPr lang="en-US" sz="2000" dirty="0" smtClean="0">
                <a:effectLst>
                  <a:outerShdw blurRad="38100" dist="38100" dir="2700000" algn="tl">
                    <a:srgbClr val="000000">
                      <a:alpha val="43137"/>
                    </a:srgbClr>
                  </a:outerShdw>
                </a:effectLst>
              </a:rPr>
              <a:t>Cofimvaba Hospital</a:t>
            </a:r>
          </a:p>
          <a:p>
            <a:pPr marL="800100" lvl="3" indent="-342900" algn="just">
              <a:buFont typeface="Wingdings" panose="05000000000000000000" pitchFamily="2" charset="2"/>
              <a:buChar char="§"/>
            </a:pPr>
            <a:r>
              <a:rPr lang="en-US" sz="2000" dirty="0" smtClean="0">
                <a:effectLst>
                  <a:outerShdw blurRad="38100" dist="38100" dir="2700000" algn="tl">
                    <a:srgbClr val="000000">
                      <a:alpha val="43137"/>
                    </a:srgbClr>
                  </a:outerShdw>
                </a:effectLst>
              </a:rPr>
              <a:t>Nompumelelo Hospital</a:t>
            </a:r>
          </a:p>
          <a:p>
            <a:pPr marL="800100" lvl="3" indent="-342900" algn="just">
              <a:buFont typeface="Wingdings" panose="05000000000000000000" pitchFamily="2" charset="2"/>
              <a:buChar char="§"/>
            </a:pPr>
            <a:r>
              <a:rPr lang="en-US" sz="2000" dirty="0" smtClean="0">
                <a:effectLst>
                  <a:outerShdw blurRad="38100" dist="38100" dir="2700000" algn="tl">
                    <a:srgbClr val="000000">
                      <a:alpha val="43137"/>
                    </a:srgbClr>
                  </a:outerShdw>
                </a:effectLst>
              </a:rPr>
              <a:t>Frontier Hospital</a:t>
            </a:r>
          </a:p>
          <a:p>
            <a:pPr marL="800100" lvl="3" indent="-342900" algn="just">
              <a:buFont typeface="Wingdings" panose="05000000000000000000" pitchFamily="2" charset="2"/>
              <a:buChar char="§"/>
            </a:pPr>
            <a:r>
              <a:rPr lang="en-US" sz="2000" dirty="0" smtClean="0">
                <a:effectLst>
                  <a:outerShdw blurRad="38100" dist="38100" dir="2700000" algn="tl">
                    <a:srgbClr val="000000">
                      <a:alpha val="43137"/>
                    </a:srgbClr>
                  </a:outerShdw>
                </a:effectLst>
              </a:rPr>
              <a:t>Nelson Mandela Academic Hospital; and</a:t>
            </a:r>
          </a:p>
          <a:p>
            <a:pPr marL="800100" lvl="3" indent="-342900" algn="just">
              <a:buFont typeface="Wingdings" panose="05000000000000000000" pitchFamily="2" charset="2"/>
              <a:buChar char="§"/>
            </a:pPr>
            <a:r>
              <a:rPr lang="en-US" sz="2000" dirty="0" err="1" smtClean="0">
                <a:effectLst>
                  <a:outerShdw blurRad="38100" dist="38100" dir="2700000" algn="tl">
                    <a:srgbClr val="000000">
                      <a:alpha val="43137"/>
                    </a:srgbClr>
                  </a:outerShdw>
                </a:effectLst>
              </a:rPr>
              <a:t>Mthatha</a:t>
            </a:r>
            <a:r>
              <a:rPr lang="en-US" sz="2000" dirty="0" smtClean="0">
                <a:effectLst>
                  <a:outerShdw blurRad="38100" dist="38100" dir="2700000" algn="tl">
                    <a:srgbClr val="000000">
                      <a:alpha val="43137"/>
                    </a:srgbClr>
                  </a:outerShdw>
                </a:effectLst>
              </a:rPr>
              <a:t> Regional Hospital</a:t>
            </a:r>
          </a:p>
          <a:p>
            <a:pPr marL="457200" lvl="3" algn="just"/>
            <a:r>
              <a:rPr lang="en-US" sz="2000" dirty="0" smtClean="0">
                <a:effectLst>
                  <a:outerShdw blurRad="38100" dist="38100" dir="2700000" algn="tl">
                    <a:srgbClr val="000000">
                      <a:alpha val="43137"/>
                    </a:srgbClr>
                  </a:outerShdw>
                </a:effectLst>
              </a:rPr>
              <a:t> </a:t>
            </a:r>
            <a:endParaRPr 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757712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2348880"/>
            <a:ext cx="7772400" cy="1470025"/>
          </a:xfrm>
        </p:spPr>
        <p:txBody>
          <a:bodyPr>
            <a:normAutofit/>
          </a:bodyPr>
          <a:lstStyle/>
          <a:p>
            <a:r>
              <a:rPr lang="en-ZA" sz="2800" b="1" dirty="0" smtClean="0">
                <a:latin typeface="Arial" panose="020B0604020202020204" pitchFamily="34" charset="0"/>
                <a:cs typeface="Arial" panose="020B0604020202020204" pitchFamily="34" charset="0"/>
              </a:rPr>
              <a:t/>
            </a:r>
            <a:br>
              <a:rPr lang="en-ZA" sz="2800" b="1" dirty="0" smtClean="0">
                <a:latin typeface="Arial" panose="020B0604020202020204" pitchFamily="34" charset="0"/>
                <a:cs typeface="Arial" panose="020B0604020202020204" pitchFamily="34" charset="0"/>
              </a:rPr>
            </a:br>
            <a:r>
              <a:rPr lang="en-ZA" sz="2800" b="1" dirty="0" smtClean="0">
                <a:latin typeface="Arial" panose="020B0604020202020204" pitchFamily="34" charset="0"/>
                <a:cs typeface="Arial" panose="020B0604020202020204" pitchFamily="34" charset="0"/>
              </a:rPr>
              <a:t>FINANCIAL MANAGEMENT MATTERS &amp; AUDIT OUTCOMES</a:t>
            </a:r>
            <a:endParaRPr lang="en-ZA" sz="2200" i="1"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391150"/>
            <a:ext cx="7918648" cy="609600"/>
          </a:xfrm>
          <a:prstGeom prst="rect">
            <a:avLst/>
          </a:prstGeom>
          <a:noFill/>
          <a:ln w="9525">
            <a:solidFill>
              <a:schemeClr val="bg1"/>
            </a:solidFill>
            <a:miter lim="800000"/>
            <a:headEnd/>
            <a:tailEnd/>
          </a:ln>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12"/>
          </p:nvPr>
        </p:nvSpPr>
        <p:spPr/>
        <p:txBody>
          <a:bodyPr/>
          <a:lstStyle/>
          <a:p>
            <a:fld id="{00D4DB07-9F8F-4B4D-9DD3-3BC37C347D7E}" type="slidenum">
              <a:rPr lang="en-ZA" smtClean="0"/>
              <a:pPr/>
              <a:t>29</a:t>
            </a:fld>
            <a:endParaRPr lang="en-ZA" dirty="0"/>
          </a:p>
        </p:txBody>
      </p:sp>
    </p:spTree>
    <p:extLst>
      <p:ext uri="{BB962C8B-B14F-4D97-AF65-F5344CB8AC3E}">
        <p14:creationId xmlns:p14="http://schemas.microsoft.com/office/powerpoint/2010/main" xmlns="" val="53383275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2348880"/>
            <a:ext cx="7772400" cy="1470025"/>
          </a:xfrm>
        </p:spPr>
        <p:txBody>
          <a:bodyPr>
            <a:normAutofit fontScale="90000"/>
          </a:bodyPr>
          <a:lstStyle/>
          <a:p>
            <a:r>
              <a:rPr lang="en-ZA" sz="2800" b="1" dirty="0" smtClean="0">
                <a:latin typeface="Arial" panose="020B0604020202020204" pitchFamily="34" charset="0"/>
                <a:cs typeface="Arial" panose="020B0604020202020204" pitchFamily="34" charset="0"/>
              </a:rPr>
              <a:t/>
            </a:r>
            <a:br>
              <a:rPr lang="en-ZA" sz="2800" b="1" dirty="0" smtClean="0">
                <a:latin typeface="Arial" panose="020B0604020202020204" pitchFamily="34" charset="0"/>
                <a:cs typeface="Arial" panose="020B0604020202020204" pitchFamily="34" charset="0"/>
              </a:rPr>
            </a:br>
            <a:r>
              <a:rPr lang="en-ZA" sz="2800" b="1" dirty="0">
                <a:latin typeface="Arial" panose="020B0604020202020204" pitchFamily="34" charset="0"/>
                <a:cs typeface="Arial" panose="020B0604020202020204" pitchFamily="34" charset="0"/>
              </a:rPr>
              <a:t/>
            </a:r>
            <a:br>
              <a:rPr lang="en-ZA" sz="2800" b="1" dirty="0">
                <a:latin typeface="Arial" panose="020B0604020202020204" pitchFamily="34" charset="0"/>
                <a:cs typeface="Arial" panose="020B0604020202020204" pitchFamily="34" charset="0"/>
              </a:rPr>
            </a:br>
            <a:r>
              <a:rPr lang="en-ZA" sz="2800" b="1" dirty="0" smtClean="0">
                <a:latin typeface="Arial" panose="020B0604020202020204" pitchFamily="34" charset="0"/>
                <a:cs typeface="Arial" panose="020B0604020202020204" pitchFamily="34" charset="0"/>
              </a:rPr>
              <a:t>STATUS OF HUMAN RESOURCES IN THE PROVINCE</a:t>
            </a:r>
            <a:endParaRPr lang="en-ZA" sz="2200" i="1"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391150"/>
            <a:ext cx="7918648" cy="609600"/>
          </a:xfrm>
          <a:prstGeom prst="rect">
            <a:avLst/>
          </a:prstGeom>
          <a:noFill/>
          <a:ln w="9525">
            <a:solidFill>
              <a:schemeClr val="bg1"/>
            </a:solidFill>
            <a:miter lim="800000"/>
            <a:headEnd/>
            <a:tailEnd/>
          </a:ln>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12"/>
          </p:nvPr>
        </p:nvSpPr>
        <p:spPr/>
        <p:txBody>
          <a:bodyPr/>
          <a:lstStyle/>
          <a:p>
            <a:fld id="{00D4DB07-9F8F-4B4D-9DD3-3BC37C347D7E}" type="slidenum">
              <a:rPr lang="en-ZA" smtClean="0"/>
              <a:pPr/>
              <a:t>3</a:t>
            </a:fld>
            <a:endParaRPr lang="en-ZA" dirty="0"/>
          </a:p>
        </p:txBody>
      </p:sp>
    </p:spTree>
    <p:extLst>
      <p:ext uri="{BB962C8B-B14F-4D97-AF65-F5344CB8AC3E}">
        <p14:creationId xmlns:p14="http://schemas.microsoft.com/office/powerpoint/2010/main" xmlns="" val="33077770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32638" y="25856"/>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FontTx/>
              <a:buNone/>
            </a:pPr>
            <a:r>
              <a:rPr lang="en-ZA" sz="2400" b="1" dirty="0" smtClean="0">
                <a:effectLst>
                  <a:outerShdw blurRad="38100" dist="38100" dir="2700000" algn="tl">
                    <a:srgbClr val="000000">
                      <a:alpha val="43137"/>
                    </a:srgbClr>
                  </a:outerShdw>
                </a:effectLst>
              </a:rPr>
              <a:t>AUDIT PROGRESS (1)</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30</a:t>
            </a:fld>
            <a:endParaRPr lang="en-ZA" dirty="0"/>
          </a:p>
        </p:txBody>
      </p:sp>
      <p:sp>
        <p:nvSpPr>
          <p:cNvPr id="3" name="Rectangle 2"/>
          <p:cNvSpPr/>
          <p:nvPr/>
        </p:nvSpPr>
        <p:spPr>
          <a:xfrm>
            <a:off x="3664" y="700528"/>
            <a:ext cx="9032832" cy="5816977"/>
          </a:xfrm>
          <a:prstGeom prst="rect">
            <a:avLst/>
          </a:prstGeom>
        </p:spPr>
        <p:txBody>
          <a:bodyPr wrap="square">
            <a:spAutoFit/>
          </a:bodyPr>
          <a:lstStyle/>
          <a:p>
            <a:pPr marL="342900" indent="-342900" algn="just">
              <a:buFont typeface="Arial" charset="0"/>
              <a:buChar char="•"/>
            </a:pPr>
            <a:r>
              <a:rPr lang="en-ZA" sz="2200" dirty="0" smtClean="0">
                <a:effectLst>
                  <a:outerShdw blurRad="38100" dist="38100" dir="2700000" algn="tl">
                    <a:srgbClr val="000000">
                      <a:alpha val="43137"/>
                    </a:srgbClr>
                  </a:outerShdw>
                </a:effectLst>
                <a:latin typeface="Arial" charset="0"/>
                <a:ea typeface="Arial" charset="0"/>
                <a:cs typeface="Arial" charset="0"/>
              </a:rPr>
              <a:t>For the 2014/15 financial year, the department had 2 remaining qualifications (Employee Benefits &amp; Irregular Expenditure)</a:t>
            </a:r>
          </a:p>
          <a:p>
            <a:pPr marL="800100" lvl="1" indent="-342900" algn="just">
              <a:buFont typeface="Wingdings" panose="05000000000000000000" pitchFamily="2" charset="2"/>
              <a:buChar char="ü"/>
            </a:pPr>
            <a:r>
              <a:rPr lang="en-ZA" sz="2200" dirty="0" smtClean="0">
                <a:effectLst>
                  <a:outerShdw blurRad="38100" dist="38100" dir="2700000" algn="tl">
                    <a:srgbClr val="000000">
                      <a:alpha val="43137"/>
                    </a:srgbClr>
                  </a:outerShdw>
                </a:effectLst>
                <a:latin typeface="Arial" charset="0"/>
                <a:ea typeface="Arial" charset="0"/>
                <a:cs typeface="Arial" charset="0"/>
              </a:rPr>
              <a:t>Working together with the Treasury, the department developed an implementation plan to eliminate the 2 qualification areas</a:t>
            </a:r>
          </a:p>
          <a:p>
            <a:pPr marL="800100" lvl="1" indent="-342900" algn="just">
              <a:buFont typeface="Wingdings" panose="05000000000000000000" pitchFamily="2" charset="2"/>
              <a:buChar char="ü"/>
            </a:pPr>
            <a:r>
              <a:rPr lang="en-ZA" sz="2200" dirty="0" smtClean="0">
                <a:effectLst>
                  <a:outerShdw blurRad="38100" dist="38100" dir="2700000" algn="tl">
                    <a:srgbClr val="000000">
                      <a:alpha val="43137"/>
                    </a:srgbClr>
                  </a:outerShdw>
                </a:effectLst>
                <a:latin typeface="Arial" charset="0"/>
                <a:ea typeface="Arial" charset="0"/>
                <a:cs typeface="Arial" charset="0"/>
              </a:rPr>
              <a:t>The department also continuously engaged with AG for the in-year auditing of the restated balances with regular feedback</a:t>
            </a:r>
          </a:p>
          <a:p>
            <a:pPr marL="342900" indent="-342900" algn="just">
              <a:buFont typeface="Arial" charset="0"/>
              <a:buChar char="•"/>
            </a:pPr>
            <a:r>
              <a:rPr lang="en-ZA" sz="2200" dirty="0" smtClean="0">
                <a:effectLst>
                  <a:outerShdw blurRad="38100" dist="38100" dir="2700000" algn="tl">
                    <a:srgbClr val="000000">
                      <a:alpha val="43137"/>
                    </a:srgbClr>
                  </a:outerShdw>
                </a:effectLst>
                <a:latin typeface="Arial" charset="0"/>
                <a:ea typeface="Arial" charset="0"/>
                <a:cs typeface="Arial" charset="0"/>
              </a:rPr>
              <a:t>As a result of these interventions, the department can proudly report that it obtained a </a:t>
            </a:r>
            <a:r>
              <a:rPr lang="en-ZA" sz="2200" b="1" dirty="0">
                <a:effectLst>
                  <a:outerShdw blurRad="38100" dist="38100" dir="2700000" algn="tl">
                    <a:srgbClr val="000000">
                      <a:alpha val="43137"/>
                    </a:srgbClr>
                  </a:outerShdw>
                </a:effectLst>
                <a:latin typeface="Arial" charset="0"/>
                <a:ea typeface="Arial" charset="0"/>
                <a:cs typeface="Arial" charset="0"/>
              </a:rPr>
              <a:t>U</a:t>
            </a:r>
            <a:r>
              <a:rPr lang="en-ZA" sz="2200" b="1" dirty="0" smtClean="0">
                <a:effectLst>
                  <a:outerShdw blurRad="38100" dist="38100" dir="2700000" algn="tl">
                    <a:srgbClr val="000000">
                      <a:alpha val="43137"/>
                    </a:srgbClr>
                  </a:outerShdw>
                </a:effectLst>
                <a:latin typeface="Arial" charset="0"/>
                <a:ea typeface="Arial" charset="0"/>
                <a:cs typeface="Arial" charset="0"/>
              </a:rPr>
              <a:t>nqualified </a:t>
            </a:r>
            <a:r>
              <a:rPr lang="en-ZA" sz="2200" b="1" dirty="0">
                <a:effectLst>
                  <a:outerShdw blurRad="38100" dist="38100" dir="2700000" algn="tl">
                    <a:srgbClr val="000000">
                      <a:alpha val="43137"/>
                    </a:srgbClr>
                  </a:outerShdw>
                </a:effectLst>
                <a:latin typeface="Arial" charset="0"/>
                <a:ea typeface="Arial" charset="0"/>
                <a:cs typeface="Arial" charset="0"/>
              </a:rPr>
              <a:t>A</a:t>
            </a:r>
            <a:r>
              <a:rPr lang="en-ZA" sz="2200" b="1" dirty="0" smtClean="0">
                <a:effectLst>
                  <a:outerShdw blurRad="38100" dist="38100" dir="2700000" algn="tl">
                    <a:srgbClr val="000000">
                      <a:alpha val="43137"/>
                    </a:srgbClr>
                  </a:outerShdw>
                </a:effectLst>
                <a:latin typeface="Arial" charset="0"/>
                <a:ea typeface="Arial" charset="0"/>
                <a:cs typeface="Arial" charset="0"/>
              </a:rPr>
              <a:t>udit</a:t>
            </a:r>
            <a:r>
              <a:rPr lang="en-ZA" sz="2200" dirty="0" smtClean="0">
                <a:effectLst>
                  <a:outerShdw blurRad="38100" dist="38100" dir="2700000" algn="tl">
                    <a:srgbClr val="000000">
                      <a:alpha val="43137"/>
                    </a:srgbClr>
                  </a:outerShdw>
                </a:effectLst>
                <a:latin typeface="Arial" charset="0"/>
                <a:ea typeface="Arial" charset="0"/>
                <a:cs typeface="Arial" charset="0"/>
              </a:rPr>
              <a:t> for the 2015/16 financial year</a:t>
            </a:r>
          </a:p>
          <a:p>
            <a:pPr marL="342900" indent="-342900" algn="just">
              <a:buFont typeface="Arial" charset="0"/>
              <a:buChar char="•"/>
            </a:pPr>
            <a:r>
              <a:rPr lang="en-ZA" sz="2200" dirty="0" smtClean="0">
                <a:effectLst>
                  <a:outerShdw blurRad="38100" dist="38100" dir="2700000" algn="tl">
                    <a:srgbClr val="000000">
                      <a:alpha val="43137"/>
                    </a:srgbClr>
                  </a:outerShdw>
                </a:effectLst>
                <a:latin typeface="Arial" charset="0"/>
                <a:ea typeface="Arial" charset="0"/>
                <a:cs typeface="Arial" charset="0"/>
              </a:rPr>
              <a:t>Notwithstanding, the following were </a:t>
            </a:r>
            <a:r>
              <a:rPr lang="en-ZA" sz="2200" b="1" dirty="0" smtClean="0">
                <a:effectLst>
                  <a:outerShdw blurRad="38100" dist="38100" dir="2700000" algn="tl">
                    <a:srgbClr val="000000">
                      <a:alpha val="43137"/>
                    </a:srgbClr>
                  </a:outerShdw>
                </a:effectLst>
                <a:latin typeface="Arial" charset="0"/>
                <a:ea typeface="Arial" charset="0"/>
                <a:cs typeface="Arial" charset="0"/>
              </a:rPr>
              <a:t>Emphasis of Matter items </a:t>
            </a:r>
            <a:r>
              <a:rPr lang="en-ZA" sz="2200" dirty="0" smtClean="0">
                <a:effectLst>
                  <a:outerShdw blurRad="38100" dist="38100" dir="2700000" algn="tl">
                    <a:srgbClr val="000000">
                      <a:alpha val="43137"/>
                    </a:srgbClr>
                  </a:outerShdw>
                </a:effectLst>
                <a:latin typeface="Arial" charset="0"/>
                <a:ea typeface="Arial" charset="0"/>
                <a:cs typeface="Arial" charset="0"/>
              </a:rPr>
              <a:t>in the final audit report which the department will work on in its 2016/17 Audit Intervention Plan:</a:t>
            </a:r>
          </a:p>
          <a:p>
            <a:pPr marL="800100" lvl="1" indent="-342900">
              <a:buFont typeface="Wingdings" panose="05000000000000000000" pitchFamily="2" charset="2"/>
              <a:buChar char="ü"/>
            </a:pPr>
            <a:r>
              <a:rPr lang="en-ZA"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Restatement </a:t>
            </a:r>
            <a:r>
              <a:rPr lang="en-ZA"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a:t>
            </a:r>
            <a:r>
              <a:rPr lang="en-ZA"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errors corresponding figures</a:t>
            </a:r>
          </a:p>
          <a:p>
            <a:pPr marL="800100" lvl="1" indent="-342900">
              <a:buFont typeface="Wingdings" panose="05000000000000000000" pitchFamily="2" charset="2"/>
              <a:buChar char="ü"/>
            </a:pPr>
            <a:r>
              <a:rPr lang="en-ZA"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Cumulative Irregular </a:t>
            </a:r>
            <a:r>
              <a:rPr lang="en-ZA"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expenditure of </a:t>
            </a:r>
            <a:r>
              <a:rPr lang="en-ZA"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R212.4 million which has </a:t>
            </a:r>
            <a:r>
              <a:rPr lang="en-ZA"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been recovered, written off or </a:t>
            </a:r>
            <a:r>
              <a:rPr lang="en-ZA"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condoned</a:t>
            </a:r>
          </a:p>
          <a:p>
            <a:pPr marL="800100" lvl="1" indent="-342900">
              <a:buFont typeface="Wingdings" panose="05000000000000000000" pitchFamily="2" charset="2"/>
              <a:buChar char="ü"/>
            </a:pPr>
            <a:r>
              <a:rPr lang="en-ZA"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R34.7 </a:t>
            </a:r>
            <a:r>
              <a:rPr lang="en-ZA"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million </a:t>
            </a:r>
            <a:r>
              <a:rPr lang="en-ZA"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fruitless and wasteful expenditure disclosed </a:t>
            </a:r>
            <a:r>
              <a:rPr lang="en-ZA"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the financial statements </a:t>
            </a:r>
            <a:r>
              <a:rPr lang="en-ZA"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which has not </a:t>
            </a:r>
            <a:r>
              <a:rPr lang="en-ZA"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yet </a:t>
            </a:r>
            <a:r>
              <a:rPr lang="en-ZA"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been condoned</a:t>
            </a:r>
            <a:r>
              <a:rPr lang="en-ZA"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gn="just"/>
            <a:endParaRPr lang="en-ZA" sz="2000" dirty="0" smtClean="0">
              <a:effectLst>
                <a:outerShdw blurRad="38100" dist="38100" dir="2700000" algn="tl">
                  <a:srgbClr val="000000">
                    <a:alpha val="43137"/>
                  </a:srgbClr>
                </a:outerShdw>
              </a:effectLst>
              <a:latin typeface="Arial" charset="0"/>
              <a:ea typeface="Arial" charset="0"/>
              <a:cs typeface="Arial" charset="0"/>
            </a:endParaRPr>
          </a:p>
        </p:txBody>
      </p:sp>
    </p:spTree>
    <p:extLst>
      <p:ext uri="{BB962C8B-B14F-4D97-AF65-F5344CB8AC3E}">
        <p14:creationId xmlns:p14="http://schemas.microsoft.com/office/powerpoint/2010/main" xmlns="" val="146159316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32638" y="25856"/>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FontTx/>
              <a:buNone/>
            </a:pPr>
            <a:r>
              <a:rPr lang="en-ZA" sz="2400" b="1" dirty="0" smtClean="0">
                <a:effectLst>
                  <a:outerShdw blurRad="38100" dist="38100" dir="2700000" algn="tl">
                    <a:srgbClr val="000000">
                      <a:alpha val="43137"/>
                    </a:srgbClr>
                  </a:outerShdw>
                </a:effectLst>
              </a:rPr>
              <a:t>AUDIT PROGRESS (2) </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31</a:t>
            </a:fld>
            <a:endParaRPr lang="en-ZA" dirty="0"/>
          </a:p>
        </p:txBody>
      </p:sp>
      <p:sp>
        <p:nvSpPr>
          <p:cNvPr id="3" name="Rectangle 2"/>
          <p:cNvSpPr/>
          <p:nvPr/>
        </p:nvSpPr>
        <p:spPr>
          <a:xfrm>
            <a:off x="3664" y="700528"/>
            <a:ext cx="8960824" cy="5170646"/>
          </a:xfrm>
          <a:prstGeom prst="rect">
            <a:avLst/>
          </a:prstGeom>
        </p:spPr>
        <p:txBody>
          <a:bodyPr wrap="square">
            <a:spAutoFit/>
          </a:bodyPr>
          <a:lstStyle/>
          <a:p>
            <a:pPr marL="342900" indent="-342900" algn="just">
              <a:buFont typeface="Arial" charset="0"/>
              <a:buChar char="•"/>
            </a:pPr>
            <a:r>
              <a:rPr lang="en-ZA" sz="2200" dirty="0" smtClean="0">
                <a:effectLst>
                  <a:outerShdw blurRad="38100" dist="38100" dir="2700000" algn="tl">
                    <a:srgbClr val="000000">
                      <a:alpha val="43137"/>
                    </a:srgbClr>
                  </a:outerShdw>
                </a:effectLst>
                <a:latin typeface="Arial" charset="0"/>
                <a:ea typeface="Arial" charset="0"/>
                <a:cs typeface="Arial" charset="0"/>
              </a:rPr>
              <a:t>The department also implemented strengthened financial management controls with the result that the department did not incur any </a:t>
            </a:r>
            <a:r>
              <a:rPr lang="en-ZA" sz="2200" b="1" dirty="0" smtClean="0">
                <a:effectLst>
                  <a:outerShdw blurRad="38100" dist="38100" dir="2700000" algn="tl">
                    <a:srgbClr val="000000">
                      <a:alpha val="43137"/>
                    </a:srgbClr>
                  </a:outerShdw>
                </a:effectLst>
                <a:latin typeface="Arial" charset="0"/>
                <a:ea typeface="Arial" charset="0"/>
                <a:cs typeface="Arial" charset="0"/>
              </a:rPr>
              <a:t>unauthorised expenditure </a:t>
            </a:r>
            <a:r>
              <a:rPr lang="en-ZA" sz="2200" dirty="0" smtClean="0">
                <a:effectLst>
                  <a:outerShdw blurRad="38100" dist="38100" dir="2700000" algn="tl">
                    <a:srgbClr val="000000">
                      <a:alpha val="43137"/>
                    </a:srgbClr>
                  </a:outerShdw>
                </a:effectLst>
                <a:latin typeface="Arial" charset="0"/>
                <a:ea typeface="Arial" charset="0"/>
                <a:cs typeface="Arial" charset="0"/>
              </a:rPr>
              <a:t>at the end of 2015/16 year</a:t>
            </a:r>
          </a:p>
          <a:p>
            <a:pPr marL="800100" lvl="1" indent="-342900" algn="just">
              <a:buFont typeface="Wingdings" panose="05000000000000000000" pitchFamily="2" charset="2"/>
              <a:buChar char="ü"/>
            </a:pPr>
            <a:r>
              <a:rPr lang="en-ZA" sz="2200" dirty="0" smtClean="0">
                <a:effectLst>
                  <a:outerShdw blurRad="38100" dist="38100" dir="2700000" algn="tl">
                    <a:srgbClr val="000000">
                      <a:alpha val="43137"/>
                    </a:srgbClr>
                  </a:outerShdw>
                </a:effectLst>
                <a:latin typeface="Arial" charset="0"/>
                <a:ea typeface="Arial" charset="0"/>
                <a:cs typeface="Arial" charset="0"/>
              </a:rPr>
              <a:t>As of Sept 2015, the department implemented district and provincial Cost Containment Committees which monitor commitments and payments made by the department on a weekly basis.</a:t>
            </a:r>
          </a:p>
          <a:p>
            <a:pPr marL="800100" lvl="1" indent="-342900" algn="just">
              <a:buFont typeface="Wingdings" panose="05000000000000000000" pitchFamily="2" charset="2"/>
              <a:buChar char="ü"/>
            </a:pPr>
            <a:r>
              <a:rPr lang="en-ZA" sz="2200" dirty="0" smtClean="0">
                <a:effectLst>
                  <a:outerShdw blurRad="38100" dist="38100" dir="2700000" algn="tl">
                    <a:srgbClr val="000000">
                      <a:alpha val="43137"/>
                    </a:srgbClr>
                  </a:outerShdw>
                </a:effectLst>
                <a:latin typeface="Arial" charset="0"/>
                <a:ea typeface="Arial" charset="0"/>
                <a:cs typeface="Arial" charset="0"/>
              </a:rPr>
              <a:t>This process has assisted with identifying cost saving initiatives which the department is implementing </a:t>
            </a:r>
          </a:p>
          <a:p>
            <a:pPr marL="342900" indent="-342900" algn="just">
              <a:buFont typeface="Arial" charset="0"/>
              <a:buChar char="•"/>
            </a:pPr>
            <a:r>
              <a:rPr lang="en-ZA" sz="2200" dirty="0" smtClean="0">
                <a:effectLst>
                  <a:outerShdw blurRad="38100" dist="38100" dir="2700000" algn="tl">
                    <a:srgbClr val="000000">
                      <a:alpha val="43137"/>
                    </a:srgbClr>
                  </a:outerShdw>
                </a:effectLst>
                <a:latin typeface="Arial" charset="0"/>
                <a:ea typeface="Arial" charset="0"/>
                <a:cs typeface="Arial" charset="0"/>
              </a:rPr>
              <a:t>The department continued to manage its expenditure in the current financial year, with the result that at end of June 2016, the department recorded under expenditure of R25.531 million.</a:t>
            </a:r>
          </a:p>
          <a:p>
            <a:pPr marL="342900" indent="-342900" algn="just">
              <a:buFont typeface="Arial" charset="0"/>
              <a:buChar char="•"/>
            </a:pPr>
            <a:r>
              <a:rPr lang="en-ZA" sz="2200" dirty="0" smtClean="0">
                <a:effectLst>
                  <a:outerShdw blurRad="38100" dist="38100" dir="2700000" algn="tl">
                    <a:srgbClr val="000000">
                      <a:alpha val="43137"/>
                    </a:srgbClr>
                  </a:outerShdw>
                </a:effectLst>
                <a:latin typeface="Arial" charset="0"/>
                <a:ea typeface="Arial" charset="0"/>
                <a:cs typeface="Arial" charset="0"/>
              </a:rPr>
              <a:t>Capacity was also strengthened in the SCM unit with the appointment of the Chief Director with effect 01 Dec 2015.</a:t>
            </a:r>
          </a:p>
          <a:p>
            <a:pPr algn="just"/>
            <a:endParaRPr lang="en-ZA" sz="2200" dirty="0">
              <a:solidFill>
                <a:srgbClr val="FF0000"/>
              </a:solidFill>
              <a:effectLst>
                <a:outerShdw blurRad="38100" dist="38100" dir="2700000" algn="tl">
                  <a:srgbClr val="000000">
                    <a:alpha val="43137"/>
                  </a:srgbClr>
                </a:outerShdw>
              </a:effectLst>
              <a:latin typeface="Arial" charset="0"/>
              <a:ea typeface="Arial" charset="0"/>
              <a:cs typeface="Arial" charset="0"/>
            </a:endParaRPr>
          </a:p>
        </p:txBody>
      </p:sp>
    </p:spTree>
    <p:extLst>
      <p:ext uri="{BB962C8B-B14F-4D97-AF65-F5344CB8AC3E}">
        <p14:creationId xmlns:p14="http://schemas.microsoft.com/office/powerpoint/2010/main" xmlns="" val="20755144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2348880"/>
            <a:ext cx="7772400" cy="1470025"/>
          </a:xfrm>
        </p:spPr>
        <p:txBody>
          <a:bodyPr>
            <a:normAutofit/>
          </a:bodyPr>
          <a:lstStyle/>
          <a:p>
            <a:r>
              <a:rPr lang="en-ZA" sz="2800" b="1" dirty="0" smtClean="0">
                <a:latin typeface="Arial" panose="020B0604020202020204" pitchFamily="34" charset="0"/>
                <a:cs typeface="Arial" panose="020B0604020202020204" pitchFamily="34" charset="0"/>
              </a:rPr>
              <a:t/>
            </a:r>
            <a:br>
              <a:rPr lang="en-ZA" sz="2800" b="1" dirty="0" smtClean="0">
                <a:latin typeface="Arial" panose="020B0604020202020204" pitchFamily="34" charset="0"/>
                <a:cs typeface="Arial" panose="020B0604020202020204" pitchFamily="34" charset="0"/>
              </a:rPr>
            </a:br>
            <a:r>
              <a:rPr lang="en-ZA" sz="2800" b="1" dirty="0" smtClean="0">
                <a:latin typeface="Arial" panose="020B0604020202020204" pitchFamily="34" charset="0"/>
                <a:cs typeface="Arial" panose="020B0604020202020204" pitchFamily="34" charset="0"/>
              </a:rPr>
              <a:t>PROGRESS ON SCM AND PROCUREMENT</a:t>
            </a:r>
            <a:endParaRPr lang="en-ZA" sz="2200" i="1"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391150"/>
            <a:ext cx="7918648" cy="609600"/>
          </a:xfrm>
          <a:prstGeom prst="rect">
            <a:avLst/>
          </a:prstGeom>
          <a:noFill/>
          <a:ln w="9525">
            <a:solidFill>
              <a:schemeClr val="bg1"/>
            </a:solidFill>
            <a:miter lim="800000"/>
            <a:headEnd/>
            <a:tailEnd/>
          </a:ln>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12"/>
          </p:nvPr>
        </p:nvSpPr>
        <p:spPr/>
        <p:txBody>
          <a:bodyPr/>
          <a:lstStyle/>
          <a:p>
            <a:fld id="{00D4DB07-9F8F-4B4D-9DD3-3BC37C347D7E}" type="slidenum">
              <a:rPr lang="en-ZA" smtClean="0"/>
              <a:pPr/>
              <a:t>32</a:t>
            </a:fld>
            <a:endParaRPr lang="en-ZA" dirty="0"/>
          </a:p>
        </p:txBody>
      </p:sp>
    </p:spTree>
    <p:extLst>
      <p:ext uri="{BB962C8B-B14F-4D97-AF65-F5344CB8AC3E}">
        <p14:creationId xmlns:p14="http://schemas.microsoft.com/office/powerpoint/2010/main" xmlns="" val="16090251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740" y="0"/>
            <a:ext cx="7772400" cy="576807"/>
          </a:xfrm>
        </p:spPr>
        <p:txBody>
          <a:bodyPr>
            <a:normAutofit/>
          </a:bodyPr>
          <a:lstStyle/>
          <a:p>
            <a:r>
              <a:rPr lang="en-ZA" sz="2400" b="1" dirty="0">
                <a:effectLst>
                  <a:outerShdw blurRad="38100" dist="38100" dir="2700000" algn="tl">
                    <a:srgbClr val="000000">
                      <a:alpha val="43137"/>
                    </a:srgbClr>
                  </a:outerShdw>
                </a:effectLst>
                <a:latin typeface="Arial" panose="020B0604020202020204" pitchFamily="34" charset="0"/>
                <a:ea typeface="+mn-ea"/>
                <a:cs typeface="+mn-cs"/>
              </a:rPr>
              <a:t>PROCUREMENT </a:t>
            </a:r>
            <a:r>
              <a:rPr lang="en-ZA" sz="2400" b="1" dirty="0" smtClean="0">
                <a:effectLst>
                  <a:outerShdw blurRad="38100" dist="38100" dir="2700000" algn="tl">
                    <a:srgbClr val="000000">
                      <a:alpha val="43137"/>
                    </a:srgbClr>
                  </a:outerShdw>
                </a:effectLst>
                <a:latin typeface="Arial" panose="020B0604020202020204" pitchFamily="34" charset="0"/>
                <a:ea typeface="+mn-ea"/>
                <a:cs typeface="+mn-cs"/>
              </a:rPr>
              <a:t>PLAN (1)</a:t>
            </a:r>
            <a:endParaRPr lang="en-ZA" sz="2400" b="1" dirty="0">
              <a:effectLst>
                <a:outerShdw blurRad="38100" dist="38100" dir="2700000" algn="tl">
                  <a:srgbClr val="000000">
                    <a:alpha val="43137"/>
                  </a:srgbClr>
                </a:outerShdw>
              </a:effectLst>
              <a:latin typeface="Arial" panose="020B0604020202020204" pitchFamily="34" charset="0"/>
              <a:ea typeface="+mn-ea"/>
              <a:cs typeface="+mn-cs"/>
            </a:endParaRPr>
          </a:p>
        </p:txBody>
      </p:sp>
      <p:sp>
        <p:nvSpPr>
          <p:cNvPr id="3" name="Subtitle 2"/>
          <p:cNvSpPr>
            <a:spLocks noGrp="1"/>
          </p:cNvSpPr>
          <p:nvPr>
            <p:ph type="subTitle" idx="1"/>
          </p:nvPr>
        </p:nvSpPr>
        <p:spPr>
          <a:xfrm>
            <a:off x="68239" y="836712"/>
            <a:ext cx="8964488" cy="5519638"/>
          </a:xfrm>
        </p:spPr>
        <p:txBody>
          <a:bodyPr>
            <a:normAutofit fontScale="92500"/>
          </a:bodyPr>
          <a:lstStyle/>
          <a:p>
            <a:pPr marL="342900" indent="-342900" algn="just">
              <a:buFont typeface="Arial" panose="020B0604020202020204" pitchFamily="34" charset="0"/>
              <a:buChar char="•"/>
            </a:pPr>
            <a:r>
              <a:rPr lang="en-ZA" sz="2400" dirty="0" smtClean="0">
                <a:solidFill>
                  <a:schemeClr val="tx1"/>
                </a:solidFill>
                <a:effectLst>
                  <a:outerShdw blurRad="38100" dist="38100" dir="2700000" algn="tl">
                    <a:srgbClr val="000000">
                      <a:alpha val="43137"/>
                    </a:srgbClr>
                  </a:outerShdw>
                </a:effectLst>
                <a:latin typeface="Arial" charset="0"/>
                <a:ea typeface="Arial" charset="0"/>
                <a:cs typeface="Arial" charset="0"/>
              </a:rPr>
              <a:t>NT </a:t>
            </a:r>
            <a:r>
              <a:rPr lang="en-ZA" sz="2400" dirty="0">
                <a:solidFill>
                  <a:schemeClr val="tx1"/>
                </a:solidFill>
                <a:effectLst>
                  <a:outerShdw blurRad="38100" dist="38100" dir="2700000" algn="tl">
                    <a:srgbClr val="000000">
                      <a:alpha val="43137"/>
                    </a:srgbClr>
                  </a:outerShdw>
                </a:effectLst>
                <a:latin typeface="Arial" charset="0"/>
                <a:ea typeface="Arial" charset="0"/>
                <a:cs typeface="Arial" charset="0"/>
              </a:rPr>
              <a:t>issued Treasury Instruction Note 2 of 2016/2017 regarding compilation, submission and reporting/amendments on the Procurement Plan. The latest requirement from Treasury is reporting </a:t>
            </a:r>
            <a:r>
              <a:rPr lang="en-ZA" sz="2400" dirty="0" smtClean="0">
                <a:solidFill>
                  <a:schemeClr val="tx1"/>
                </a:solidFill>
                <a:effectLst>
                  <a:outerShdw blurRad="38100" dist="38100" dir="2700000" algn="tl">
                    <a:srgbClr val="000000">
                      <a:alpha val="43137"/>
                    </a:srgbClr>
                  </a:outerShdw>
                </a:effectLst>
                <a:latin typeface="Arial" charset="0"/>
                <a:ea typeface="Arial" charset="0"/>
                <a:cs typeface="Arial" charset="0"/>
              </a:rPr>
              <a:t>up to </a:t>
            </a:r>
            <a:r>
              <a:rPr lang="en-ZA" sz="2400" dirty="0">
                <a:solidFill>
                  <a:schemeClr val="tx1"/>
                </a:solidFill>
                <a:effectLst>
                  <a:outerShdw blurRad="38100" dist="38100" dir="2700000" algn="tl">
                    <a:srgbClr val="000000">
                      <a:alpha val="43137"/>
                    </a:srgbClr>
                  </a:outerShdw>
                </a:effectLst>
                <a:latin typeface="Arial" charset="0"/>
                <a:ea typeface="Arial" charset="0"/>
                <a:cs typeface="Arial" charset="0"/>
              </a:rPr>
              <a:t>the description of planned goods/services to be procured.  </a:t>
            </a:r>
          </a:p>
          <a:p>
            <a:pPr marL="342900" indent="-342900" algn="just">
              <a:buFont typeface="Arial" panose="020B0604020202020204" pitchFamily="34" charset="0"/>
              <a:buChar char="•"/>
            </a:pPr>
            <a:r>
              <a:rPr lang="en-ZA" sz="2400" dirty="0" smtClean="0">
                <a:solidFill>
                  <a:schemeClr val="tx1"/>
                </a:solidFill>
                <a:effectLst>
                  <a:outerShdw blurRad="38100" dist="38100" dir="2700000" algn="tl">
                    <a:srgbClr val="000000">
                      <a:alpha val="43137"/>
                    </a:srgbClr>
                  </a:outerShdw>
                </a:effectLst>
                <a:latin typeface="Arial" charset="0"/>
                <a:ea typeface="Arial" charset="0"/>
                <a:cs typeface="Arial" charset="0"/>
              </a:rPr>
              <a:t>This was due to improper </a:t>
            </a:r>
            <a:r>
              <a:rPr lang="en-ZA" sz="2400" dirty="0">
                <a:solidFill>
                  <a:schemeClr val="tx1"/>
                </a:solidFill>
                <a:effectLst>
                  <a:outerShdw blurRad="38100" dist="38100" dir="2700000" algn="tl">
                    <a:srgbClr val="000000">
                      <a:alpha val="43137"/>
                    </a:srgbClr>
                  </a:outerShdw>
                </a:effectLst>
                <a:latin typeface="Arial" charset="0"/>
                <a:ea typeface="Arial" charset="0"/>
                <a:cs typeface="Arial" charset="0"/>
              </a:rPr>
              <a:t>Supply Chain Management practices at some institutions which included poor planning for acquisition of goods and services resulting in untimely procurement. </a:t>
            </a:r>
          </a:p>
          <a:p>
            <a:pPr marL="457200" indent="-457200" algn="just">
              <a:buFont typeface="Arial" panose="020B0604020202020204" pitchFamily="34" charset="0"/>
              <a:buChar char="•"/>
            </a:pPr>
            <a:r>
              <a:rPr lang="en-ZA" sz="2400" dirty="0" smtClean="0">
                <a:solidFill>
                  <a:schemeClr val="tx1"/>
                </a:solidFill>
                <a:effectLst>
                  <a:outerShdw blurRad="38100" dist="38100" dir="2700000" algn="tl">
                    <a:srgbClr val="000000">
                      <a:alpha val="43137"/>
                    </a:srgbClr>
                  </a:outerShdw>
                </a:effectLst>
                <a:latin typeface="Arial" charset="0"/>
                <a:ea typeface="Arial" charset="0"/>
                <a:cs typeface="Arial" charset="0"/>
              </a:rPr>
              <a:t>Procurement </a:t>
            </a:r>
            <a:r>
              <a:rPr lang="en-ZA" sz="2400" dirty="0">
                <a:solidFill>
                  <a:schemeClr val="tx1"/>
                </a:solidFill>
                <a:effectLst>
                  <a:outerShdw blurRad="38100" dist="38100" dir="2700000" algn="tl">
                    <a:srgbClr val="000000">
                      <a:alpha val="43137"/>
                    </a:srgbClr>
                  </a:outerShdw>
                </a:effectLst>
                <a:latin typeface="Arial" charset="0"/>
                <a:ea typeface="Arial" charset="0"/>
                <a:cs typeface="Arial" charset="0"/>
              </a:rPr>
              <a:t>planning and compliance is one of the tools to assist the Department address/minimise irregular expenditure. </a:t>
            </a:r>
            <a:endParaRPr lang="en-ZA" sz="2400" dirty="0" smtClean="0">
              <a:solidFill>
                <a:schemeClr val="tx1"/>
              </a:solidFill>
              <a:effectLst>
                <a:outerShdw blurRad="38100" dist="38100" dir="2700000" algn="tl">
                  <a:srgbClr val="000000">
                    <a:alpha val="43137"/>
                  </a:srgbClr>
                </a:outerShdw>
              </a:effectLst>
              <a:latin typeface="Arial" charset="0"/>
              <a:ea typeface="Arial" charset="0"/>
              <a:cs typeface="Arial" charset="0"/>
            </a:endParaRPr>
          </a:p>
          <a:p>
            <a:pPr marL="457200" indent="-457200" algn="just">
              <a:buFont typeface="Arial" panose="020B0604020202020204" pitchFamily="34" charset="0"/>
              <a:buChar char="•"/>
            </a:pPr>
            <a:r>
              <a:rPr lang="en-ZA" sz="2400" dirty="0" smtClean="0">
                <a:solidFill>
                  <a:schemeClr val="tx1"/>
                </a:solidFill>
                <a:effectLst>
                  <a:outerShdw blurRad="38100" dist="38100" dir="2700000" algn="tl">
                    <a:srgbClr val="000000">
                      <a:alpha val="43137"/>
                    </a:srgbClr>
                  </a:outerShdw>
                </a:effectLst>
                <a:latin typeface="Arial" charset="0"/>
                <a:ea typeface="Arial" charset="0"/>
                <a:cs typeface="Arial" charset="0"/>
              </a:rPr>
              <a:t>General challenges experienced with current procurement plans include misalignment of plans with </a:t>
            </a:r>
            <a:r>
              <a:rPr lang="en-ZA" sz="2400" dirty="0">
                <a:solidFill>
                  <a:schemeClr val="tx1"/>
                </a:solidFill>
                <a:effectLst>
                  <a:outerShdw blurRad="38100" dist="38100" dir="2700000" algn="tl">
                    <a:srgbClr val="000000">
                      <a:alpha val="43137"/>
                    </a:srgbClr>
                  </a:outerShdw>
                </a:effectLst>
                <a:latin typeface="Arial" charset="0"/>
                <a:ea typeface="Arial" charset="0"/>
                <a:cs typeface="Arial" charset="0"/>
              </a:rPr>
              <a:t>the </a:t>
            </a:r>
            <a:r>
              <a:rPr lang="en-ZA" sz="2400" dirty="0" smtClean="0">
                <a:solidFill>
                  <a:schemeClr val="tx1"/>
                </a:solidFill>
                <a:effectLst>
                  <a:outerShdw blurRad="38100" dist="38100" dir="2700000" algn="tl">
                    <a:srgbClr val="000000">
                      <a:alpha val="43137"/>
                    </a:srgbClr>
                  </a:outerShdw>
                </a:effectLst>
                <a:latin typeface="Arial" charset="0"/>
                <a:ea typeface="Arial" charset="0"/>
                <a:cs typeface="Arial" charset="0"/>
              </a:rPr>
              <a:t>budget, unrealistic </a:t>
            </a:r>
            <a:r>
              <a:rPr lang="en-ZA" sz="2400" dirty="0">
                <a:solidFill>
                  <a:schemeClr val="tx1"/>
                </a:solidFill>
                <a:effectLst>
                  <a:outerShdw blurRad="38100" dist="38100" dir="2700000" algn="tl">
                    <a:srgbClr val="000000">
                      <a:alpha val="43137"/>
                    </a:srgbClr>
                  </a:outerShdw>
                </a:effectLst>
                <a:latin typeface="Arial" charset="0"/>
                <a:ea typeface="Arial" charset="0"/>
                <a:cs typeface="Arial" charset="0"/>
              </a:rPr>
              <a:t>and non-adherence to timeframes </a:t>
            </a:r>
            <a:r>
              <a:rPr lang="en-ZA" sz="2400" dirty="0" smtClean="0">
                <a:solidFill>
                  <a:schemeClr val="tx1"/>
                </a:solidFill>
                <a:effectLst>
                  <a:outerShdw blurRad="38100" dist="38100" dir="2700000" algn="tl">
                    <a:srgbClr val="000000">
                      <a:alpha val="43137"/>
                    </a:srgbClr>
                  </a:outerShdw>
                </a:effectLst>
                <a:latin typeface="Arial" charset="0"/>
                <a:ea typeface="Arial" charset="0"/>
                <a:cs typeface="Arial" charset="0"/>
              </a:rPr>
              <a:t>&amp; availability </a:t>
            </a:r>
            <a:r>
              <a:rPr lang="en-ZA" sz="2400" dirty="0">
                <a:solidFill>
                  <a:schemeClr val="tx1"/>
                </a:solidFill>
                <a:effectLst>
                  <a:outerShdw blurRad="38100" dist="38100" dir="2700000" algn="tl">
                    <a:srgbClr val="000000">
                      <a:alpha val="43137"/>
                    </a:srgbClr>
                  </a:outerShdw>
                </a:effectLst>
                <a:latin typeface="Arial" charset="0"/>
                <a:ea typeface="Arial" charset="0"/>
                <a:cs typeface="Arial" charset="0"/>
              </a:rPr>
              <a:t>of appointed members for Bid </a:t>
            </a:r>
            <a:r>
              <a:rPr lang="en-ZA" sz="2400" dirty="0" smtClean="0">
                <a:solidFill>
                  <a:schemeClr val="tx1"/>
                </a:solidFill>
                <a:effectLst>
                  <a:outerShdw blurRad="38100" dist="38100" dir="2700000" algn="tl">
                    <a:srgbClr val="000000">
                      <a:alpha val="43137"/>
                    </a:srgbClr>
                  </a:outerShdw>
                </a:effectLst>
                <a:latin typeface="Arial" charset="0"/>
                <a:ea typeface="Arial" charset="0"/>
                <a:cs typeface="Arial" charset="0"/>
              </a:rPr>
              <a:t>Committees</a:t>
            </a:r>
            <a:endParaRPr lang="en-ZA" sz="2400" dirty="0">
              <a:solidFill>
                <a:schemeClr val="tx1"/>
              </a:solidFill>
              <a:effectLst>
                <a:outerShdw blurRad="38100" dist="38100" dir="2700000" algn="tl">
                  <a:srgbClr val="000000">
                    <a:alpha val="43137"/>
                  </a:srgbClr>
                </a:outerShdw>
              </a:effectLst>
              <a:latin typeface="Arial" charset="0"/>
              <a:ea typeface="Arial" charset="0"/>
              <a:cs typeface="Arial" charset="0"/>
            </a:endParaRPr>
          </a:p>
          <a:p>
            <a:pPr marL="457200" indent="-457200" algn="just">
              <a:buFont typeface="Arial" panose="020B0604020202020204" pitchFamily="34" charset="0"/>
              <a:buChar char="•"/>
            </a:pPr>
            <a:endParaRPr lang="en-ZA" sz="2400" dirty="0">
              <a:solidFill>
                <a:schemeClr val="tx1"/>
              </a:solidFill>
              <a:effectLst>
                <a:outerShdw blurRad="38100" dist="38100" dir="2700000" algn="tl">
                  <a:srgbClr val="000000">
                    <a:alpha val="43137"/>
                  </a:srgbClr>
                </a:outerShdw>
              </a:effectLst>
              <a:latin typeface="Arial" charset="0"/>
              <a:ea typeface="Arial" charset="0"/>
              <a:cs typeface="Arial" charset="0"/>
            </a:endParaRPr>
          </a:p>
          <a:p>
            <a:endParaRPr lang="en-ZA" dirty="0" smtClean="0"/>
          </a:p>
          <a:p>
            <a:endParaRPr lang="en-ZA" dirty="0"/>
          </a:p>
        </p:txBody>
      </p:sp>
      <p:sp>
        <p:nvSpPr>
          <p:cNvPr id="4" name="Slide Number Placeholder 3"/>
          <p:cNvSpPr>
            <a:spLocks noGrp="1"/>
          </p:cNvSpPr>
          <p:nvPr>
            <p:ph type="sldNum" sz="quarter" idx="10"/>
          </p:nvPr>
        </p:nvSpPr>
        <p:spPr/>
        <p:txBody>
          <a:bodyPr/>
          <a:lstStyle/>
          <a:p>
            <a:r>
              <a:rPr lang="en-US" dirty="0" smtClean="0"/>
              <a:t>2</a:t>
            </a:r>
            <a:endParaRPr lang="en-US" dirty="0"/>
          </a:p>
        </p:txBody>
      </p:sp>
    </p:spTree>
    <p:extLst>
      <p:ext uri="{BB962C8B-B14F-4D97-AF65-F5344CB8AC3E}">
        <p14:creationId xmlns:p14="http://schemas.microsoft.com/office/powerpoint/2010/main" xmlns="" val="4371578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3"/>
            <a:ext cx="7772400" cy="700789"/>
          </a:xfrm>
        </p:spPr>
        <p:txBody>
          <a:bodyPr>
            <a:normAutofit fontScale="90000"/>
          </a:bodyPr>
          <a:lstStyle/>
          <a:p>
            <a:r>
              <a:rPr lang="en-ZA" dirty="0" smtClean="0"/>
              <a:t>COMMODITIES </a:t>
            </a:r>
            <a:endParaRPr lang="en-ZA" dirty="0"/>
          </a:p>
        </p:txBody>
      </p:sp>
      <p:sp>
        <p:nvSpPr>
          <p:cNvPr id="3" name="Subtitle 2"/>
          <p:cNvSpPr>
            <a:spLocks noGrp="1"/>
          </p:cNvSpPr>
          <p:nvPr>
            <p:ph type="subTitle" idx="1"/>
          </p:nvPr>
        </p:nvSpPr>
        <p:spPr>
          <a:xfrm>
            <a:off x="755576" y="2257582"/>
            <a:ext cx="7632848" cy="3217911"/>
          </a:xfrm>
        </p:spPr>
        <p:txBody>
          <a:bodyPr>
            <a:normAutofit/>
          </a:bodyPr>
          <a:lstStyle/>
          <a:p>
            <a:endParaRPr lang="en-ZA" dirty="0" smtClean="0"/>
          </a:p>
          <a:p>
            <a:endParaRPr lang="en-ZA" dirty="0"/>
          </a:p>
          <a:p>
            <a:endParaRPr lang="en-ZA" dirty="0" smtClean="0"/>
          </a:p>
          <a:p>
            <a:endParaRPr lang="en-ZA" dirty="0"/>
          </a:p>
          <a:p>
            <a:endParaRPr lang="en-ZA" dirty="0" smtClean="0"/>
          </a:p>
          <a:p>
            <a:endParaRPr lang="en-ZA" dirty="0"/>
          </a:p>
          <a:p>
            <a:endParaRPr lang="en-ZA" dirty="0"/>
          </a:p>
        </p:txBody>
      </p:sp>
      <p:sp>
        <p:nvSpPr>
          <p:cNvPr id="4" name="Slide Number Placeholder 3"/>
          <p:cNvSpPr>
            <a:spLocks noGrp="1"/>
          </p:cNvSpPr>
          <p:nvPr>
            <p:ph type="sldNum" sz="quarter" idx="10"/>
          </p:nvPr>
        </p:nvSpPr>
        <p:spPr/>
        <p:txBody>
          <a:bodyPr/>
          <a:lstStyle/>
          <a:p>
            <a:r>
              <a:rPr lang="en-US" dirty="0" smtClean="0"/>
              <a:t>5</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2367798160"/>
              </p:ext>
            </p:extLst>
          </p:nvPr>
        </p:nvGraphicFramePr>
        <p:xfrm>
          <a:off x="107505" y="836711"/>
          <a:ext cx="8928992" cy="5428442"/>
        </p:xfrm>
        <a:graphic>
          <a:graphicData uri="http://schemas.openxmlformats.org/drawingml/2006/table">
            <a:tbl>
              <a:tblPr firstRow="1" bandRow="1">
                <a:tableStyleId>{5C22544A-7EE6-4342-B048-85BDC9FD1C3A}</a:tableStyleId>
              </a:tblPr>
              <a:tblGrid>
                <a:gridCol w="1594462"/>
                <a:gridCol w="3109203"/>
                <a:gridCol w="2072802"/>
                <a:gridCol w="2152525"/>
              </a:tblGrid>
              <a:tr h="569401">
                <a:tc>
                  <a:txBody>
                    <a:bodyPr/>
                    <a:lstStyle/>
                    <a:p>
                      <a:r>
                        <a:rPr lang="en-ZA" sz="1600" dirty="0" smtClean="0"/>
                        <a:t>COMMODITY</a:t>
                      </a:r>
                      <a:endParaRPr lang="en-ZA" sz="1600" dirty="0"/>
                    </a:p>
                  </a:txBody>
                  <a:tcPr/>
                </a:tc>
                <a:tc>
                  <a:txBody>
                    <a:bodyPr/>
                    <a:lstStyle/>
                    <a:p>
                      <a:r>
                        <a:rPr lang="en-ZA" sz="1600" dirty="0" smtClean="0"/>
                        <a:t>SCOA</a:t>
                      </a:r>
                      <a:r>
                        <a:rPr lang="en-ZA" sz="1600" baseline="0" dirty="0" smtClean="0"/>
                        <a:t> ITEM</a:t>
                      </a:r>
                      <a:endParaRPr lang="en-ZA" sz="1600" dirty="0"/>
                    </a:p>
                  </a:txBody>
                  <a:tcPr/>
                </a:tc>
                <a:tc>
                  <a:txBody>
                    <a:bodyPr/>
                    <a:lstStyle/>
                    <a:p>
                      <a:r>
                        <a:rPr lang="en-ZA" sz="1600" dirty="0" smtClean="0"/>
                        <a:t>PROCUREMENT</a:t>
                      </a:r>
                      <a:r>
                        <a:rPr lang="en-ZA" sz="1600" baseline="0" dirty="0" smtClean="0"/>
                        <a:t> PLAN </a:t>
                      </a:r>
                      <a:endParaRPr lang="en-ZA" sz="1600" dirty="0"/>
                    </a:p>
                  </a:txBody>
                  <a:tcPr/>
                </a:tc>
                <a:tc>
                  <a:txBody>
                    <a:bodyPr/>
                    <a:lstStyle/>
                    <a:p>
                      <a:r>
                        <a:rPr lang="en-ZA" sz="1600" dirty="0" smtClean="0"/>
                        <a:t>EXPENDITURE TO DATE</a:t>
                      </a:r>
                      <a:endParaRPr lang="en-ZA" sz="1600" dirty="0"/>
                    </a:p>
                  </a:txBody>
                  <a:tcPr/>
                </a:tc>
              </a:tr>
              <a:tr h="551890">
                <a:tc>
                  <a:txBody>
                    <a:bodyPr/>
                    <a:lstStyle/>
                    <a:p>
                      <a:r>
                        <a:rPr lang="en-ZA" sz="1600" b="1" dirty="0" smtClean="0"/>
                        <a:t>PHYSICAL SECURITY</a:t>
                      </a:r>
                      <a:endParaRPr lang="en-ZA" sz="1600" b="1" dirty="0"/>
                    </a:p>
                  </a:txBody>
                  <a:tcPr/>
                </a:tc>
                <a:tc>
                  <a:txBody>
                    <a:bodyPr/>
                    <a:lstStyle/>
                    <a:p>
                      <a:r>
                        <a:rPr lang="en-ZA" sz="1600" dirty="0" smtClean="0"/>
                        <a:t>A&amp;S</a:t>
                      </a:r>
                      <a:r>
                        <a:rPr lang="en-ZA" sz="1600" baseline="0" dirty="0" smtClean="0"/>
                        <a:t> OS: Security Services </a:t>
                      </a:r>
                      <a:endParaRPr lang="en-ZA" sz="1600" dirty="0"/>
                    </a:p>
                  </a:txBody>
                  <a:tcPr/>
                </a:tc>
                <a:tc>
                  <a:txBody>
                    <a:bodyPr/>
                    <a:lstStyle/>
                    <a:p>
                      <a:r>
                        <a:rPr lang="en-ZA" sz="1600" dirty="0" smtClean="0"/>
                        <a:t>194</a:t>
                      </a:r>
                      <a:r>
                        <a:rPr lang="en-ZA" sz="1600" baseline="0" dirty="0" smtClean="0"/>
                        <a:t> 816 536.96</a:t>
                      </a:r>
                      <a:endParaRPr lang="en-ZA" sz="1600" dirty="0"/>
                    </a:p>
                  </a:txBody>
                  <a:tcPr/>
                </a:tc>
                <a:tc>
                  <a:txBody>
                    <a:bodyPr/>
                    <a:lstStyle/>
                    <a:p>
                      <a:r>
                        <a:rPr lang="en-ZA" sz="1600" dirty="0" smtClean="0"/>
                        <a:t>84 089 622.52</a:t>
                      </a:r>
                      <a:endParaRPr lang="en-ZA" sz="1600" dirty="0"/>
                    </a:p>
                  </a:txBody>
                  <a:tcPr/>
                </a:tc>
              </a:tr>
              <a:tr h="328390">
                <a:tc>
                  <a:txBody>
                    <a:bodyPr/>
                    <a:lstStyle/>
                    <a:p>
                      <a:r>
                        <a:rPr lang="en-ZA" sz="1600" b="1" dirty="0" smtClean="0"/>
                        <a:t>MEDSAS</a:t>
                      </a:r>
                      <a:endParaRPr lang="en-ZA" sz="1600" b="1" dirty="0"/>
                    </a:p>
                  </a:txBody>
                  <a:tcPr/>
                </a:tc>
                <a:tc>
                  <a:txBody>
                    <a:bodyPr/>
                    <a:lstStyle/>
                    <a:p>
                      <a:r>
                        <a:rPr lang="en-ZA" sz="1600" dirty="0" smtClean="0"/>
                        <a:t>Medicine</a:t>
                      </a:r>
                      <a:endParaRPr lang="en-ZA" sz="1600" dirty="0"/>
                    </a:p>
                  </a:txBody>
                  <a:tcPr/>
                </a:tc>
                <a:tc>
                  <a:txBody>
                    <a:bodyPr/>
                    <a:lstStyle/>
                    <a:p>
                      <a:r>
                        <a:rPr lang="en-ZA" sz="1600" dirty="0" smtClean="0"/>
                        <a:t>1 420 281 819.00</a:t>
                      </a:r>
                      <a:endParaRPr lang="en-ZA" sz="1600" dirty="0"/>
                    </a:p>
                  </a:txBody>
                  <a:tcPr/>
                </a:tc>
                <a:tc>
                  <a:txBody>
                    <a:bodyPr/>
                    <a:lstStyle/>
                    <a:p>
                      <a:r>
                        <a:rPr lang="en-ZA" sz="1600" dirty="0" smtClean="0"/>
                        <a:t>373</a:t>
                      </a:r>
                      <a:r>
                        <a:rPr lang="en-ZA" sz="1600" baseline="0" dirty="0" smtClean="0"/>
                        <a:t> 114 985.80</a:t>
                      </a:r>
                      <a:endParaRPr lang="en-ZA" sz="1600" dirty="0"/>
                    </a:p>
                  </a:txBody>
                  <a:tcPr/>
                </a:tc>
              </a:tr>
              <a:tr h="561769">
                <a:tc>
                  <a:txBody>
                    <a:bodyPr/>
                    <a:lstStyle/>
                    <a:p>
                      <a:r>
                        <a:rPr lang="en-ZA" sz="1600" b="1" dirty="0" smtClean="0"/>
                        <a:t>CAPEX</a:t>
                      </a:r>
                      <a:r>
                        <a:rPr lang="en-ZA" sz="1600" b="1" baseline="0" dirty="0" smtClean="0"/>
                        <a:t> </a:t>
                      </a:r>
                      <a:endParaRPr lang="en-ZA" sz="1600" b="1" dirty="0"/>
                    </a:p>
                  </a:txBody>
                  <a:tcPr/>
                </a:tc>
                <a:tc>
                  <a:txBody>
                    <a:bodyPr/>
                    <a:lstStyle/>
                    <a:p>
                      <a:r>
                        <a:rPr lang="en-ZA" sz="1600" baseline="0" dirty="0" smtClean="0"/>
                        <a:t>Machinery and Equipment/</a:t>
                      </a:r>
                    </a:p>
                    <a:p>
                      <a:r>
                        <a:rPr lang="en-ZA" sz="1600" baseline="0" dirty="0" smtClean="0"/>
                        <a:t>Transport Equipment</a:t>
                      </a:r>
                    </a:p>
                  </a:txBody>
                  <a:tcPr/>
                </a:tc>
                <a:tc>
                  <a:txBody>
                    <a:bodyPr/>
                    <a:lstStyle/>
                    <a:p>
                      <a:r>
                        <a:rPr lang="en-ZA" sz="1600" dirty="0" smtClean="0"/>
                        <a:t>626</a:t>
                      </a:r>
                      <a:r>
                        <a:rPr lang="en-ZA" sz="1600" baseline="0" dirty="0" smtClean="0"/>
                        <a:t> 063 224.06</a:t>
                      </a:r>
                      <a:endParaRPr lang="en-ZA" sz="1600" dirty="0"/>
                    </a:p>
                  </a:txBody>
                  <a:tcPr/>
                </a:tc>
                <a:tc>
                  <a:txBody>
                    <a:bodyPr/>
                    <a:lstStyle/>
                    <a:p>
                      <a:r>
                        <a:rPr lang="en-ZA" sz="1600" dirty="0" smtClean="0"/>
                        <a:t>52 685 900.45</a:t>
                      </a:r>
                      <a:endParaRPr lang="en-ZA" sz="1600" dirty="0"/>
                    </a:p>
                  </a:txBody>
                  <a:tcPr/>
                </a:tc>
              </a:tr>
              <a:tr h="784265">
                <a:tc>
                  <a:txBody>
                    <a:bodyPr/>
                    <a:lstStyle/>
                    <a:p>
                      <a:r>
                        <a:rPr lang="en-ZA" sz="1600" b="1" dirty="0" smtClean="0"/>
                        <a:t>INFRASTR</a:t>
                      </a:r>
                      <a:endParaRPr lang="en-ZA" sz="1600" b="1" dirty="0"/>
                    </a:p>
                  </a:txBody>
                  <a:tcPr/>
                </a:tc>
                <a:tc>
                  <a:txBody>
                    <a:bodyPr/>
                    <a:lstStyle/>
                    <a:p>
                      <a:r>
                        <a:rPr lang="en-ZA" sz="1600" dirty="0" smtClean="0"/>
                        <a:t>Maintenance</a:t>
                      </a:r>
                      <a:r>
                        <a:rPr lang="en-ZA" sz="1600" baseline="0" dirty="0" smtClean="0"/>
                        <a:t> &amp; repairs/</a:t>
                      </a:r>
                    </a:p>
                    <a:p>
                      <a:r>
                        <a:rPr lang="en-ZA" sz="1600" baseline="0" dirty="0" smtClean="0"/>
                        <a:t>New &amp; replacement assets/</a:t>
                      </a:r>
                    </a:p>
                    <a:p>
                      <a:r>
                        <a:rPr lang="en-ZA" sz="1600" baseline="0" dirty="0" smtClean="0"/>
                        <a:t>Renovations/ Upgrades</a:t>
                      </a:r>
                      <a:endParaRPr lang="en-ZA" sz="1600" dirty="0"/>
                    </a:p>
                  </a:txBody>
                  <a:tcPr/>
                </a:tc>
                <a:tc>
                  <a:txBody>
                    <a:bodyPr/>
                    <a:lstStyle/>
                    <a:p>
                      <a:r>
                        <a:rPr lang="en-ZA" sz="1600" dirty="0" smtClean="0"/>
                        <a:t>764</a:t>
                      </a:r>
                      <a:r>
                        <a:rPr lang="en-ZA" sz="1600" baseline="0" dirty="0" smtClean="0"/>
                        <a:t> 537 776.00</a:t>
                      </a:r>
                      <a:endParaRPr lang="en-ZA" sz="1600" dirty="0"/>
                    </a:p>
                  </a:txBody>
                  <a:tcPr/>
                </a:tc>
                <a:tc>
                  <a:txBody>
                    <a:bodyPr/>
                    <a:lstStyle/>
                    <a:p>
                      <a:r>
                        <a:rPr lang="en-ZA" sz="1600" dirty="0" smtClean="0"/>
                        <a:t>128 950 745.90</a:t>
                      </a:r>
                      <a:endParaRPr lang="en-ZA" sz="1600" dirty="0"/>
                    </a:p>
                  </a:txBody>
                  <a:tcPr/>
                </a:tc>
              </a:tr>
              <a:tr h="551890">
                <a:tc>
                  <a:txBody>
                    <a:bodyPr/>
                    <a:lstStyle/>
                    <a:p>
                      <a:r>
                        <a:rPr lang="en-ZA" sz="1600" b="1" baseline="0" dirty="0" smtClean="0"/>
                        <a:t>NHL </a:t>
                      </a:r>
                      <a:endParaRPr lang="en-ZA" sz="1600" b="1" dirty="0"/>
                    </a:p>
                  </a:txBody>
                  <a:tcPr/>
                </a:tc>
                <a:tc>
                  <a:txBody>
                    <a:bodyPr/>
                    <a:lstStyle/>
                    <a:p>
                      <a:r>
                        <a:rPr lang="en-ZA" sz="1600" dirty="0" smtClean="0"/>
                        <a:t>INV LAB: Laboratory/</a:t>
                      </a:r>
                    </a:p>
                    <a:p>
                      <a:r>
                        <a:rPr lang="en-ZA" sz="1600" dirty="0" smtClean="0"/>
                        <a:t>Medical</a:t>
                      </a:r>
                      <a:r>
                        <a:rPr lang="en-ZA" sz="1600" baseline="0" dirty="0" smtClean="0"/>
                        <a:t> Lab NHLS</a:t>
                      </a:r>
                      <a:endParaRPr lang="en-ZA" sz="1600" dirty="0"/>
                    </a:p>
                  </a:txBody>
                  <a:tcPr/>
                </a:tc>
                <a:tc>
                  <a:txBody>
                    <a:bodyPr/>
                    <a:lstStyle/>
                    <a:p>
                      <a:r>
                        <a:rPr lang="en-ZA" sz="1600" dirty="0" smtClean="0"/>
                        <a:t>5</a:t>
                      </a:r>
                      <a:r>
                        <a:rPr lang="en-ZA" sz="1600" baseline="0" dirty="0" smtClean="0"/>
                        <a:t>50 062 733.00</a:t>
                      </a:r>
                      <a:endParaRPr lang="en-ZA" sz="1600" dirty="0"/>
                    </a:p>
                  </a:txBody>
                  <a:tcPr/>
                </a:tc>
                <a:tc>
                  <a:txBody>
                    <a:bodyPr/>
                    <a:lstStyle/>
                    <a:p>
                      <a:r>
                        <a:rPr lang="en-ZA" sz="1600" dirty="0" smtClean="0"/>
                        <a:t>164 415 633.1</a:t>
                      </a:r>
                      <a:endParaRPr lang="en-ZA" sz="1600" dirty="0"/>
                    </a:p>
                  </a:txBody>
                  <a:tcPr/>
                </a:tc>
              </a:tr>
              <a:tr h="551890">
                <a:tc>
                  <a:txBody>
                    <a:bodyPr/>
                    <a:lstStyle/>
                    <a:p>
                      <a:r>
                        <a:rPr lang="en-ZA" sz="1600" b="1" baseline="0" dirty="0" smtClean="0"/>
                        <a:t>WASTE REMOVAL </a:t>
                      </a:r>
                      <a:endParaRPr lang="en-ZA" sz="1600" b="1" dirty="0"/>
                    </a:p>
                  </a:txBody>
                  <a:tcPr/>
                </a:tc>
                <a:tc>
                  <a:txBody>
                    <a:bodyPr/>
                    <a:lstStyle/>
                    <a:p>
                      <a:r>
                        <a:rPr lang="en-ZA" sz="1600" baseline="0" dirty="0" smtClean="0"/>
                        <a:t>Medical Waste </a:t>
                      </a:r>
                    </a:p>
                    <a:p>
                      <a:r>
                        <a:rPr lang="en-ZA" sz="1600" baseline="0" dirty="0" smtClean="0"/>
                        <a:t>General Waste </a:t>
                      </a:r>
                      <a:endParaRPr lang="en-ZA" sz="1600" dirty="0"/>
                    </a:p>
                  </a:txBody>
                  <a:tcPr/>
                </a:tc>
                <a:tc>
                  <a:txBody>
                    <a:bodyPr/>
                    <a:lstStyle/>
                    <a:p>
                      <a:r>
                        <a:rPr lang="en-ZA" sz="1600" dirty="0" smtClean="0"/>
                        <a:t>50 508 961.00</a:t>
                      </a:r>
                      <a:endParaRPr lang="en-ZA" sz="1600" dirty="0"/>
                    </a:p>
                  </a:txBody>
                  <a:tcPr/>
                </a:tc>
                <a:tc>
                  <a:txBody>
                    <a:bodyPr/>
                    <a:lstStyle/>
                    <a:p>
                      <a:r>
                        <a:rPr lang="en-ZA" sz="1600" dirty="0" smtClean="0"/>
                        <a:t>9 730 860.08</a:t>
                      </a:r>
                      <a:endParaRPr lang="en-ZA" sz="1600" dirty="0"/>
                    </a:p>
                  </a:txBody>
                  <a:tcPr/>
                </a:tc>
              </a:tr>
              <a:tr h="551890">
                <a:tc>
                  <a:txBody>
                    <a:bodyPr/>
                    <a:lstStyle/>
                    <a:p>
                      <a:r>
                        <a:rPr lang="en-ZA" sz="1600" b="1" dirty="0" smtClean="0"/>
                        <a:t>PATIENT FOOD</a:t>
                      </a:r>
                      <a:r>
                        <a:rPr lang="en-ZA" sz="1600" b="1" baseline="0" dirty="0" smtClean="0"/>
                        <a:t> </a:t>
                      </a:r>
                      <a:endParaRPr lang="en-ZA" sz="1600" b="1" dirty="0"/>
                    </a:p>
                  </a:txBody>
                  <a:tcPr/>
                </a:tc>
                <a:tc>
                  <a:txBody>
                    <a:bodyPr/>
                    <a:lstStyle/>
                    <a:p>
                      <a:r>
                        <a:rPr lang="en-ZA" sz="1600" dirty="0" smtClean="0"/>
                        <a:t>A&amp;S</a:t>
                      </a:r>
                      <a:r>
                        <a:rPr lang="en-ZA" sz="1600" baseline="0" dirty="0" smtClean="0"/>
                        <a:t>/S: Nutrition </a:t>
                      </a:r>
                      <a:r>
                        <a:rPr lang="en-ZA" sz="1600" baseline="0" dirty="0" err="1" smtClean="0"/>
                        <a:t>Ser</a:t>
                      </a:r>
                      <a:r>
                        <a:rPr lang="en-ZA" sz="1600" baseline="0" dirty="0" smtClean="0"/>
                        <a:t>: Patients/</a:t>
                      </a:r>
                    </a:p>
                    <a:p>
                      <a:r>
                        <a:rPr lang="en-ZA" sz="1600" baseline="0" dirty="0" smtClean="0"/>
                        <a:t>A&amp;S/O: Catering </a:t>
                      </a:r>
                      <a:r>
                        <a:rPr lang="en-ZA" sz="1600" baseline="0" dirty="0" err="1" smtClean="0"/>
                        <a:t>Serv</a:t>
                      </a:r>
                      <a:r>
                        <a:rPr lang="en-ZA" sz="1600" baseline="0" dirty="0" smtClean="0"/>
                        <a:t>: Patients</a:t>
                      </a:r>
                      <a:endParaRPr lang="en-ZA" sz="1600" dirty="0"/>
                    </a:p>
                  </a:txBody>
                  <a:tcPr/>
                </a:tc>
                <a:tc>
                  <a:txBody>
                    <a:bodyPr/>
                    <a:lstStyle/>
                    <a:p>
                      <a:r>
                        <a:rPr lang="en-ZA" sz="1600" dirty="0" smtClean="0"/>
                        <a:t>45</a:t>
                      </a:r>
                      <a:r>
                        <a:rPr lang="en-ZA" sz="1600" baseline="0" dirty="0" smtClean="0"/>
                        <a:t> 811 523.00</a:t>
                      </a:r>
                      <a:endParaRPr lang="en-ZA" sz="1600" dirty="0"/>
                    </a:p>
                  </a:txBody>
                  <a:tcPr/>
                </a:tc>
                <a:tc>
                  <a:txBody>
                    <a:bodyPr/>
                    <a:lstStyle/>
                    <a:p>
                      <a:r>
                        <a:rPr lang="en-ZA" sz="1600" dirty="0" smtClean="0"/>
                        <a:t>492 605.79</a:t>
                      </a:r>
                      <a:endParaRPr lang="en-ZA" sz="1600" dirty="0"/>
                    </a:p>
                  </a:txBody>
                  <a:tcPr/>
                </a:tc>
              </a:tr>
              <a:tr h="805201">
                <a:tc>
                  <a:txBody>
                    <a:bodyPr/>
                    <a:lstStyle/>
                    <a:p>
                      <a:r>
                        <a:rPr lang="en-ZA" sz="1600" b="1" dirty="0" smtClean="0"/>
                        <a:t>CLEANING</a:t>
                      </a:r>
                      <a:r>
                        <a:rPr lang="en-ZA" sz="1600" b="1" baseline="0" dirty="0" smtClean="0"/>
                        <a:t> SERVICE</a:t>
                      </a:r>
                      <a:endParaRPr lang="en-ZA" sz="1600" b="1" dirty="0"/>
                    </a:p>
                  </a:txBody>
                  <a:tcPr/>
                </a:tc>
                <a:tc>
                  <a:txBody>
                    <a:bodyPr/>
                    <a:lstStyle/>
                    <a:p>
                      <a:r>
                        <a:rPr lang="en-ZA" sz="1600" dirty="0" smtClean="0"/>
                        <a:t>PP:</a:t>
                      </a:r>
                      <a:r>
                        <a:rPr lang="en-ZA" sz="1600" baseline="0" dirty="0" smtClean="0"/>
                        <a:t> Cleaning Services </a:t>
                      </a:r>
                      <a:endParaRPr lang="en-ZA" sz="1600" dirty="0"/>
                    </a:p>
                  </a:txBody>
                  <a:tcPr/>
                </a:tc>
                <a:tc>
                  <a:txBody>
                    <a:bodyPr/>
                    <a:lstStyle/>
                    <a:p>
                      <a:r>
                        <a:rPr lang="en-ZA" sz="1600" dirty="0" smtClean="0"/>
                        <a:t>32 530 915.00</a:t>
                      </a:r>
                      <a:endParaRPr lang="en-ZA" sz="1600" dirty="0"/>
                    </a:p>
                  </a:txBody>
                  <a:tcPr/>
                </a:tc>
                <a:tc>
                  <a:txBody>
                    <a:bodyPr/>
                    <a:lstStyle/>
                    <a:p>
                      <a:r>
                        <a:rPr lang="en-ZA" sz="1600" dirty="0" smtClean="0"/>
                        <a:t>9 339 034.44</a:t>
                      </a:r>
                      <a:endParaRPr lang="en-ZA" sz="1600" dirty="0"/>
                    </a:p>
                  </a:txBody>
                  <a:tcPr/>
                </a:tc>
              </a:tr>
            </a:tbl>
          </a:graphicData>
        </a:graphic>
      </p:graphicFrame>
      <p:sp>
        <p:nvSpPr>
          <p:cNvPr id="5" name="Rectangle 4"/>
          <p:cNvSpPr/>
          <p:nvPr/>
        </p:nvSpPr>
        <p:spPr>
          <a:xfrm>
            <a:off x="107504" y="188640"/>
            <a:ext cx="6840760" cy="461665"/>
          </a:xfrm>
          <a:prstGeom prst="rect">
            <a:avLst/>
          </a:prstGeom>
        </p:spPr>
        <p:txBody>
          <a:bodyPr wrap="square">
            <a:spAutoFit/>
          </a:bodyPr>
          <a:lstStyle/>
          <a:p>
            <a:r>
              <a:rPr lang="en-ZA" sz="2400" b="1" dirty="0" smtClean="0">
                <a:effectLst>
                  <a:outerShdw blurRad="38100" dist="38100" dir="2700000" algn="tl">
                    <a:srgbClr val="000000">
                      <a:alpha val="43137"/>
                    </a:srgbClr>
                  </a:outerShdw>
                </a:effectLst>
                <a:latin typeface="Arial" panose="020B0604020202020204" pitchFamily="34" charset="0"/>
              </a:rPr>
              <a:t>PROGRESS ON PROCUREMENT </a:t>
            </a:r>
            <a:r>
              <a:rPr lang="en-ZA" sz="2400" b="1" dirty="0">
                <a:effectLst>
                  <a:outerShdw blurRad="38100" dist="38100" dir="2700000" algn="tl">
                    <a:srgbClr val="000000">
                      <a:alpha val="43137"/>
                    </a:srgbClr>
                  </a:outerShdw>
                </a:effectLst>
                <a:latin typeface="Arial" panose="020B0604020202020204" pitchFamily="34" charset="0"/>
              </a:rPr>
              <a:t>PLAN </a:t>
            </a:r>
            <a:r>
              <a:rPr lang="en-ZA" sz="2400" b="1" dirty="0" smtClean="0">
                <a:effectLst>
                  <a:outerShdw blurRad="38100" dist="38100" dir="2700000" algn="tl">
                    <a:srgbClr val="000000">
                      <a:alpha val="43137"/>
                    </a:srgbClr>
                  </a:outerShdw>
                </a:effectLst>
                <a:latin typeface="Arial" panose="020B0604020202020204" pitchFamily="34" charset="0"/>
              </a:rPr>
              <a:t>(2)</a:t>
            </a:r>
            <a:endParaRPr lang="en-ZA" sz="2400" dirty="0"/>
          </a:p>
        </p:txBody>
      </p:sp>
    </p:spTree>
    <p:extLst>
      <p:ext uri="{BB962C8B-B14F-4D97-AF65-F5344CB8AC3E}">
        <p14:creationId xmlns:p14="http://schemas.microsoft.com/office/powerpoint/2010/main" xmlns="" val="26302586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836" y="116632"/>
            <a:ext cx="7772400" cy="576064"/>
          </a:xfrm>
        </p:spPr>
        <p:txBody>
          <a:bodyPr>
            <a:noAutofit/>
          </a:bodyPr>
          <a:lstStyle/>
          <a:p>
            <a:r>
              <a:rPr lang="en-ZA" sz="2400" b="1" dirty="0">
                <a:effectLst>
                  <a:outerShdw blurRad="38100" dist="38100" dir="2700000" algn="tl">
                    <a:srgbClr val="000000">
                      <a:alpha val="43137"/>
                    </a:srgbClr>
                  </a:outerShdw>
                </a:effectLst>
                <a:latin typeface="Arial" panose="020B0604020202020204" pitchFamily="34" charset="0"/>
                <a:ea typeface="+mn-ea"/>
                <a:cs typeface="+mn-cs"/>
              </a:rPr>
              <a:t>AWARDED CONTRACTS </a:t>
            </a:r>
          </a:p>
        </p:txBody>
      </p:sp>
      <p:sp>
        <p:nvSpPr>
          <p:cNvPr id="3" name="Subtitle 2"/>
          <p:cNvSpPr>
            <a:spLocks noGrp="1"/>
          </p:cNvSpPr>
          <p:nvPr>
            <p:ph type="subTitle" idx="1"/>
          </p:nvPr>
        </p:nvSpPr>
        <p:spPr>
          <a:xfrm>
            <a:off x="755576" y="2228850"/>
            <a:ext cx="7632848" cy="2785864"/>
          </a:xfrm>
        </p:spPr>
        <p:txBody>
          <a:bodyPr/>
          <a:lstStyle/>
          <a:p>
            <a:endParaRPr lang="en-ZA" dirty="0"/>
          </a:p>
          <a:p>
            <a:endParaRPr lang="en-ZA" dirty="0"/>
          </a:p>
        </p:txBody>
      </p:sp>
      <p:sp>
        <p:nvSpPr>
          <p:cNvPr id="4" name="Slide Number Placeholder 3"/>
          <p:cNvSpPr>
            <a:spLocks noGrp="1"/>
          </p:cNvSpPr>
          <p:nvPr>
            <p:ph type="sldNum" sz="quarter" idx="10"/>
          </p:nvPr>
        </p:nvSpPr>
        <p:spPr/>
        <p:txBody>
          <a:bodyPr/>
          <a:lstStyle/>
          <a:p>
            <a:r>
              <a:rPr lang="en-US" dirty="0" smtClean="0"/>
              <a:t>6</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1181054684"/>
              </p:ext>
            </p:extLst>
          </p:nvPr>
        </p:nvGraphicFramePr>
        <p:xfrm>
          <a:off x="86836" y="836712"/>
          <a:ext cx="8949660" cy="5258163"/>
        </p:xfrm>
        <a:graphic>
          <a:graphicData uri="http://schemas.openxmlformats.org/drawingml/2006/table">
            <a:tbl>
              <a:tblPr>
                <a:tableStyleId>{7DF18680-E054-41AD-8BC1-D1AEF772440D}</a:tableStyleId>
              </a:tblPr>
              <a:tblGrid>
                <a:gridCol w="5242481"/>
                <a:gridCol w="958624"/>
                <a:gridCol w="1150403"/>
                <a:gridCol w="799077"/>
                <a:gridCol w="799075"/>
              </a:tblGrid>
              <a:tr h="519824">
                <a:tc>
                  <a:txBody>
                    <a:bodyPr/>
                    <a:lstStyle/>
                    <a:p>
                      <a:pPr algn="l" fontAlgn="b"/>
                      <a:r>
                        <a:rPr lang="en-ZA" sz="1200" b="1" i="0" u="none" strike="noStrike" dirty="0" smtClean="0">
                          <a:solidFill>
                            <a:srgbClr val="000000"/>
                          </a:solidFill>
                          <a:effectLst/>
                          <a:latin typeface="Calibri" panose="020F0502020204030204" pitchFamily="34" charset="0"/>
                        </a:rPr>
                        <a:t>CONTRACT</a:t>
                      </a:r>
                      <a:r>
                        <a:rPr lang="en-ZA" sz="1200" b="1" i="0" u="none" strike="noStrike" baseline="0" dirty="0" smtClean="0">
                          <a:solidFill>
                            <a:srgbClr val="000000"/>
                          </a:solidFill>
                          <a:effectLst/>
                          <a:latin typeface="Calibri" panose="020F0502020204030204" pitchFamily="34" charset="0"/>
                        </a:rPr>
                        <a:t> DETAILS</a:t>
                      </a:r>
                      <a:endParaRPr lang="en-ZA" sz="12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ZA" sz="1200" b="1" i="0" u="none" strike="noStrike" dirty="0" smtClean="0">
                          <a:solidFill>
                            <a:srgbClr val="000000"/>
                          </a:solidFill>
                          <a:effectLst/>
                          <a:latin typeface="Calibri" panose="020F0502020204030204" pitchFamily="34" charset="0"/>
                        </a:rPr>
                        <a:t>SUCCESSFUL BIDDER</a:t>
                      </a:r>
                      <a:endParaRPr lang="en-ZA" sz="12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ZA" sz="1200" b="1" i="0" u="none" strike="noStrike" dirty="0" smtClean="0">
                          <a:solidFill>
                            <a:srgbClr val="000000"/>
                          </a:solidFill>
                          <a:effectLst/>
                          <a:latin typeface="Calibri" panose="020F0502020204030204" pitchFamily="34" charset="0"/>
                        </a:rPr>
                        <a:t>REF NO</a:t>
                      </a:r>
                      <a:endParaRPr lang="en-ZA" sz="12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ZA" sz="1200" b="1" i="0" u="none" strike="noStrike" dirty="0" smtClean="0">
                          <a:solidFill>
                            <a:srgbClr val="000000"/>
                          </a:solidFill>
                          <a:effectLst/>
                          <a:latin typeface="Calibri" panose="020F0502020204030204" pitchFamily="34" charset="0"/>
                        </a:rPr>
                        <a:t>START</a:t>
                      </a:r>
                      <a:r>
                        <a:rPr lang="en-ZA" sz="1200" b="1" i="0" u="none" strike="noStrike" baseline="0" dirty="0" smtClean="0">
                          <a:solidFill>
                            <a:srgbClr val="000000"/>
                          </a:solidFill>
                          <a:effectLst/>
                          <a:latin typeface="Calibri" panose="020F0502020204030204" pitchFamily="34" charset="0"/>
                        </a:rPr>
                        <a:t> PERIOD</a:t>
                      </a:r>
                      <a:endParaRPr lang="en-ZA" sz="12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ZA" sz="1200" b="1" i="0" u="none" strike="noStrike" dirty="0" smtClean="0">
                          <a:solidFill>
                            <a:srgbClr val="000000"/>
                          </a:solidFill>
                          <a:effectLst/>
                          <a:latin typeface="Calibri" panose="020F0502020204030204" pitchFamily="34" charset="0"/>
                        </a:rPr>
                        <a:t>END PERIOD</a:t>
                      </a:r>
                      <a:endParaRPr lang="en-ZA" sz="1200" b="1" i="0" u="none" strike="noStrike" dirty="0">
                        <a:solidFill>
                          <a:srgbClr val="000000"/>
                        </a:solidFill>
                        <a:effectLst/>
                        <a:latin typeface="Calibri" panose="020F0502020204030204" pitchFamily="34" charset="0"/>
                      </a:endParaRPr>
                    </a:p>
                  </a:txBody>
                  <a:tcPr marL="0" marR="0" marT="0" marB="0" anchor="b"/>
                </a:tc>
              </a:tr>
              <a:tr h="519824">
                <a:tc>
                  <a:txBody>
                    <a:bodyPr/>
                    <a:lstStyle/>
                    <a:p>
                      <a:pPr algn="l" fontAlgn="b"/>
                      <a:r>
                        <a:rPr lang="en-ZA" sz="1200" u="none" strike="noStrike" dirty="0">
                          <a:effectLst/>
                        </a:rPr>
                        <a:t>Supply, delivery, installation, commissioning, demonstration and calibration of 128 CT Scanner</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dirty="0">
                          <a:effectLst/>
                        </a:rPr>
                        <a:t>East Cape X-Ray CC</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dirty="0">
                          <a:effectLst/>
                        </a:rPr>
                        <a:t>SCMU3-15/16-0021</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dirty="0" smtClean="0">
                          <a:effectLst/>
                        </a:rPr>
                        <a:t>12/2/2016</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dirty="0" smtClean="0">
                          <a:effectLst/>
                        </a:rPr>
                        <a:t>12/2/2019</a:t>
                      </a:r>
                      <a:endParaRPr lang="en-ZA" sz="1200" b="0" i="0" u="none" strike="noStrike" dirty="0">
                        <a:solidFill>
                          <a:srgbClr val="000000"/>
                        </a:solidFill>
                        <a:effectLst/>
                        <a:latin typeface="Calibri" panose="020F0502020204030204" pitchFamily="34" charset="0"/>
                      </a:endParaRPr>
                    </a:p>
                  </a:txBody>
                  <a:tcPr marL="0" marR="0" marT="0" marB="0" anchor="b"/>
                </a:tc>
              </a:tr>
              <a:tr h="519824">
                <a:tc>
                  <a:txBody>
                    <a:bodyPr/>
                    <a:lstStyle/>
                    <a:p>
                      <a:pPr algn="l" fontAlgn="b"/>
                      <a:r>
                        <a:rPr lang="en-ZA" sz="1200" u="none" strike="noStrike" dirty="0">
                          <a:effectLst/>
                        </a:rPr>
                        <a:t>Supply, Delivery, installation, calibration, demonstration and commissioning of Anaesthetic Machine Option 1 for ECDOH for a period of 36 months </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a:effectLst/>
                        </a:rPr>
                        <a:t>Drager SA (Pty) Ltd</a:t>
                      </a:r>
                      <a:endParaRPr lang="en-Z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a:effectLst/>
                        </a:rPr>
                        <a:t>SCMU3-15/16-0023</a:t>
                      </a:r>
                      <a:endParaRPr lang="en-Z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dirty="0" smtClean="0">
                          <a:effectLst/>
                        </a:rPr>
                        <a:t>22/6/2016</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dirty="0" smtClean="0">
                          <a:effectLst/>
                        </a:rPr>
                        <a:t>22/6/2019</a:t>
                      </a:r>
                      <a:endParaRPr lang="en-ZA" sz="1200" b="0" i="0" u="none" strike="noStrike" dirty="0">
                        <a:solidFill>
                          <a:srgbClr val="000000"/>
                        </a:solidFill>
                        <a:effectLst/>
                        <a:latin typeface="Calibri" panose="020F0502020204030204" pitchFamily="34" charset="0"/>
                      </a:endParaRPr>
                    </a:p>
                  </a:txBody>
                  <a:tcPr marL="0" marR="0" marT="0" marB="0" anchor="b"/>
                </a:tc>
              </a:tr>
              <a:tr h="779735">
                <a:tc>
                  <a:txBody>
                    <a:bodyPr/>
                    <a:lstStyle/>
                    <a:p>
                      <a:pPr algn="l" fontAlgn="b"/>
                      <a:r>
                        <a:rPr lang="en-ZA" sz="1200" u="none" strike="noStrike" dirty="0">
                          <a:effectLst/>
                        </a:rPr>
                        <a:t>Supply, Delivery, installation, calibration and commissioning of SPECT CT Gamma </a:t>
                      </a:r>
                      <a:r>
                        <a:rPr lang="en-ZA" sz="1200" u="none" strike="noStrike" dirty="0" smtClean="0">
                          <a:effectLst/>
                        </a:rPr>
                        <a:t>Camera </a:t>
                      </a:r>
                      <a:r>
                        <a:rPr lang="en-ZA" sz="1200" u="none" strike="noStrike" dirty="0">
                          <a:effectLst/>
                        </a:rPr>
                        <a:t>for Livingstone Hospital for a period of 36 months </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a:effectLst/>
                        </a:rPr>
                        <a:t>Siemans Healthcare (Pty) Ltd</a:t>
                      </a:r>
                      <a:endParaRPr lang="en-Z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a:effectLst/>
                        </a:rPr>
                        <a:t>SCMU3-15/16-0024</a:t>
                      </a:r>
                      <a:endParaRPr lang="en-Z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dirty="0" smtClean="0">
                          <a:effectLst/>
                        </a:rPr>
                        <a:t>1/5/2016</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dirty="0" smtClean="0">
                          <a:effectLst/>
                        </a:rPr>
                        <a:t>30/4/2019</a:t>
                      </a:r>
                      <a:endParaRPr lang="en-ZA" sz="1200" b="0" i="0" u="none" strike="noStrike" dirty="0">
                        <a:solidFill>
                          <a:srgbClr val="000000"/>
                        </a:solidFill>
                        <a:effectLst/>
                        <a:latin typeface="Calibri" panose="020F0502020204030204" pitchFamily="34" charset="0"/>
                      </a:endParaRPr>
                    </a:p>
                  </a:txBody>
                  <a:tcPr marL="0" marR="0" marT="0" marB="0" anchor="b"/>
                </a:tc>
              </a:tr>
              <a:tr h="839662">
                <a:tc>
                  <a:txBody>
                    <a:bodyPr/>
                    <a:lstStyle/>
                    <a:p>
                      <a:pPr algn="l" fontAlgn="b"/>
                      <a:r>
                        <a:rPr lang="en-ZA" sz="1200" u="none" strike="noStrike" dirty="0">
                          <a:effectLst/>
                        </a:rPr>
                        <a:t>Supply, delivery, installation, calibration, demonstration and commissioning of C-Arm for ECDOH for a period of 36 months</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dirty="0">
                          <a:effectLst/>
                        </a:rPr>
                        <a:t>Africa X-Ray Industrial &amp; Medical (Pty) Ltd</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a:effectLst/>
                        </a:rPr>
                        <a:t>SCMU3-15/16-0024</a:t>
                      </a:r>
                      <a:endParaRPr lang="en-Z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dirty="0" smtClean="0">
                          <a:effectLst/>
                        </a:rPr>
                        <a:t>1/2/2016</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dirty="0" smtClean="0">
                          <a:effectLst/>
                        </a:rPr>
                        <a:t>31/1/2019</a:t>
                      </a:r>
                      <a:endParaRPr lang="en-ZA" sz="1200" b="0" i="0" u="none" strike="noStrike" dirty="0">
                        <a:solidFill>
                          <a:srgbClr val="000000"/>
                        </a:solidFill>
                        <a:effectLst/>
                        <a:latin typeface="Calibri" panose="020F0502020204030204" pitchFamily="34" charset="0"/>
                      </a:endParaRPr>
                    </a:p>
                  </a:txBody>
                  <a:tcPr marL="0" marR="0" marT="0" marB="0" anchor="b"/>
                </a:tc>
              </a:tr>
              <a:tr h="779735">
                <a:tc>
                  <a:txBody>
                    <a:bodyPr/>
                    <a:lstStyle/>
                    <a:p>
                      <a:pPr algn="l" fontAlgn="b"/>
                      <a:r>
                        <a:rPr lang="en-ZA" sz="1200" u="none" strike="noStrike" dirty="0">
                          <a:effectLst/>
                        </a:rPr>
                        <a:t>Supply, Delivery, installation, calibration and commissioning of 3D C-Arm Vascular for ECDOH (Livingston) for a period of 36 months </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dirty="0" err="1">
                          <a:effectLst/>
                        </a:rPr>
                        <a:t>Siemans</a:t>
                      </a:r>
                      <a:r>
                        <a:rPr lang="en-ZA" sz="1200" u="none" strike="noStrike" dirty="0">
                          <a:effectLst/>
                        </a:rPr>
                        <a:t> Healthcare (Pty) Ltd</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a:effectLst/>
                        </a:rPr>
                        <a:t>SCMU3-15/16-0025</a:t>
                      </a:r>
                      <a:endParaRPr lang="en-Z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dirty="0" smtClean="0">
                          <a:effectLst/>
                        </a:rPr>
                        <a:t>1/5/2016</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dirty="0" smtClean="0">
                          <a:effectLst/>
                        </a:rPr>
                        <a:t>30/4/2019</a:t>
                      </a:r>
                      <a:endParaRPr lang="en-ZA" sz="1200" b="0" i="0" u="none" strike="noStrike" dirty="0">
                        <a:solidFill>
                          <a:srgbClr val="000000"/>
                        </a:solidFill>
                        <a:effectLst/>
                        <a:latin typeface="Calibri" panose="020F0502020204030204" pitchFamily="34" charset="0"/>
                      </a:endParaRPr>
                    </a:p>
                  </a:txBody>
                  <a:tcPr marL="0" marR="0" marT="0" marB="0" anchor="b"/>
                </a:tc>
              </a:tr>
              <a:tr h="779735">
                <a:tc>
                  <a:txBody>
                    <a:bodyPr/>
                    <a:lstStyle/>
                    <a:p>
                      <a:pPr algn="l" fontAlgn="b"/>
                      <a:r>
                        <a:rPr lang="en-ZA" sz="1200" u="none" strike="noStrike" dirty="0">
                          <a:effectLst/>
                        </a:rPr>
                        <a:t>Supply, Delivery, installation, calibration, demonstration and commissioning of Digital X Rays for ECDOH for a period of 36 months </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a:effectLst/>
                        </a:rPr>
                        <a:t>Agfa Healthcare SA Pty Ltd </a:t>
                      </a:r>
                      <a:endParaRPr lang="en-Z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dirty="0">
                          <a:effectLst/>
                        </a:rPr>
                        <a:t>SCMU3-15/16-0026</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dirty="0" smtClean="0">
                          <a:effectLst/>
                        </a:rPr>
                        <a:t>28/1/2016</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dirty="0" smtClean="0">
                          <a:effectLst/>
                        </a:rPr>
                        <a:t>27/1/2019</a:t>
                      </a:r>
                      <a:endParaRPr lang="en-ZA" sz="1200" b="0" i="0" u="none" strike="noStrike" dirty="0">
                        <a:solidFill>
                          <a:srgbClr val="000000"/>
                        </a:solidFill>
                        <a:effectLst/>
                        <a:latin typeface="Calibri" panose="020F0502020204030204" pitchFamily="34" charset="0"/>
                      </a:endParaRPr>
                    </a:p>
                  </a:txBody>
                  <a:tcPr marL="0" marR="0" marT="0" marB="0" anchor="b"/>
                </a:tc>
              </a:tr>
              <a:tr h="519824">
                <a:tc>
                  <a:txBody>
                    <a:bodyPr/>
                    <a:lstStyle/>
                    <a:p>
                      <a:pPr algn="l" fontAlgn="b"/>
                      <a:r>
                        <a:rPr lang="en-ZA" sz="1200" u="none" strike="noStrike" dirty="0">
                          <a:effectLst/>
                        </a:rPr>
                        <a:t>Supply, Delivery and Installation of switching equipment for Frere Hospital LAN switching upgrade for a period of 36 months </a:t>
                      </a:r>
                      <a:endParaRPr lang="en-Z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a:effectLst/>
                        </a:rPr>
                        <a:t>Dimension Data</a:t>
                      </a:r>
                      <a:endParaRPr lang="en-Z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ZA" sz="1200" u="none" strike="noStrike">
                          <a:effectLst/>
                        </a:rPr>
                        <a:t>SCMU3-15/16-0028</a:t>
                      </a:r>
                      <a:endParaRPr lang="en-Z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a:effectLst/>
                        </a:rPr>
                        <a:t>1/1/2016</a:t>
                      </a:r>
                      <a:endParaRPr lang="en-Z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ZA" sz="1200" u="none" strike="noStrike" dirty="0">
                          <a:effectLst/>
                        </a:rPr>
                        <a:t>12/31/2021</a:t>
                      </a:r>
                      <a:endParaRPr lang="en-ZA" sz="1200" b="0" i="0" u="none" strike="noStrike" dirty="0">
                        <a:solidFill>
                          <a:srgbClr val="000000"/>
                        </a:solidFill>
                        <a:effectLst/>
                        <a:latin typeface="Calibri" panose="020F0502020204030204" pitchFamily="34" charset="0"/>
                      </a:endParaRPr>
                    </a:p>
                  </a:txBody>
                  <a:tcPr marL="0" marR="0" marT="0" marB="0" anchor="b"/>
                </a:tc>
              </a:tr>
            </a:tbl>
          </a:graphicData>
        </a:graphic>
      </p:graphicFrame>
    </p:spTree>
    <p:extLst>
      <p:ext uri="{BB962C8B-B14F-4D97-AF65-F5344CB8AC3E}">
        <p14:creationId xmlns:p14="http://schemas.microsoft.com/office/powerpoint/2010/main" xmlns="" val="36588519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4352"/>
            <a:ext cx="7772400" cy="498384"/>
          </a:xfrm>
        </p:spPr>
        <p:txBody>
          <a:bodyPr>
            <a:normAutofit/>
          </a:bodyPr>
          <a:lstStyle/>
          <a:p>
            <a:r>
              <a:rPr lang="en-ZA" sz="2400" b="1" dirty="0">
                <a:effectLst>
                  <a:outerShdw blurRad="38100" dist="38100" dir="2700000" algn="tl">
                    <a:srgbClr val="000000">
                      <a:alpha val="43137"/>
                    </a:srgbClr>
                  </a:outerShdw>
                </a:effectLst>
                <a:latin typeface="Arial" panose="020B0604020202020204" pitchFamily="34" charset="0"/>
                <a:ea typeface="+mn-ea"/>
                <a:cs typeface="+mn-cs"/>
              </a:rPr>
              <a:t>LOCAL PROCUREMENT </a:t>
            </a:r>
            <a:r>
              <a:rPr lang="en-ZA" sz="2400" b="1" dirty="0" smtClean="0">
                <a:effectLst>
                  <a:outerShdw blurRad="38100" dist="38100" dir="2700000" algn="tl">
                    <a:srgbClr val="000000">
                      <a:alpha val="43137"/>
                    </a:srgbClr>
                  </a:outerShdw>
                </a:effectLst>
                <a:latin typeface="Arial" panose="020B0604020202020204" pitchFamily="34" charset="0"/>
                <a:ea typeface="+mn-ea"/>
                <a:cs typeface="+mn-cs"/>
              </a:rPr>
              <a:t>PLAN (1) </a:t>
            </a:r>
            <a:endParaRPr lang="en-ZA" sz="2400" b="1" dirty="0">
              <a:effectLst>
                <a:outerShdw blurRad="38100" dist="38100" dir="2700000" algn="tl">
                  <a:srgbClr val="000000">
                    <a:alpha val="43137"/>
                  </a:srgbClr>
                </a:outerShdw>
              </a:effectLst>
              <a:latin typeface="Arial" panose="020B0604020202020204" pitchFamily="34" charset="0"/>
              <a:ea typeface="+mn-ea"/>
              <a:cs typeface="+mn-cs"/>
            </a:endParaRPr>
          </a:p>
        </p:txBody>
      </p:sp>
      <p:sp>
        <p:nvSpPr>
          <p:cNvPr id="3" name="Subtitle 2"/>
          <p:cNvSpPr>
            <a:spLocks noGrp="1"/>
          </p:cNvSpPr>
          <p:nvPr>
            <p:ph type="subTitle" idx="1"/>
          </p:nvPr>
        </p:nvSpPr>
        <p:spPr>
          <a:xfrm>
            <a:off x="107504" y="4789127"/>
            <a:ext cx="8784976" cy="1448185"/>
          </a:xfrm>
        </p:spPr>
        <p:txBody>
          <a:bodyPr>
            <a:normAutofit/>
          </a:bodyPr>
          <a:lstStyle/>
          <a:p>
            <a:endParaRPr lang="en-ZA" dirty="0" smtClean="0"/>
          </a:p>
          <a:p>
            <a:endParaRPr lang="en-ZA" dirty="0"/>
          </a:p>
          <a:p>
            <a:endParaRPr lang="en-ZA" dirty="0" smtClean="0"/>
          </a:p>
          <a:p>
            <a:endParaRPr lang="en-ZA" dirty="0"/>
          </a:p>
          <a:p>
            <a:endParaRPr lang="en-ZA" dirty="0" smtClean="0"/>
          </a:p>
          <a:p>
            <a:endParaRPr lang="en-ZA" dirty="0"/>
          </a:p>
          <a:p>
            <a:endParaRPr lang="en-ZA" dirty="0"/>
          </a:p>
        </p:txBody>
      </p:sp>
      <p:sp>
        <p:nvSpPr>
          <p:cNvPr id="4" name="Slide Number Placeholder 3"/>
          <p:cNvSpPr>
            <a:spLocks noGrp="1"/>
          </p:cNvSpPr>
          <p:nvPr>
            <p:ph type="sldNum" sz="quarter" idx="10"/>
          </p:nvPr>
        </p:nvSpPr>
        <p:spPr/>
        <p:txBody>
          <a:bodyPr/>
          <a:lstStyle/>
          <a:p>
            <a:r>
              <a:rPr lang="en-US" dirty="0" smtClean="0"/>
              <a:t>5</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4242347758"/>
              </p:ext>
            </p:extLst>
          </p:nvPr>
        </p:nvGraphicFramePr>
        <p:xfrm>
          <a:off x="76200" y="764704"/>
          <a:ext cx="8960295" cy="3938296"/>
        </p:xfrm>
        <a:graphic>
          <a:graphicData uri="http://schemas.openxmlformats.org/drawingml/2006/table">
            <a:tbl>
              <a:tblPr firstRow="1" bandRow="1">
                <a:tableStyleId>{5C22544A-7EE6-4342-B048-85BDC9FD1C3A}</a:tableStyleId>
              </a:tblPr>
              <a:tblGrid>
                <a:gridCol w="1836716"/>
                <a:gridCol w="3149883"/>
                <a:gridCol w="2151263"/>
                <a:gridCol w="1822433"/>
              </a:tblGrid>
              <a:tr h="573437">
                <a:tc>
                  <a:txBody>
                    <a:bodyPr/>
                    <a:lstStyle/>
                    <a:p>
                      <a:r>
                        <a:rPr lang="en-ZA" sz="1600" dirty="0" smtClean="0"/>
                        <a:t>COMMODITY</a:t>
                      </a:r>
                      <a:endParaRPr lang="en-ZA" sz="1600" dirty="0"/>
                    </a:p>
                  </a:txBody>
                  <a:tcPr/>
                </a:tc>
                <a:tc>
                  <a:txBody>
                    <a:bodyPr/>
                    <a:lstStyle/>
                    <a:p>
                      <a:r>
                        <a:rPr lang="en-ZA" sz="1600" dirty="0" smtClean="0"/>
                        <a:t>SCOA</a:t>
                      </a:r>
                      <a:r>
                        <a:rPr lang="en-ZA" sz="1600" baseline="0" dirty="0" smtClean="0"/>
                        <a:t> ITEM</a:t>
                      </a:r>
                      <a:endParaRPr lang="en-ZA" sz="1600" dirty="0"/>
                    </a:p>
                  </a:txBody>
                  <a:tcPr/>
                </a:tc>
                <a:tc>
                  <a:txBody>
                    <a:bodyPr/>
                    <a:lstStyle/>
                    <a:p>
                      <a:r>
                        <a:rPr lang="en-ZA" sz="1600" dirty="0" smtClean="0"/>
                        <a:t>PROCUREMENT</a:t>
                      </a:r>
                      <a:r>
                        <a:rPr lang="en-ZA" sz="1600" baseline="0" dirty="0" smtClean="0"/>
                        <a:t> PLAN </a:t>
                      </a:r>
                      <a:endParaRPr lang="en-ZA" sz="1600" dirty="0"/>
                    </a:p>
                  </a:txBody>
                  <a:tcPr/>
                </a:tc>
                <a:tc>
                  <a:txBody>
                    <a:bodyPr/>
                    <a:lstStyle/>
                    <a:p>
                      <a:r>
                        <a:rPr lang="en-ZA" sz="1600" dirty="0" smtClean="0"/>
                        <a:t>EXPENDITURE TODATE</a:t>
                      </a:r>
                      <a:endParaRPr lang="en-ZA" sz="1600" dirty="0"/>
                    </a:p>
                  </a:txBody>
                  <a:tcPr/>
                </a:tc>
              </a:tr>
              <a:tr h="513234">
                <a:tc>
                  <a:txBody>
                    <a:bodyPr/>
                    <a:lstStyle/>
                    <a:p>
                      <a:r>
                        <a:rPr lang="en-ZA" sz="1600" b="1" baseline="0" dirty="0" smtClean="0"/>
                        <a:t>PHYSICAL SECURITY</a:t>
                      </a:r>
                      <a:endParaRPr lang="en-ZA" sz="1600" b="1" dirty="0"/>
                    </a:p>
                  </a:txBody>
                  <a:tcPr/>
                </a:tc>
                <a:tc>
                  <a:txBody>
                    <a:bodyPr/>
                    <a:lstStyle/>
                    <a:p>
                      <a:r>
                        <a:rPr lang="en-ZA" sz="1600" dirty="0" smtClean="0"/>
                        <a:t>A&amp;S</a:t>
                      </a:r>
                      <a:r>
                        <a:rPr lang="en-ZA" sz="1600" baseline="0" dirty="0" smtClean="0"/>
                        <a:t> OS: Security Services </a:t>
                      </a:r>
                      <a:endParaRPr lang="en-ZA" sz="1600" dirty="0"/>
                    </a:p>
                  </a:txBody>
                  <a:tcPr/>
                </a:tc>
                <a:tc>
                  <a:txBody>
                    <a:bodyPr/>
                    <a:lstStyle/>
                    <a:p>
                      <a:r>
                        <a:rPr lang="en-ZA" sz="1600" dirty="0" smtClean="0"/>
                        <a:t>194</a:t>
                      </a:r>
                      <a:r>
                        <a:rPr lang="en-ZA" sz="1600" baseline="0" dirty="0" smtClean="0"/>
                        <a:t> 816 536.96</a:t>
                      </a:r>
                      <a:endParaRPr lang="en-ZA" sz="1600" dirty="0"/>
                    </a:p>
                  </a:txBody>
                  <a:tcPr/>
                </a:tc>
                <a:tc>
                  <a:txBody>
                    <a:bodyPr/>
                    <a:lstStyle/>
                    <a:p>
                      <a:r>
                        <a:rPr lang="en-ZA" sz="1600" dirty="0" smtClean="0"/>
                        <a:t>84 089 622.52</a:t>
                      </a:r>
                      <a:endParaRPr lang="en-ZA" sz="1600" dirty="0"/>
                    </a:p>
                  </a:txBody>
                  <a:tcPr/>
                </a:tc>
              </a:tr>
              <a:tr h="513234">
                <a:tc>
                  <a:txBody>
                    <a:bodyPr/>
                    <a:lstStyle/>
                    <a:p>
                      <a:r>
                        <a:rPr lang="en-ZA" sz="1600" b="1" baseline="0" dirty="0" smtClean="0"/>
                        <a:t>WASTE REMOVAL </a:t>
                      </a:r>
                      <a:endParaRPr lang="en-ZA" sz="1600" b="1" dirty="0"/>
                    </a:p>
                  </a:txBody>
                  <a:tcPr/>
                </a:tc>
                <a:tc>
                  <a:txBody>
                    <a:bodyPr/>
                    <a:lstStyle/>
                    <a:p>
                      <a:r>
                        <a:rPr lang="en-ZA" sz="1600" baseline="0" dirty="0" smtClean="0"/>
                        <a:t>Medical Waste </a:t>
                      </a:r>
                    </a:p>
                    <a:p>
                      <a:r>
                        <a:rPr lang="en-ZA" sz="1600" baseline="0" dirty="0" smtClean="0"/>
                        <a:t>General Waste </a:t>
                      </a:r>
                      <a:endParaRPr lang="en-ZA" sz="1600" dirty="0"/>
                    </a:p>
                  </a:txBody>
                  <a:tcPr/>
                </a:tc>
                <a:tc>
                  <a:txBody>
                    <a:bodyPr/>
                    <a:lstStyle/>
                    <a:p>
                      <a:r>
                        <a:rPr lang="en-ZA" sz="1600" dirty="0" smtClean="0"/>
                        <a:t>50 508 961.00 </a:t>
                      </a:r>
                      <a:endParaRPr lang="en-ZA" sz="1600" dirty="0"/>
                    </a:p>
                  </a:txBody>
                  <a:tcPr/>
                </a:tc>
                <a:tc>
                  <a:txBody>
                    <a:bodyPr/>
                    <a:lstStyle/>
                    <a:p>
                      <a:r>
                        <a:rPr lang="en-ZA" sz="1600" dirty="0" smtClean="0"/>
                        <a:t>9 730 860.08</a:t>
                      </a:r>
                      <a:endParaRPr lang="en-ZA" sz="1600" dirty="0"/>
                    </a:p>
                  </a:txBody>
                  <a:tcPr/>
                </a:tc>
              </a:tr>
              <a:tr h="561811">
                <a:tc>
                  <a:txBody>
                    <a:bodyPr/>
                    <a:lstStyle/>
                    <a:p>
                      <a:r>
                        <a:rPr lang="en-ZA" sz="1600" b="1" dirty="0" smtClean="0"/>
                        <a:t>PATIENT FOOD</a:t>
                      </a:r>
                      <a:r>
                        <a:rPr lang="en-ZA" sz="1600" b="1" baseline="0" dirty="0" smtClean="0"/>
                        <a:t> </a:t>
                      </a:r>
                      <a:endParaRPr lang="en-ZA" sz="1600" b="1" dirty="0"/>
                    </a:p>
                  </a:txBody>
                  <a:tcPr/>
                </a:tc>
                <a:tc>
                  <a:txBody>
                    <a:bodyPr/>
                    <a:lstStyle/>
                    <a:p>
                      <a:r>
                        <a:rPr lang="en-ZA" sz="1600" dirty="0" smtClean="0"/>
                        <a:t>A&amp;S</a:t>
                      </a:r>
                      <a:r>
                        <a:rPr lang="en-ZA" sz="1600" baseline="0" dirty="0" smtClean="0"/>
                        <a:t>/S: Nutrition </a:t>
                      </a:r>
                      <a:r>
                        <a:rPr lang="en-ZA" sz="1600" baseline="0" dirty="0" err="1" smtClean="0"/>
                        <a:t>Ser</a:t>
                      </a:r>
                      <a:r>
                        <a:rPr lang="en-ZA" sz="1600" baseline="0" dirty="0" smtClean="0"/>
                        <a:t>: Patients/</a:t>
                      </a:r>
                    </a:p>
                    <a:p>
                      <a:r>
                        <a:rPr lang="en-ZA" sz="1600" baseline="0" dirty="0" smtClean="0"/>
                        <a:t>A&amp;S/O: Catering </a:t>
                      </a:r>
                      <a:r>
                        <a:rPr lang="en-ZA" sz="1600" baseline="0" dirty="0" err="1" smtClean="0"/>
                        <a:t>Serv</a:t>
                      </a:r>
                      <a:r>
                        <a:rPr lang="en-ZA" sz="1600" baseline="0" dirty="0" smtClean="0"/>
                        <a:t>: Patients</a:t>
                      </a:r>
                      <a:endParaRPr lang="en-ZA" sz="1600" dirty="0"/>
                    </a:p>
                  </a:txBody>
                  <a:tcPr/>
                </a:tc>
                <a:tc>
                  <a:txBody>
                    <a:bodyPr/>
                    <a:lstStyle/>
                    <a:p>
                      <a:r>
                        <a:rPr lang="en-ZA" sz="1600" dirty="0" smtClean="0"/>
                        <a:t>45</a:t>
                      </a:r>
                      <a:r>
                        <a:rPr lang="en-ZA" sz="1600" baseline="0" dirty="0" smtClean="0"/>
                        <a:t> 811 523.00</a:t>
                      </a:r>
                      <a:endParaRPr lang="en-ZA" sz="1600" dirty="0"/>
                    </a:p>
                  </a:txBody>
                  <a:tcPr/>
                </a:tc>
                <a:tc>
                  <a:txBody>
                    <a:bodyPr/>
                    <a:lstStyle/>
                    <a:p>
                      <a:r>
                        <a:rPr lang="en-ZA" sz="1600" dirty="0" smtClean="0"/>
                        <a:t>492 605.79</a:t>
                      </a:r>
                      <a:endParaRPr lang="en-ZA" sz="1600" dirty="0"/>
                    </a:p>
                  </a:txBody>
                  <a:tcPr/>
                </a:tc>
              </a:tr>
              <a:tr h="810908">
                <a:tc>
                  <a:txBody>
                    <a:bodyPr/>
                    <a:lstStyle/>
                    <a:p>
                      <a:r>
                        <a:rPr lang="en-ZA" sz="1600" b="1" dirty="0" smtClean="0"/>
                        <a:t>CLEANING</a:t>
                      </a:r>
                      <a:r>
                        <a:rPr lang="en-ZA" sz="1600" b="1" baseline="0" dirty="0" smtClean="0"/>
                        <a:t> SERVICE</a:t>
                      </a:r>
                      <a:endParaRPr lang="en-ZA" sz="1600" b="1" dirty="0"/>
                    </a:p>
                  </a:txBody>
                  <a:tcPr/>
                </a:tc>
                <a:tc>
                  <a:txBody>
                    <a:bodyPr/>
                    <a:lstStyle/>
                    <a:p>
                      <a:r>
                        <a:rPr lang="en-ZA" sz="1600" dirty="0" smtClean="0"/>
                        <a:t>PP:</a:t>
                      </a:r>
                      <a:r>
                        <a:rPr lang="en-ZA" sz="1600" baseline="0" dirty="0" smtClean="0"/>
                        <a:t> Cleaning Services </a:t>
                      </a:r>
                      <a:endParaRPr lang="en-ZA" sz="1600" dirty="0"/>
                    </a:p>
                  </a:txBody>
                  <a:tcPr/>
                </a:tc>
                <a:tc>
                  <a:txBody>
                    <a:bodyPr/>
                    <a:lstStyle/>
                    <a:p>
                      <a:r>
                        <a:rPr lang="en-ZA" sz="1600" dirty="0" smtClean="0"/>
                        <a:t>32 530 915.00</a:t>
                      </a:r>
                      <a:endParaRPr lang="en-ZA" sz="1600" dirty="0"/>
                    </a:p>
                  </a:txBody>
                  <a:tcPr/>
                </a:tc>
                <a:tc>
                  <a:txBody>
                    <a:bodyPr/>
                    <a:lstStyle/>
                    <a:p>
                      <a:r>
                        <a:rPr lang="en-ZA" sz="1600" dirty="0" smtClean="0"/>
                        <a:t>9 339 034.44</a:t>
                      </a:r>
                      <a:endParaRPr lang="en-ZA" sz="1600" dirty="0"/>
                    </a:p>
                  </a:txBody>
                  <a:tcPr/>
                </a:tc>
              </a:tr>
              <a:tr h="810908">
                <a:tc>
                  <a:txBody>
                    <a:bodyPr/>
                    <a:lstStyle/>
                    <a:p>
                      <a:r>
                        <a:rPr lang="en-ZA" sz="1600" b="1" dirty="0" smtClean="0"/>
                        <a:t>FURNITURE</a:t>
                      </a:r>
                      <a:r>
                        <a:rPr lang="en-ZA" sz="1600" b="1" baseline="0" dirty="0" smtClean="0"/>
                        <a:t> </a:t>
                      </a:r>
                      <a:endParaRPr lang="en-ZA" sz="1600" b="1" dirty="0"/>
                    </a:p>
                  </a:txBody>
                  <a:tcPr/>
                </a:tc>
                <a:tc>
                  <a:txBody>
                    <a:bodyPr/>
                    <a:lstStyle/>
                    <a:p>
                      <a:r>
                        <a:rPr lang="en-ZA" sz="1600" dirty="0" smtClean="0"/>
                        <a:t>FURNITURE</a:t>
                      </a:r>
                      <a:endParaRPr lang="en-ZA" sz="1600" dirty="0"/>
                    </a:p>
                  </a:txBody>
                  <a:tcPr/>
                </a:tc>
                <a:tc>
                  <a:txBody>
                    <a:bodyPr/>
                    <a:lstStyle/>
                    <a:p>
                      <a:r>
                        <a:rPr lang="en-ZA" sz="1600" dirty="0" smtClean="0"/>
                        <a:t>37 147 501.06 (actual</a:t>
                      </a:r>
                      <a:r>
                        <a:rPr lang="en-ZA" sz="1600" baseline="0" dirty="0" smtClean="0"/>
                        <a:t> spent – 2015/2016)</a:t>
                      </a:r>
                      <a:endParaRPr lang="en-ZA" sz="1600" dirty="0"/>
                    </a:p>
                  </a:txBody>
                  <a:tcPr/>
                </a:tc>
                <a:tc>
                  <a:txBody>
                    <a:bodyPr/>
                    <a:lstStyle/>
                    <a:p>
                      <a:r>
                        <a:rPr lang="en-ZA" sz="1600" dirty="0" smtClean="0"/>
                        <a:t>Bid</a:t>
                      </a:r>
                      <a:r>
                        <a:rPr lang="en-ZA" sz="1600" baseline="0" dirty="0" smtClean="0"/>
                        <a:t> adjudication at final stages - IBAC</a:t>
                      </a:r>
                      <a:endParaRPr lang="en-ZA" sz="1600" dirty="0"/>
                    </a:p>
                  </a:txBody>
                  <a:tcPr/>
                </a:tc>
              </a:tr>
            </a:tbl>
          </a:graphicData>
        </a:graphic>
      </p:graphicFrame>
      <p:sp>
        <p:nvSpPr>
          <p:cNvPr id="5" name="TextBox 4"/>
          <p:cNvSpPr txBox="1"/>
          <p:nvPr/>
        </p:nvSpPr>
        <p:spPr>
          <a:xfrm>
            <a:off x="185372" y="4789127"/>
            <a:ext cx="8851124" cy="1323439"/>
          </a:xfrm>
          <a:prstGeom prst="rect">
            <a:avLst/>
          </a:prstGeom>
          <a:noFill/>
        </p:spPr>
        <p:txBody>
          <a:bodyPr wrap="square" rtlCol="0">
            <a:spAutoFit/>
          </a:bodyPr>
          <a:lstStyle/>
          <a:p>
            <a:pPr marL="285750" indent="-285750">
              <a:buFont typeface="Arial" panose="020B0604020202020204" pitchFamily="34" charset="0"/>
              <a:buChar char="•"/>
            </a:pPr>
            <a:r>
              <a:rPr lang="en-ZA" sz="2000" dirty="0" smtClean="0">
                <a:effectLst>
                  <a:outerShdw blurRad="38100" dist="38100" dir="2700000" algn="tl">
                    <a:srgbClr val="000000">
                      <a:alpha val="43137"/>
                    </a:srgbClr>
                  </a:outerShdw>
                </a:effectLst>
              </a:rPr>
              <a:t>The province is committed to procurement of goods and services from local service providers</a:t>
            </a:r>
          </a:p>
          <a:p>
            <a:pPr marL="285750" indent="-285750">
              <a:buFont typeface="Arial" panose="020B0604020202020204" pitchFamily="34" charset="0"/>
              <a:buChar char="•"/>
            </a:pPr>
            <a:r>
              <a:rPr lang="en-ZA" sz="2000" dirty="0" smtClean="0">
                <a:effectLst>
                  <a:outerShdw blurRad="38100" dist="38100" dir="2700000" algn="tl">
                    <a:srgbClr val="000000">
                      <a:alpha val="43137"/>
                    </a:srgbClr>
                  </a:outerShdw>
                </a:effectLst>
              </a:rPr>
              <a:t>The above expenditure items amounting to about R350 million are procured through local service providers</a:t>
            </a:r>
            <a:endParaRPr lang="en-ZA"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4446952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287"/>
            <a:ext cx="7772400" cy="498384"/>
          </a:xfrm>
        </p:spPr>
        <p:txBody>
          <a:bodyPr>
            <a:normAutofit/>
          </a:bodyPr>
          <a:lstStyle/>
          <a:p>
            <a:r>
              <a:rPr lang="en-ZA" sz="2400" b="1" dirty="0">
                <a:effectLst>
                  <a:outerShdw blurRad="38100" dist="38100" dir="2700000" algn="tl">
                    <a:srgbClr val="000000">
                      <a:alpha val="43137"/>
                    </a:srgbClr>
                  </a:outerShdw>
                </a:effectLst>
                <a:latin typeface="Arial" panose="020B0604020202020204" pitchFamily="34" charset="0"/>
                <a:ea typeface="+mn-ea"/>
                <a:cs typeface="+mn-cs"/>
              </a:rPr>
              <a:t>LOCAL PROCUREMENT </a:t>
            </a:r>
            <a:r>
              <a:rPr lang="en-ZA" sz="2400" b="1" dirty="0" smtClean="0">
                <a:effectLst>
                  <a:outerShdw blurRad="38100" dist="38100" dir="2700000" algn="tl">
                    <a:srgbClr val="000000">
                      <a:alpha val="43137"/>
                    </a:srgbClr>
                  </a:outerShdw>
                </a:effectLst>
                <a:latin typeface="Arial" panose="020B0604020202020204" pitchFamily="34" charset="0"/>
                <a:ea typeface="+mn-ea"/>
                <a:cs typeface="+mn-cs"/>
              </a:rPr>
              <a:t>PLAN (2) </a:t>
            </a:r>
            <a:endParaRPr lang="en-ZA" sz="2400" b="1" dirty="0">
              <a:effectLst>
                <a:outerShdw blurRad="38100" dist="38100" dir="2700000" algn="tl">
                  <a:srgbClr val="000000">
                    <a:alpha val="43137"/>
                  </a:srgbClr>
                </a:outerShdw>
              </a:effectLst>
              <a:latin typeface="Arial" panose="020B0604020202020204" pitchFamily="34" charset="0"/>
              <a:ea typeface="+mn-ea"/>
              <a:cs typeface="+mn-cs"/>
            </a:endParaRPr>
          </a:p>
        </p:txBody>
      </p:sp>
      <p:sp>
        <p:nvSpPr>
          <p:cNvPr id="3" name="Subtitle 2"/>
          <p:cNvSpPr>
            <a:spLocks noGrp="1"/>
          </p:cNvSpPr>
          <p:nvPr>
            <p:ph type="subTitle" idx="1"/>
          </p:nvPr>
        </p:nvSpPr>
        <p:spPr>
          <a:xfrm>
            <a:off x="179512" y="764704"/>
            <a:ext cx="8856984" cy="5591646"/>
          </a:xfrm>
        </p:spPr>
        <p:txBody>
          <a:bodyPr>
            <a:noAutofit/>
          </a:bodyPr>
          <a:lstStyle/>
          <a:p>
            <a:pPr marL="457200" indent="-457200" algn="just">
              <a:buFont typeface="Arial" pitchFamily="34" charset="0"/>
              <a:buChar char="•"/>
            </a:pPr>
            <a:r>
              <a:rPr lang="en-ZA" sz="2200" dirty="0">
                <a:solidFill>
                  <a:schemeClr val="tx1"/>
                </a:solidFill>
                <a:effectLst>
                  <a:outerShdw blurRad="38100" dist="38100" dir="2700000" algn="tl">
                    <a:srgbClr val="000000">
                      <a:alpha val="43137"/>
                    </a:srgbClr>
                  </a:outerShdw>
                </a:effectLst>
                <a:latin typeface="Arial" charset="0"/>
                <a:ea typeface="Arial" charset="0"/>
                <a:cs typeface="Arial" charset="0"/>
              </a:rPr>
              <a:t>Treasury has issued Circular No.7 of 2016 </a:t>
            </a:r>
            <a:r>
              <a:rPr lang="en-ZA" sz="2200" dirty="0" smtClean="0">
                <a:solidFill>
                  <a:schemeClr val="tx1"/>
                </a:solidFill>
                <a:effectLst>
                  <a:outerShdw blurRad="38100" dist="38100" dir="2700000" algn="tl">
                    <a:srgbClr val="000000">
                      <a:alpha val="43137"/>
                    </a:srgbClr>
                  </a:outerShdw>
                </a:effectLst>
                <a:latin typeface="Arial" charset="0"/>
                <a:ea typeface="Arial" charset="0"/>
                <a:cs typeface="Arial" charset="0"/>
              </a:rPr>
              <a:t>(Implementation </a:t>
            </a:r>
            <a:r>
              <a:rPr lang="en-ZA" sz="2200" dirty="0">
                <a:solidFill>
                  <a:schemeClr val="tx1"/>
                </a:solidFill>
                <a:effectLst>
                  <a:outerShdw blurRad="38100" dist="38100" dir="2700000" algn="tl">
                    <a:srgbClr val="000000">
                      <a:alpha val="43137"/>
                    </a:srgbClr>
                  </a:outerShdw>
                </a:effectLst>
                <a:latin typeface="Arial" charset="0"/>
                <a:ea typeface="Arial" charset="0"/>
                <a:cs typeface="Arial" charset="0"/>
              </a:rPr>
              <a:t>of Local Economic Development Procurement </a:t>
            </a:r>
            <a:r>
              <a:rPr lang="en-ZA" sz="2200" dirty="0" smtClean="0">
                <a:solidFill>
                  <a:schemeClr val="tx1"/>
                </a:solidFill>
                <a:effectLst>
                  <a:outerShdw blurRad="38100" dist="38100" dir="2700000" algn="tl">
                    <a:srgbClr val="000000">
                      <a:alpha val="43137"/>
                    </a:srgbClr>
                  </a:outerShdw>
                </a:effectLst>
                <a:latin typeface="Arial" charset="0"/>
                <a:ea typeface="Arial" charset="0"/>
                <a:cs typeface="Arial" charset="0"/>
              </a:rPr>
              <a:t>Framework) </a:t>
            </a:r>
            <a:r>
              <a:rPr lang="en-ZA" sz="2200" dirty="0">
                <a:solidFill>
                  <a:schemeClr val="tx1"/>
                </a:solidFill>
                <a:effectLst>
                  <a:outerShdw blurRad="38100" dist="38100" dir="2700000" algn="tl">
                    <a:srgbClr val="000000">
                      <a:alpha val="43137"/>
                    </a:srgbClr>
                  </a:outerShdw>
                </a:effectLst>
                <a:latin typeface="Arial" charset="0"/>
                <a:ea typeface="Arial" charset="0"/>
                <a:cs typeface="Arial" charset="0"/>
              </a:rPr>
              <a:t>which </a:t>
            </a:r>
            <a:r>
              <a:rPr lang="en-ZA" sz="2200" dirty="0" smtClean="0">
                <a:solidFill>
                  <a:schemeClr val="tx1"/>
                </a:solidFill>
                <a:effectLst>
                  <a:outerShdw blurRad="38100" dist="38100" dir="2700000" algn="tl">
                    <a:srgbClr val="000000">
                      <a:alpha val="43137"/>
                    </a:srgbClr>
                  </a:outerShdw>
                </a:effectLst>
                <a:latin typeface="Arial" charset="0"/>
                <a:ea typeface="Arial" charset="0"/>
                <a:cs typeface="Arial" charset="0"/>
              </a:rPr>
              <a:t>outlines;</a:t>
            </a:r>
          </a:p>
          <a:p>
            <a:pPr marL="914400" lvl="1" indent="-457200" algn="just">
              <a:buFont typeface="Wingdings" panose="05000000000000000000" pitchFamily="2" charset="2"/>
              <a:buChar char="Ø"/>
            </a:pPr>
            <a:r>
              <a:rPr lang="en-ZA" sz="2000" dirty="0" smtClean="0">
                <a:solidFill>
                  <a:schemeClr val="tx1"/>
                </a:solidFill>
                <a:effectLst>
                  <a:outerShdw blurRad="38100" dist="38100" dir="2700000" algn="tl">
                    <a:srgbClr val="000000">
                      <a:alpha val="43137"/>
                    </a:srgbClr>
                  </a:outerShdw>
                </a:effectLst>
                <a:latin typeface="Arial" charset="0"/>
                <a:ea typeface="Arial" charset="0"/>
                <a:cs typeface="Arial" charset="0"/>
              </a:rPr>
              <a:t>Furniture </a:t>
            </a:r>
            <a:r>
              <a:rPr lang="en-ZA" sz="2000" dirty="0">
                <a:solidFill>
                  <a:schemeClr val="tx1"/>
                </a:solidFill>
                <a:effectLst>
                  <a:outerShdw blurRad="38100" dist="38100" dir="2700000" algn="tl">
                    <a:srgbClr val="000000">
                      <a:alpha val="43137"/>
                    </a:srgbClr>
                  </a:outerShdw>
                </a:effectLst>
                <a:latin typeface="Arial" charset="0"/>
                <a:ea typeface="Arial" charset="0"/>
                <a:cs typeface="Arial" charset="0"/>
              </a:rPr>
              <a:t>being the designated sector </a:t>
            </a:r>
          </a:p>
          <a:p>
            <a:pPr marL="914400" lvl="1" indent="-457200" algn="just">
              <a:buFont typeface="Wingdings" panose="05000000000000000000" pitchFamily="2" charset="2"/>
              <a:buChar char="Ø"/>
              <a:tabLst>
                <a:tab pos="271463" algn="l"/>
              </a:tabLst>
            </a:pPr>
            <a:r>
              <a:rPr lang="en-ZA" sz="2000" dirty="0">
                <a:solidFill>
                  <a:schemeClr val="tx1"/>
                </a:solidFill>
                <a:effectLst>
                  <a:outerShdw blurRad="38100" dist="38100" dir="2700000" algn="tl">
                    <a:srgbClr val="000000">
                      <a:alpha val="43137"/>
                    </a:srgbClr>
                  </a:outerShdw>
                </a:effectLst>
                <a:latin typeface="Arial" charset="0"/>
                <a:ea typeface="Arial" charset="0"/>
                <a:cs typeface="Arial" charset="0"/>
              </a:rPr>
              <a:t>Verification of available goods and services in the Province and inclusion of the local purchase requirement where applicable through bid documents </a:t>
            </a:r>
          </a:p>
          <a:p>
            <a:pPr marL="914400" lvl="1" indent="-457200" algn="just">
              <a:buFont typeface="Wingdings" panose="05000000000000000000" pitchFamily="2" charset="2"/>
              <a:buChar char="Ø"/>
              <a:tabLst>
                <a:tab pos="271463" algn="l"/>
              </a:tabLst>
            </a:pPr>
            <a:r>
              <a:rPr lang="en-ZA" sz="2000" dirty="0">
                <a:solidFill>
                  <a:schemeClr val="tx1"/>
                </a:solidFill>
                <a:effectLst>
                  <a:outerShdw blurRad="38100" dist="38100" dir="2700000" algn="tl">
                    <a:srgbClr val="000000">
                      <a:alpha val="43137"/>
                    </a:srgbClr>
                  </a:outerShdw>
                </a:effectLst>
                <a:latin typeface="Arial" charset="0"/>
                <a:ea typeface="Arial" charset="0"/>
                <a:cs typeface="Arial" charset="0"/>
              </a:rPr>
              <a:t>Procuring of uniforms locally by prospective suppliers </a:t>
            </a:r>
            <a:r>
              <a:rPr lang="en-ZA" sz="2000" dirty="0" smtClean="0">
                <a:solidFill>
                  <a:schemeClr val="tx1"/>
                </a:solidFill>
                <a:effectLst>
                  <a:outerShdw blurRad="38100" dist="38100" dir="2700000" algn="tl">
                    <a:srgbClr val="000000">
                      <a:alpha val="43137"/>
                    </a:srgbClr>
                  </a:outerShdw>
                </a:effectLst>
                <a:latin typeface="Arial" charset="0"/>
                <a:ea typeface="Arial" charset="0"/>
                <a:cs typeface="Arial" charset="0"/>
              </a:rPr>
              <a:t>of cleaning </a:t>
            </a:r>
            <a:r>
              <a:rPr lang="en-ZA" sz="2200" dirty="0">
                <a:solidFill>
                  <a:schemeClr val="tx1"/>
                </a:solidFill>
                <a:effectLst>
                  <a:outerShdw blurRad="38100" dist="38100" dir="2700000" algn="tl">
                    <a:srgbClr val="000000">
                      <a:alpha val="43137"/>
                    </a:srgbClr>
                  </a:outerShdw>
                </a:effectLst>
                <a:latin typeface="Arial" charset="0"/>
                <a:ea typeface="Arial" charset="0"/>
                <a:cs typeface="Arial" charset="0"/>
              </a:rPr>
              <a:t>or security services bids. </a:t>
            </a:r>
          </a:p>
          <a:p>
            <a:pPr marL="457200" indent="-457200" algn="just">
              <a:buFont typeface="Arial" pitchFamily="34" charset="0"/>
              <a:buChar char="•"/>
              <a:tabLst>
                <a:tab pos="271463" algn="l"/>
              </a:tabLst>
            </a:pPr>
            <a:r>
              <a:rPr lang="en-ZA" sz="2200" dirty="0">
                <a:solidFill>
                  <a:schemeClr val="tx1"/>
                </a:solidFill>
                <a:effectLst>
                  <a:outerShdw blurRad="38100" dist="38100" dir="2700000" algn="tl">
                    <a:srgbClr val="000000">
                      <a:alpha val="43137"/>
                    </a:srgbClr>
                  </a:outerShdw>
                </a:effectLst>
                <a:latin typeface="Arial" charset="0"/>
                <a:ea typeface="Arial" charset="0"/>
                <a:cs typeface="Arial" charset="0"/>
              </a:rPr>
              <a:t>The procurement strategy for Patient Food, Cleaning Services, Gardening Services and Security Services remain decentralised at district/institution level to promote local procurement. </a:t>
            </a:r>
          </a:p>
          <a:p>
            <a:pPr marL="457200" indent="-457200" algn="just">
              <a:buFont typeface="Arial" pitchFamily="34" charset="0"/>
              <a:buChar char="•"/>
            </a:pPr>
            <a:endParaRPr lang="en-ZA" sz="2200" dirty="0">
              <a:solidFill>
                <a:schemeClr val="tx1"/>
              </a:solidFill>
              <a:effectLst>
                <a:outerShdw blurRad="38100" dist="38100" dir="2700000" algn="tl">
                  <a:srgbClr val="000000">
                    <a:alpha val="43137"/>
                  </a:srgbClr>
                </a:outerShdw>
              </a:effectLst>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r>
              <a:rPr lang="en-US" dirty="0" smtClean="0"/>
              <a:t>5</a:t>
            </a:r>
            <a:endParaRPr lang="en-US" dirty="0"/>
          </a:p>
        </p:txBody>
      </p:sp>
    </p:spTree>
    <p:extLst>
      <p:ext uri="{BB962C8B-B14F-4D97-AF65-F5344CB8AC3E}">
        <p14:creationId xmlns:p14="http://schemas.microsoft.com/office/powerpoint/2010/main" xmlns="" val="12809982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2348880"/>
            <a:ext cx="7772400" cy="1470025"/>
          </a:xfrm>
        </p:spPr>
        <p:txBody>
          <a:bodyPr>
            <a:normAutofit/>
          </a:bodyPr>
          <a:lstStyle/>
          <a:p>
            <a:r>
              <a:rPr lang="en-ZA" sz="2800" b="1" dirty="0" smtClean="0">
                <a:latin typeface="Arial" panose="020B0604020202020204" pitchFamily="34" charset="0"/>
                <a:cs typeface="Arial" panose="020B0604020202020204" pitchFamily="34" charset="0"/>
              </a:rPr>
              <a:t/>
            </a:r>
            <a:br>
              <a:rPr lang="en-ZA" sz="2800" b="1" dirty="0" smtClean="0">
                <a:latin typeface="Arial" panose="020B0604020202020204" pitchFamily="34" charset="0"/>
                <a:cs typeface="Arial" panose="020B0604020202020204" pitchFamily="34" charset="0"/>
              </a:rPr>
            </a:br>
            <a:r>
              <a:rPr lang="en-ZA" sz="2800" b="1" dirty="0" smtClean="0">
                <a:latin typeface="Arial" panose="020B0604020202020204" pitchFamily="34" charset="0"/>
                <a:cs typeface="Arial" panose="020B0604020202020204" pitchFamily="34" charset="0"/>
              </a:rPr>
              <a:t>PROGRESS ON IDEAL CLINIC PROGRAMME IN THE PROVINCE</a:t>
            </a:r>
            <a:endParaRPr lang="en-ZA" sz="2200" i="1"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391150"/>
            <a:ext cx="7918648" cy="609600"/>
          </a:xfrm>
          <a:prstGeom prst="rect">
            <a:avLst/>
          </a:prstGeom>
          <a:noFill/>
          <a:ln w="9525">
            <a:solidFill>
              <a:schemeClr val="bg1"/>
            </a:solidFill>
            <a:miter lim="800000"/>
            <a:headEnd/>
            <a:tailEnd/>
          </a:ln>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12"/>
          </p:nvPr>
        </p:nvSpPr>
        <p:spPr/>
        <p:txBody>
          <a:bodyPr/>
          <a:lstStyle/>
          <a:p>
            <a:fld id="{00D4DB07-9F8F-4B4D-9DD3-3BC37C347D7E}" type="slidenum">
              <a:rPr lang="en-ZA" smtClean="0"/>
              <a:pPr/>
              <a:t>38</a:t>
            </a:fld>
            <a:endParaRPr lang="en-ZA" dirty="0"/>
          </a:p>
        </p:txBody>
      </p:sp>
    </p:spTree>
    <p:extLst>
      <p:ext uri="{BB962C8B-B14F-4D97-AF65-F5344CB8AC3E}">
        <p14:creationId xmlns:p14="http://schemas.microsoft.com/office/powerpoint/2010/main" xmlns="" val="170903396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251520" y="0"/>
            <a:ext cx="8229600" cy="69269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rtlCol="0" anchor="t" anchorCtr="0" compatLnSpc="1">
            <a:prstTxWarp prst="textNoShape">
              <a:avLst/>
            </a:prstTxWarp>
            <a:normAutofit fontScale="90000"/>
          </a:bodyPr>
          <a:lstStyle/>
          <a:p>
            <a:pPr eaLnBrk="1" hangingPunct="1"/>
            <a:r>
              <a:rPr lang="en-ZA" altLang="en-US" dirty="0" smtClean="0"/>
              <a:t>     </a:t>
            </a:r>
            <a:r>
              <a:rPr lang="en-ZA" altLang="en-US" sz="2700" b="1" dirty="0">
                <a:effectLst>
                  <a:outerShdw blurRad="38100" dist="38100" dir="2700000" algn="tl">
                    <a:srgbClr val="000000">
                      <a:alpha val="43137"/>
                    </a:srgbClr>
                  </a:outerShdw>
                </a:effectLst>
                <a:latin typeface="Arial" panose="020B0604020202020204" pitchFamily="34" charset="0"/>
                <a:ea typeface="+mn-ea"/>
                <a:cs typeface="+mn-cs"/>
              </a:rPr>
              <a:t>10 COMPONENTS OF ICRM </a:t>
            </a:r>
          </a:p>
        </p:txBody>
      </p:sp>
      <p:sp>
        <p:nvSpPr>
          <p:cNvPr id="5123" name="Content Placeholder 2"/>
          <p:cNvSpPr>
            <a:spLocks noGrp="1"/>
          </p:cNvSpPr>
          <p:nvPr>
            <p:ph idx="1"/>
          </p:nvPr>
        </p:nvSpPr>
        <p:spPr bwMode="auto">
          <a:xfrm>
            <a:off x="11058" y="728477"/>
            <a:ext cx="9025437" cy="506436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rtlCol="0" anchor="t" anchorCtr="0" compatLnSpc="1">
            <a:prstTxWarp prst="textNoShape">
              <a:avLst/>
            </a:prstTxWarp>
            <a:normAutofit lnSpcReduction="10000"/>
          </a:bodyPr>
          <a:lstStyle/>
          <a:p>
            <a:pPr eaLnBrk="1" hangingPunct="1">
              <a:lnSpc>
                <a:spcPct val="150000"/>
              </a:lnSpc>
              <a:buFont typeface="Wingdings" panose="05000000000000000000" pitchFamily="2" charset="2"/>
              <a:buChar char="q"/>
            </a:pPr>
            <a:r>
              <a:rPr lang="en-ZA" altLang="en-US" sz="2200" b="1" dirty="0">
                <a:effectLst>
                  <a:outerShdw blurRad="38100" dist="38100" dir="2700000" algn="tl">
                    <a:srgbClr val="000000">
                      <a:alpha val="43137"/>
                    </a:srgbClr>
                  </a:outerShdw>
                </a:effectLst>
                <a:latin typeface="Arial" charset="0"/>
                <a:ea typeface="Arial" charset="0"/>
                <a:cs typeface="Arial" charset="0"/>
              </a:rPr>
              <a:t>10 components of  Ideal Clinics:</a:t>
            </a:r>
          </a:p>
          <a:p>
            <a:pPr lvl="1">
              <a:lnSpc>
                <a:spcPct val="150000"/>
              </a:lnSpc>
            </a:pPr>
            <a:r>
              <a:rPr lang="en-ZA" altLang="en-US" sz="1800" dirty="0">
                <a:effectLst>
                  <a:outerShdw blurRad="38100" dist="38100" dir="2700000" algn="tl">
                    <a:srgbClr val="000000">
                      <a:alpha val="43137"/>
                    </a:srgbClr>
                  </a:outerShdw>
                </a:effectLst>
                <a:latin typeface="Arial" charset="0"/>
                <a:ea typeface="Arial" charset="0"/>
                <a:cs typeface="Arial" charset="0"/>
              </a:rPr>
              <a:t>Administration</a:t>
            </a:r>
          </a:p>
          <a:p>
            <a:pPr lvl="1">
              <a:lnSpc>
                <a:spcPct val="150000"/>
              </a:lnSpc>
            </a:pPr>
            <a:r>
              <a:rPr lang="en-ZA" altLang="en-US" sz="1800" dirty="0">
                <a:effectLst>
                  <a:outerShdw blurRad="38100" dist="38100" dir="2700000" algn="tl">
                    <a:srgbClr val="000000">
                      <a:alpha val="43137"/>
                    </a:srgbClr>
                  </a:outerShdw>
                </a:effectLst>
                <a:latin typeface="Arial" charset="0"/>
                <a:ea typeface="Arial" charset="0"/>
                <a:cs typeface="Arial" charset="0"/>
              </a:rPr>
              <a:t>Integrated Clinical Services Management(ICSM)</a:t>
            </a:r>
          </a:p>
          <a:p>
            <a:pPr lvl="1">
              <a:lnSpc>
                <a:spcPct val="150000"/>
              </a:lnSpc>
            </a:pPr>
            <a:r>
              <a:rPr lang="en-ZA" altLang="en-US" sz="1800" dirty="0">
                <a:effectLst>
                  <a:outerShdw blurRad="38100" dist="38100" dir="2700000" algn="tl">
                    <a:srgbClr val="000000">
                      <a:alpha val="43137"/>
                    </a:srgbClr>
                  </a:outerShdw>
                </a:effectLst>
                <a:latin typeface="Arial" charset="0"/>
                <a:ea typeface="Arial" charset="0"/>
                <a:cs typeface="Arial" charset="0"/>
              </a:rPr>
              <a:t>Pharmaceuticals and laboratory Services</a:t>
            </a:r>
          </a:p>
          <a:p>
            <a:pPr lvl="1">
              <a:lnSpc>
                <a:spcPct val="150000"/>
              </a:lnSpc>
            </a:pPr>
            <a:r>
              <a:rPr lang="en-ZA" altLang="en-US" sz="1800" dirty="0">
                <a:effectLst>
                  <a:outerShdw blurRad="38100" dist="38100" dir="2700000" algn="tl">
                    <a:srgbClr val="000000">
                      <a:alpha val="43137"/>
                    </a:srgbClr>
                  </a:outerShdw>
                </a:effectLst>
                <a:latin typeface="Arial" charset="0"/>
                <a:ea typeface="Arial" charset="0"/>
                <a:cs typeface="Arial" charset="0"/>
              </a:rPr>
              <a:t>Human Resources for Health</a:t>
            </a:r>
          </a:p>
          <a:p>
            <a:pPr lvl="1">
              <a:lnSpc>
                <a:spcPct val="150000"/>
              </a:lnSpc>
            </a:pPr>
            <a:r>
              <a:rPr lang="en-ZA" altLang="en-US" sz="1800" dirty="0">
                <a:effectLst>
                  <a:outerShdw blurRad="38100" dist="38100" dir="2700000" algn="tl">
                    <a:srgbClr val="000000">
                      <a:alpha val="43137"/>
                    </a:srgbClr>
                  </a:outerShdw>
                </a:effectLst>
                <a:latin typeface="Arial" charset="0"/>
                <a:ea typeface="Arial" charset="0"/>
                <a:cs typeface="Arial" charset="0"/>
              </a:rPr>
              <a:t>Support Services</a:t>
            </a:r>
          </a:p>
          <a:p>
            <a:pPr lvl="1">
              <a:lnSpc>
                <a:spcPct val="150000"/>
              </a:lnSpc>
            </a:pPr>
            <a:r>
              <a:rPr lang="en-ZA" altLang="en-US" sz="1800" dirty="0" smtClean="0">
                <a:effectLst>
                  <a:outerShdw blurRad="38100" dist="38100" dir="2700000" algn="tl">
                    <a:srgbClr val="000000">
                      <a:alpha val="43137"/>
                    </a:srgbClr>
                  </a:outerShdw>
                </a:effectLst>
                <a:latin typeface="Arial" charset="0"/>
                <a:ea typeface="Arial" charset="0"/>
                <a:cs typeface="Arial" charset="0"/>
              </a:rPr>
              <a:t>Infrastructure</a:t>
            </a:r>
          </a:p>
          <a:p>
            <a:pPr lvl="1">
              <a:lnSpc>
                <a:spcPct val="150000"/>
              </a:lnSpc>
              <a:defRPr/>
            </a:pPr>
            <a:r>
              <a:rPr lang="en-ZA" altLang="en-US" sz="1800" dirty="0">
                <a:effectLst>
                  <a:outerShdw blurRad="38100" dist="38100" dir="2700000" algn="tl">
                    <a:srgbClr val="000000">
                      <a:alpha val="43137"/>
                    </a:srgbClr>
                  </a:outerShdw>
                </a:effectLst>
                <a:latin typeface="Arial" charset="0"/>
                <a:ea typeface="Arial" charset="0"/>
                <a:cs typeface="Arial" charset="0"/>
              </a:rPr>
              <a:t>Health Information Management.</a:t>
            </a:r>
          </a:p>
          <a:p>
            <a:pPr lvl="1">
              <a:lnSpc>
                <a:spcPct val="150000"/>
              </a:lnSpc>
              <a:defRPr/>
            </a:pPr>
            <a:r>
              <a:rPr lang="en-ZA" altLang="en-US" sz="1800" dirty="0">
                <a:effectLst>
                  <a:outerShdw blurRad="38100" dist="38100" dir="2700000" algn="tl">
                    <a:srgbClr val="000000">
                      <a:alpha val="43137"/>
                    </a:srgbClr>
                  </a:outerShdw>
                </a:effectLst>
                <a:latin typeface="Arial" charset="0"/>
                <a:ea typeface="Arial" charset="0"/>
                <a:cs typeface="Arial" charset="0"/>
              </a:rPr>
              <a:t>Communication. </a:t>
            </a:r>
          </a:p>
          <a:p>
            <a:pPr lvl="1">
              <a:lnSpc>
                <a:spcPct val="150000"/>
              </a:lnSpc>
              <a:defRPr/>
            </a:pPr>
            <a:r>
              <a:rPr lang="en-ZA" altLang="en-US" sz="1800" dirty="0">
                <a:effectLst>
                  <a:outerShdw blurRad="38100" dist="38100" dir="2700000" algn="tl">
                    <a:srgbClr val="000000">
                      <a:alpha val="43137"/>
                    </a:srgbClr>
                  </a:outerShdw>
                </a:effectLst>
                <a:latin typeface="Arial" charset="0"/>
                <a:ea typeface="Arial" charset="0"/>
                <a:cs typeface="Arial" charset="0"/>
              </a:rPr>
              <a:t>District Health System support.</a:t>
            </a:r>
          </a:p>
          <a:p>
            <a:pPr lvl="1">
              <a:lnSpc>
                <a:spcPct val="150000"/>
              </a:lnSpc>
              <a:defRPr/>
            </a:pPr>
            <a:r>
              <a:rPr lang="en-ZA" altLang="en-US" sz="1800" dirty="0">
                <a:effectLst>
                  <a:outerShdw blurRad="38100" dist="38100" dir="2700000" algn="tl">
                    <a:srgbClr val="000000">
                      <a:alpha val="43137"/>
                    </a:srgbClr>
                  </a:outerShdw>
                </a:effectLst>
                <a:latin typeface="Arial" charset="0"/>
                <a:ea typeface="Arial" charset="0"/>
                <a:cs typeface="Arial" charset="0"/>
              </a:rPr>
              <a:t>Implementing Partners and Stakeholders.</a:t>
            </a:r>
          </a:p>
          <a:p>
            <a:pPr lvl="1">
              <a:lnSpc>
                <a:spcPct val="150000"/>
              </a:lnSpc>
            </a:pPr>
            <a:endParaRPr lang="en-ZA" altLang="en-US" sz="1800" dirty="0">
              <a:effectLst>
                <a:outerShdw blurRad="38100" dist="38100" dir="2700000" algn="tl">
                  <a:srgbClr val="000000">
                    <a:alpha val="43137"/>
                  </a:srgbClr>
                </a:outerShdw>
              </a:effectLst>
              <a:latin typeface="Arial" charset="0"/>
              <a:ea typeface="Arial" charset="0"/>
              <a:cs typeface="Arial" charset="0"/>
            </a:endParaRPr>
          </a:p>
        </p:txBody>
      </p:sp>
    </p:spTree>
    <p:extLst>
      <p:ext uri="{BB962C8B-B14F-4D97-AF65-F5344CB8AC3E}">
        <p14:creationId xmlns:p14="http://schemas.microsoft.com/office/powerpoint/2010/main" xmlns="" val="2778113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32638" y="25856"/>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spcBef>
                <a:spcPct val="0"/>
              </a:spcBef>
              <a:buSzTx/>
              <a:buFontTx/>
              <a:buNone/>
            </a:pPr>
            <a:r>
              <a:rPr lang="en-ZA" sz="2400" b="1" dirty="0" smtClean="0">
                <a:effectLst>
                  <a:outerShdw blurRad="38100" dist="38100" dir="2700000" algn="tl">
                    <a:srgbClr val="000000">
                      <a:alpha val="43137"/>
                    </a:srgbClr>
                  </a:outerShdw>
                </a:effectLst>
              </a:rPr>
              <a:t>HUMAN RESOURCES STATUS – 31 JULY 2016 (1) </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4</a:t>
            </a:fld>
            <a:endParaRPr lang="en-ZA" dirty="0"/>
          </a:p>
        </p:txBody>
      </p:sp>
      <p:sp>
        <p:nvSpPr>
          <p:cNvPr id="3" name="Rectangle 2"/>
          <p:cNvSpPr/>
          <p:nvPr/>
        </p:nvSpPr>
        <p:spPr>
          <a:xfrm>
            <a:off x="0" y="782475"/>
            <a:ext cx="9100634" cy="4893647"/>
          </a:xfrm>
          <a:prstGeom prst="rect">
            <a:avLst/>
          </a:prstGeom>
        </p:spPr>
        <p:txBody>
          <a:bodyPr wrap="square">
            <a:spAutoFit/>
          </a:bodyPr>
          <a:lstStyle/>
          <a:p>
            <a:pPr marL="342900" indent="-342900" algn="just">
              <a:buFont typeface="Arial" panose="020B0604020202020204" pitchFamily="34" charset="0"/>
              <a:buChar char="•"/>
            </a:pPr>
            <a:r>
              <a:rPr lang="en-ZA" sz="2000" dirty="0" smtClean="0">
                <a:effectLst>
                  <a:outerShdw blurRad="38100" dist="38100" dir="2700000" algn="tl">
                    <a:srgbClr val="000000">
                      <a:alpha val="43137"/>
                    </a:srgbClr>
                  </a:outerShdw>
                </a:effectLst>
                <a:latin typeface="Arial" charset="0"/>
                <a:cs typeface="Arial" charset="0"/>
              </a:rPr>
              <a:t>Head Count				48 432 (inclusive of 8 859 abnormal </a:t>
            </a:r>
          </a:p>
          <a:p>
            <a:pPr lvl="1" algn="just"/>
            <a:r>
              <a:rPr lang="en-ZA" sz="2000" dirty="0">
                <a:effectLst>
                  <a:outerShdw blurRad="38100" dist="38100" dir="2700000" algn="tl">
                    <a:srgbClr val="000000">
                      <a:alpha val="43137"/>
                    </a:srgbClr>
                  </a:outerShdw>
                </a:effectLst>
                <a:latin typeface="Arial" charset="0"/>
                <a:cs typeface="Arial" charset="0"/>
              </a:rPr>
              <a:t>	</a:t>
            </a:r>
            <a:r>
              <a:rPr lang="en-ZA" sz="2000" dirty="0" smtClean="0">
                <a:effectLst>
                  <a:outerShdw blurRad="38100" dist="38100" dir="2700000" algn="tl">
                    <a:srgbClr val="000000">
                      <a:alpha val="43137"/>
                    </a:srgbClr>
                  </a:outerShdw>
                </a:effectLst>
                <a:latin typeface="Arial" charset="0"/>
                <a:cs typeface="Arial" charset="0"/>
              </a:rPr>
              <a:t>					appointments)</a:t>
            </a:r>
          </a:p>
          <a:p>
            <a:pPr algn="just"/>
            <a:r>
              <a:rPr lang="en-ZA" sz="2000" dirty="0">
                <a:effectLst>
                  <a:outerShdw blurRad="38100" dist="38100" dir="2700000" algn="tl">
                    <a:srgbClr val="000000">
                      <a:alpha val="43137"/>
                    </a:srgbClr>
                  </a:outerShdw>
                </a:effectLst>
                <a:latin typeface="Arial" charset="0"/>
                <a:cs typeface="Arial" charset="0"/>
              </a:rPr>
              <a:t>	i</a:t>
            </a:r>
            <a:r>
              <a:rPr lang="en-ZA" sz="2000" dirty="0" smtClean="0">
                <a:effectLst>
                  <a:outerShdw blurRad="38100" dist="38100" dir="2700000" algn="tl">
                    <a:srgbClr val="000000">
                      <a:alpha val="43137"/>
                    </a:srgbClr>
                  </a:outerShdw>
                </a:effectLst>
                <a:latin typeface="Arial" charset="0"/>
                <a:cs typeface="Arial" charset="0"/>
              </a:rPr>
              <a:t>)  Number of posts	 	45 426</a:t>
            </a:r>
          </a:p>
          <a:p>
            <a:pPr algn="just"/>
            <a:r>
              <a:rPr lang="en-ZA" sz="2000" dirty="0">
                <a:effectLst>
                  <a:outerShdw blurRad="38100" dist="38100" dir="2700000" algn="tl">
                    <a:srgbClr val="000000">
                      <a:alpha val="43137"/>
                    </a:srgbClr>
                  </a:outerShdw>
                </a:effectLst>
                <a:latin typeface="Arial" charset="0"/>
                <a:cs typeface="Arial" charset="0"/>
              </a:rPr>
              <a:t>	</a:t>
            </a:r>
            <a:r>
              <a:rPr lang="en-ZA" sz="2000" dirty="0" smtClean="0">
                <a:effectLst>
                  <a:outerShdw blurRad="38100" dist="38100" dir="2700000" algn="tl">
                    <a:srgbClr val="000000">
                      <a:alpha val="43137"/>
                    </a:srgbClr>
                  </a:outerShdw>
                </a:effectLst>
                <a:latin typeface="Arial" charset="0"/>
                <a:cs typeface="Arial" charset="0"/>
              </a:rPr>
              <a:t>ii)  Filled posts	</a:t>
            </a:r>
            <a:r>
              <a:rPr lang="en-ZA" sz="2400" dirty="0" smtClean="0">
                <a:effectLst>
                  <a:outerShdw blurRad="38100" dist="38100" dir="2700000" algn="tl">
                    <a:srgbClr val="000000">
                      <a:alpha val="43137"/>
                    </a:srgbClr>
                  </a:outerShdw>
                </a:effectLst>
              </a:rPr>
              <a:t> 		39 573</a:t>
            </a:r>
          </a:p>
          <a:p>
            <a:pPr algn="just"/>
            <a:r>
              <a:rPr lang="en-ZA" sz="2400" dirty="0" smtClean="0">
                <a:effectLst>
                  <a:outerShdw blurRad="38100" dist="38100" dir="2700000" algn="tl">
                    <a:srgbClr val="000000">
                      <a:alpha val="43137"/>
                    </a:srgbClr>
                  </a:outerShdw>
                </a:effectLst>
              </a:rPr>
              <a:t>	iii) Vacant posts		  5 853</a:t>
            </a:r>
          </a:p>
          <a:p>
            <a:pPr algn="just"/>
            <a:r>
              <a:rPr lang="en-ZA" sz="2400" dirty="0">
                <a:effectLst>
                  <a:outerShdw blurRad="38100" dist="38100" dir="2700000" algn="tl">
                    <a:srgbClr val="000000">
                      <a:alpha val="43137"/>
                    </a:srgbClr>
                  </a:outerShdw>
                </a:effectLst>
              </a:rPr>
              <a:t>	</a:t>
            </a:r>
            <a:endParaRPr lang="en-ZA" sz="2400" dirty="0" smtClean="0">
              <a:effectLst>
                <a:outerShdw blurRad="38100" dist="38100" dir="2700000" algn="tl">
                  <a:srgbClr val="000000">
                    <a:alpha val="43137"/>
                  </a:srgbClr>
                </a:outerShdw>
              </a:effectLst>
            </a:endParaRPr>
          </a:p>
          <a:p>
            <a:pPr marL="342900" indent="-342900" algn="just">
              <a:buFont typeface="Arial" panose="020B0604020202020204" pitchFamily="34" charset="0"/>
              <a:buChar char="•"/>
            </a:pPr>
            <a:r>
              <a:rPr lang="en-ZA" sz="2400" dirty="0" smtClean="0">
                <a:effectLst>
                  <a:outerShdw blurRad="38100" dist="38100" dir="2700000" algn="tl">
                    <a:srgbClr val="000000">
                      <a:alpha val="43137"/>
                    </a:srgbClr>
                  </a:outerShdw>
                </a:effectLst>
              </a:rPr>
              <a:t>Vacancy rate			 12.9%</a:t>
            </a:r>
          </a:p>
          <a:p>
            <a:pPr marL="800100" lvl="1" indent="-342900" algn="just">
              <a:buFont typeface="Arial" panose="020B0604020202020204" pitchFamily="34" charset="0"/>
              <a:buChar char="•"/>
            </a:pPr>
            <a:endParaRPr lang="en-ZA" dirty="0" smtClean="0">
              <a:effectLst>
                <a:outerShdw blurRad="38100" dist="38100" dir="2700000" algn="tl">
                  <a:srgbClr val="000000">
                    <a:alpha val="43137"/>
                  </a:srgbClr>
                </a:outerShdw>
              </a:effectLst>
            </a:endParaRPr>
          </a:p>
          <a:p>
            <a:pPr marL="342900" indent="-342900" algn="just">
              <a:buFont typeface="Arial" panose="020B0604020202020204" pitchFamily="34" charset="0"/>
              <a:buChar char="•"/>
            </a:pPr>
            <a:r>
              <a:rPr lang="en-ZA" sz="2400" dirty="0" smtClean="0">
                <a:effectLst>
                  <a:outerShdw blurRad="38100" dist="38100" dir="2700000" algn="tl">
                    <a:srgbClr val="000000">
                      <a:alpha val="43137"/>
                    </a:srgbClr>
                  </a:outerShdw>
                </a:effectLst>
              </a:rPr>
              <a:t>The department is currently prioritising appointment of core service delivery posts (clinical posts), appointment of all outstanding HR accruals and PMDS payments</a:t>
            </a:r>
          </a:p>
          <a:p>
            <a:pPr marL="342900" indent="-342900" algn="just">
              <a:buFont typeface="Arial" panose="020B0604020202020204" pitchFamily="34" charset="0"/>
              <a:buChar char="•"/>
            </a:pPr>
            <a:r>
              <a:rPr lang="en-ZA" sz="2400" dirty="0" smtClean="0">
                <a:effectLst>
                  <a:outerShdw blurRad="38100" dist="38100" dir="2700000" algn="tl">
                    <a:srgbClr val="000000">
                      <a:alpha val="43137"/>
                    </a:srgbClr>
                  </a:outerShdw>
                </a:effectLst>
              </a:rPr>
              <a:t>There is also a turnaround plan in place to pay all outstanding leave gratuities by 31 Dec 2016</a:t>
            </a:r>
          </a:p>
          <a:p>
            <a:pPr marL="800100" lvl="1" indent="-342900" algn="just">
              <a:buFont typeface="Arial" panose="020B0604020202020204" pitchFamily="34" charset="0"/>
              <a:buChar char="•"/>
            </a:pPr>
            <a:endParaRPr lang="en-US" dirty="0"/>
          </a:p>
        </p:txBody>
      </p:sp>
    </p:spTree>
    <p:extLst>
      <p:ext uri="{BB962C8B-B14F-4D97-AF65-F5344CB8AC3E}">
        <p14:creationId xmlns:p14="http://schemas.microsoft.com/office/powerpoint/2010/main" xmlns="" val="2142938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179512" y="54591"/>
            <a:ext cx="7886700" cy="69816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rtlCol="0" anchor="t" anchorCtr="0" compatLnSpc="1">
            <a:prstTxWarp prst="textNoShape">
              <a:avLst/>
            </a:prstTxWarp>
            <a:normAutofit/>
          </a:bodyPr>
          <a:lstStyle/>
          <a:p>
            <a:pPr eaLnBrk="1" hangingPunct="1"/>
            <a:r>
              <a:rPr lang="en-ZA" altLang="en-US" sz="2400" b="1" dirty="0">
                <a:effectLst>
                  <a:outerShdw blurRad="38100" dist="38100" dir="2700000" algn="tl">
                    <a:srgbClr val="000000">
                      <a:alpha val="43137"/>
                    </a:srgbClr>
                  </a:outerShdw>
                </a:effectLst>
                <a:latin typeface="Arial" panose="020B0604020202020204" pitchFamily="34" charset="0"/>
                <a:ea typeface="+mn-ea"/>
                <a:cs typeface="+mn-cs"/>
              </a:rPr>
              <a:t>ICRM STAGES OF ASSESSMENT </a:t>
            </a:r>
          </a:p>
        </p:txBody>
      </p:sp>
      <p:sp>
        <p:nvSpPr>
          <p:cNvPr id="7171" name="Content Placeholder 2"/>
          <p:cNvSpPr>
            <a:spLocks noGrp="1"/>
          </p:cNvSpPr>
          <p:nvPr>
            <p:ph idx="1"/>
          </p:nvPr>
        </p:nvSpPr>
        <p:spPr bwMode="auto">
          <a:xfrm>
            <a:off x="23276" y="733941"/>
            <a:ext cx="8869203" cy="535935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rtlCol="0" anchor="t" anchorCtr="0" compatLnSpc="1">
            <a:prstTxWarp prst="textNoShape">
              <a:avLst/>
            </a:prstTxWarp>
            <a:normAutofit/>
          </a:bodyPr>
          <a:lstStyle/>
          <a:p>
            <a:pPr>
              <a:lnSpc>
                <a:spcPct val="150000"/>
              </a:lnSpc>
              <a:buFont typeface="Wingdings" panose="05000000000000000000" pitchFamily="2" charset="2"/>
              <a:buChar char="q"/>
            </a:pPr>
            <a:r>
              <a:rPr lang="en-ZA" altLang="en-US" sz="2200" b="1" dirty="0">
                <a:effectLst>
                  <a:outerShdw blurRad="38100" dist="38100" dir="2700000" algn="tl">
                    <a:srgbClr val="000000">
                      <a:alpha val="43137"/>
                    </a:srgbClr>
                  </a:outerShdw>
                </a:effectLst>
                <a:latin typeface="Arial" charset="0"/>
                <a:ea typeface="Arial" charset="0"/>
                <a:cs typeface="Arial" charset="0"/>
              </a:rPr>
              <a:t>Levels of status determination/assessment:</a:t>
            </a:r>
          </a:p>
          <a:p>
            <a:pPr lvl="1">
              <a:lnSpc>
                <a:spcPct val="150000"/>
              </a:lnSpc>
            </a:pPr>
            <a:r>
              <a:rPr lang="en-ZA" altLang="en-US" sz="1800" dirty="0">
                <a:effectLst>
                  <a:outerShdw blurRad="38100" dist="38100" dir="2700000" algn="tl">
                    <a:srgbClr val="000000">
                      <a:alpha val="43137"/>
                    </a:srgbClr>
                  </a:outerShdw>
                </a:effectLst>
                <a:latin typeface="Arial" charset="0"/>
                <a:ea typeface="Arial" charset="0"/>
                <a:cs typeface="Arial" charset="0"/>
              </a:rPr>
              <a:t>Facility management.</a:t>
            </a:r>
          </a:p>
          <a:p>
            <a:pPr lvl="1">
              <a:lnSpc>
                <a:spcPct val="150000"/>
              </a:lnSpc>
            </a:pPr>
            <a:r>
              <a:rPr lang="en-ZA" altLang="en-US" sz="1800" dirty="0">
                <a:effectLst>
                  <a:outerShdw blurRad="38100" dist="38100" dir="2700000" algn="tl">
                    <a:srgbClr val="000000">
                      <a:alpha val="43137"/>
                    </a:srgbClr>
                  </a:outerShdw>
                </a:effectLst>
                <a:latin typeface="Arial" charset="0"/>
                <a:ea typeface="Arial" charset="0"/>
                <a:cs typeface="Arial" charset="0"/>
              </a:rPr>
              <a:t>District PPTICRM- Perfect Permanent Team for the Ideal Clinic Realization and Maintenance.</a:t>
            </a:r>
          </a:p>
          <a:p>
            <a:pPr lvl="1">
              <a:lnSpc>
                <a:spcPct val="150000"/>
              </a:lnSpc>
            </a:pPr>
            <a:r>
              <a:rPr lang="en-ZA" altLang="en-US" sz="1800" dirty="0">
                <a:effectLst>
                  <a:outerShdw blurRad="38100" dist="38100" dir="2700000" algn="tl">
                    <a:srgbClr val="000000">
                      <a:alpha val="43137"/>
                    </a:srgbClr>
                  </a:outerShdw>
                </a:effectLst>
                <a:latin typeface="Arial" charset="0"/>
                <a:ea typeface="Arial" charset="0"/>
                <a:cs typeface="Arial" charset="0"/>
              </a:rPr>
              <a:t>Peer Reviews by other Province.</a:t>
            </a:r>
          </a:p>
          <a:p>
            <a:pPr lvl="1">
              <a:lnSpc>
                <a:spcPct val="150000"/>
              </a:lnSpc>
            </a:pPr>
            <a:r>
              <a:rPr lang="en-ZA" altLang="en-US" sz="1800" dirty="0">
                <a:effectLst>
                  <a:outerShdw blurRad="38100" dist="38100" dir="2700000" algn="tl">
                    <a:srgbClr val="000000">
                      <a:alpha val="43137"/>
                    </a:srgbClr>
                  </a:outerShdw>
                </a:effectLst>
                <a:latin typeface="Arial" charset="0"/>
                <a:ea typeface="Arial" charset="0"/>
                <a:cs typeface="Arial" charset="0"/>
              </a:rPr>
              <a:t>Access to the software is by application. </a:t>
            </a:r>
            <a:endParaRPr lang="en-ZA" altLang="en-US" sz="1800" dirty="0" smtClean="0">
              <a:effectLst>
                <a:outerShdw blurRad="38100" dist="38100" dir="2700000" algn="tl">
                  <a:srgbClr val="000000">
                    <a:alpha val="43137"/>
                  </a:srgbClr>
                </a:outerShdw>
              </a:effectLst>
              <a:latin typeface="Arial" charset="0"/>
              <a:ea typeface="Arial" charset="0"/>
              <a:cs typeface="Arial" charset="0"/>
            </a:endParaRPr>
          </a:p>
          <a:p>
            <a:pPr>
              <a:lnSpc>
                <a:spcPct val="150000"/>
              </a:lnSpc>
              <a:buFont typeface="Wingdings" panose="05000000000000000000" pitchFamily="2" charset="2"/>
              <a:buChar char="q"/>
            </a:pPr>
            <a:r>
              <a:rPr lang="en-ZA" altLang="en-US" sz="2200" b="1" dirty="0">
                <a:effectLst>
                  <a:outerShdw blurRad="38100" dist="38100" dir="2700000" algn="tl">
                    <a:srgbClr val="000000">
                      <a:alpha val="43137"/>
                    </a:srgbClr>
                  </a:outerShdw>
                </a:effectLst>
                <a:latin typeface="Arial" charset="0"/>
                <a:ea typeface="Arial" charset="0"/>
                <a:cs typeface="Arial" charset="0"/>
              </a:rPr>
              <a:t>Guidelines:</a:t>
            </a:r>
          </a:p>
          <a:p>
            <a:pPr lvl="1">
              <a:lnSpc>
                <a:spcPct val="150000"/>
              </a:lnSpc>
            </a:pPr>
            <a:r>
              <a:rPr lang="en-ZA" altLang="en-US" sz="1800" dirty="0">
                <a:effectLst>
                  <a:outerShdw blurRad="38100" dist="38100" dir="2700000" algn="tl">
                    <a:srgbClr val="000000">
                      <a:alpha val="43137"/>
                    </a:srgbClr>
                  </a:outerShdw>
                </a:effectLst>
                <a:latin typeface="Arial" charset="0"/>
                <a:ea typeface="Arial" charset="0"/>
                <a:cs typeface="Arial" charset="0"/>
              </a:rPr>
              <a:t>Ideal Clinic(IC) Implementation Policy document.</a:t>
            </a:r>
          </a:p>
          <a:p>
            <a:pPr lvl="1">
              <a:lnSpc>
                <a:spcPct val="150000"/>
              </a:lnSpc>
            </a:pPr>
            <a:r>
              <a:rPr lang="en-ZA" altLang="en-US" sz="1800" dirty="0">
                <a:effectLst>
                  <a:outerShdw blurRad="38100" dist="38100" dir="2700000" algn="tl">
                    <a:srgbClr val="000000">
                      <a:alpha val="43137"/>
                    </a:srgbClr>
                  </a:outerShdw>
                </a:effectLst>
                <a:latin typeface="Arial" charset="0"/>
                <a:ea typeface="Arial" charset="0"/>
                <a:cs typeface="Arial" charset="0"/>
              </a:rPr>
              <a:t>IC Manual Version 16 – standardization. </a:t>
            </a:r>
          </a:p>
          <a:p>
            <a:pPr lvl="1">
              <a:lnSpc>
                <a:spcPct val="150000"/>
              </a:lnSpc>
            </a:pPr>
            <a:r>
              <a:rPr lang="en-ZA" altLang="en-US" sz="1800" dirty="0">
                <a:effectLst>
                  <a:outerShdw blurRad="38100" dist="38100" dir="2700000" algn="tl">
                    <a:srgbClr val="000000">
                      <a:alpha val="43137"/>
                    </a:srgbClr>
                  </a:outerShdw>
                </a:effectLst>
                <a:latin typeface="Arial" charset="0"/>
                <a:ea typeface="Arial" charset="0"/>
                <a:cs typeface="Arial" charset="0"/>
              </a:rPr>
              <a:t>IC checklist – standardization. </a:t>
            </a:r>
          </a:p>
          <a:p>
            <a:pPr lvl="1">
              <a:lnSpc>
                <a:spcPct val="150000"/>
              </a:lnSpc>
            </a:pPr>
            <a:r>
              <a:rPr lang="en-ZA" altLang="en-US" sz="1800" dirty="0">
                <a:effectLst>
                  <a:outerShdw blurRad="38100" dist="38100" dir="2700000" algn="tl">
                    <a:srgbClr val="000000">
                      <a:alpha val="43137"/>
                    </a:srgbClr>
                  </a:outerShdw>
                </a:effectLst>
                <a:latin typeface="Arial" charset="0"/>
                <a:ea typeface="Arial" charset="0"/>
                <a:cs typeface="Arial" charset="0"/>
              </a:rPr>
              <a:t>All other relevant departmental policies.</a:t>
            </a:r>
          </a:p>
          <a:p>
            <a:pPr lvl="1">
              <a:lnSpc>
                <a:spcPct val="150000"/>
              </a:lnSpc>
            </a:pPr>
            <a:endParaRPr lang="en-ZA" altLang="en-US" sz="1800" dirty="0">
              <a:effectLst>
                <a:outerShdw blurRad="38100" dist="38100" dir="2700000" algn="tl">
                  <a:srgbClr val="000000">
                    <a:alpha val="43137"/>
                  </a:srgbClr>
                </a:outerShdw>
              </a:effectLst>
              <a:latin typeface="Arial" charset="0"/>
              <a:ea typeface="Arial" charset="0"/>
              <a:cs typeface="Arial" charset="0"/>
            </a:endParaRPr>
          </a:p>
        </p:txBody>
      </p:sp>
    </p:spTree>
    <p:extLst>
      <p:ext uri="{BB962C8B-B14F-4D97-AF65-F5344CB8AC3E}">
        <p14:creationId xmlns:p14="http://schemas.microsoft.com/office/powerpoint/2010/main" xmlns="" val="2541264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396552" y="-28295"/>
            <a:ext cx="8229600" cy="76013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rtlCol="0" anchor="t" anchorCtr="0" compatLnSpc="1">
            <a:prstTxWarp prst="textNoShape">
              <a:avLst/>
            </a:prstTxWarp>
            <a:normAutofit/>
          </a:bodyPr>
          <a:lstStyle/>
          <a:p>
            <a:r>
              <a:rPr lang="en-ZA" altLang="en-US" dirty="0" smtClean="0"/>
              <a:t> </a:t>
            </a:r>
            <a:r>
              <a:rPr lang="en-ZA" altLang="en-US" sz="2400" b="1" dirty="0" smtClean="0">
                <a:effectLst>
                  <a:outerShdw blurRad="38100" dist="38100" dir="2700000" algn="tl">
                    <a:srgbClr val="000000">
                      <a:alpha val="43137"/>
                    </a:srgbClr>
                  </a:outerShdw>
                </a:effectLst>
                <a:latin typeface="Arial" panose="020B0604020202020204" pitchFamily="34" charset="0"/>
                <a:ea typeface="+mn-ea"/>
                <a:cs typeface="+mn-cs"/>
              </a:rPr>
              <a:t>IMPLEMENTATION PROGRESS (1)</a:t>
            </a:r>
            <a:endParaRPr lang="en-ZA" altLang="en-US" sz="2400" b="1" dirty="0">
              <a:effectLst>
                <a:outerShdw blurRad="38100" dist="38100" dir="2700000" algn="tl">
                  <a:srgbClr val="000000">
                    <a:alpha val="43137"/>
                  </a:srgbClr>
                </a:outerShdw>
              </a:effectLst>
              <a:latin typeface="Arial" panose="020B0604020202020204" pitchFamily="34" charset="0"/>
              <a:ea typeface="+mn-ea"/>
              <a:cs typeface="+mn-cs"/>
            </a:endParaRPr>
          </a:p>
        </p:txBody>
      </p:sp>
      <p:pic>
        <p:nvPicPr>
          <p:cNvPr id="9220" name="Pictur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836712"/>
            <a:ext cx="8928992" cy="4392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467544" y="5517232"/>
            <a:ext cx="8136904" cy="369332"/>
          </a:xfrm>
          <a:prstGeom prst="rect">
            <a:avLst/>
          </a:prstGeom>
          <a:noFill/>
        </p:spPr>
        <p:txBody>
          <a:bodyPr wrap="square" rtlCol="0">
            <a:spAutoFit/>
          </a:bodyPr>
          <a:lstStyle/>
          <a:p>
            <a:pPr marL="285750" indent="-285750">
              <a:buFont typeface="Arial" panose="020B0604020202020204" pitchFamily="34" charset="0"/>
              <a:buChar char="•"/>
            </a:pPr>
            <a:r>
              <a:rPr lang="en-ZA" dirty="0" smtClean="0">
                <a:effectLst>
                  <a:outerShdw blurRad="38100" dist="38100" dir="2700000" algn="tl">
                    <a:srgbClr val="000000">
                      <a:alpha val="43137"/>
                    </a:srgbClr>
                  </a:outerShdw>
                </a:effectLst>
              </a:rPr>
              <a:t>98% of the clinics in the district have had their status determination conducted </a:t>
            </a:r>
            <a:endParaRPr lang="en-ZA"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3348747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3520" y="0"/>
            <a:ext cx="8229600" cy="346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rtlCol="0" anchor="t" anchorCtr="0" compatLnSpc="1">
            <a:prstTxWarp prst="textNoShape">
              <a:avLst/>
            </a:prstTxWarp>
            <a:normAutofit fontScale="90000"/>
          </a:bodyPr>
          <a:lstStyle/>
          <a:p>
            <a:pPr eaLnBrk="1" hangingPunct="1"/>
            <a:r>
              <a:rPr lang="en-ZA" altLang="en-US" dirty="0" smtClean="0"/>
              <a:t> </a:t>
            </a:r>
            <a:r>
              <a:rPr lang="en-ZA" altLang="en-US" sz="2400" b="1" dirty="0" smtClean="0">
                <a:effectLst>
                  <a:outerShdw blurRad="38100" dist="38100" dir="2700000" algn="tl">
                    <a:srgbClr val="000000">
                      <a:alpha val="43137"/>
                    </a:srgbClr>
                  </a:outerShdw>
                </a:effectLst>
                <a:latin typeface="Arial" panose="020B0604020202020204" pitchFamily="34" charset="0"/>
                <a:ea typeface="+mn-ea"/>
                <a:cs typeface="+mn-cs"/>
              </a:rPr>
              <a:t>IMPLEMENTATION PROGRESS (2)</a:t>
            </a:r>
            <a:endParaRPr lang="en-ZA" altLang="en-US" sz="2400" b="1" dirty="0">
              <a:effectLst>
                <a:outerShdw blurRad="38100" dist="38100" dir="2700000" algn="tl">
                  <a:srgbClr val="000000">
                    <a:alpha val="43137"/>
                  </a:srgbClr>
                </a:outerShdw>
              </a:effectLst>
              <a:latin typeface="Arial" panose="020B0604020202020204" pitchFamily="34" charset="0"/>
              <a:ea typeface="+mn-ea"/>
              <a:cs typeface="+mn-cs"/>
            </a:endParaRPr>
          </a:p>
        </p:txBody>
      </p:sp>
      <p:pic>
        <p:nvPicPr>
          <p:cNvPr id="10243"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764704"/>
            <a:ext cx="8895819" cy="498546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277734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180528" y="27725"/>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rtlCol="0" anchor="t" anchorCtr="0" compatLnSpc="1">
            <a:prstTxWarp prst="textNoShape">
              <a:avLst/>
            </a:prstTxWarp>
            <a:normAutofit/>
          </a:bodyPr>
          <a:lstStyle/>
          <a:p>
            <a:r>
              <a:rPr lang="en-ZA" altLang="en-US" dirty="0" smtClean="0"/>
              <a:t> </a:t>
            </a:r>
            <a:r>
              <a:rPr lang="en-ZA" altLang="en-US" sz="2200" b="1" dirty="0" smtClean="0">
                <a:effectLst>
                  <a:outerShdw blurRad="38100" dist="38100" dir="2700000" algn="tl">
                    <a:srgbClr val="000000">
                      <a:alpha val="43137"/>
                    </a:srgbClr>
                  </a:outerShdw>
                </a:effectLst>
                <a:latin typeface="Arial" panose="020B0604020202020204" pitchFamily="34" charset="0"/>
                <a:ea typeface="+mn-ea"/>
                <a:cs typeface="+mn-cs"/>
              </a:rPr>
              <a:t>IMPLEMENTATION PROGRESS (3)</a:t>
            </a:r>
            <a:endParaRPr lang="en-ZA" altLang="en-US" sz="2200" b="1" dirty="0">
              <a:effectLst>
                <a:outerShdw blurRad="38100" dist="38100" dir="2700000" algn="tl">
                  <a:srgbClr val="000000">
                    <a:alpha val="43137"/>
                  </a:srgbClr>
                </a:outerShdw>
              </a:effectLst>
              <a:latin typeface="Arial" panose="020B0604020202020204" pitchFamily="34" charset="0"/>
              <a:ea typeface="+mn-ea"/>
              <a:cs typeface="+mn-cs"/>
            </a:endParaRPr>
          </a:p>
        </p:txBody>
      </p:sp>
      <p:pic>
        <p:nvPicPr>
          <p:cNvPr id="11267" name="Content Placeholder 2"/>
          <p:cNvPicPr>
            <a:picLocks noGrp="1" noChangeAspect="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764704"/>
            <a:ext cx="8928992" cy="436098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49692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179512" y="-99392"/>
            <a:ext cx="8229600" cy="7920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rtlCol="0" anchor="t" anchorCtr="0" compatLnSpc="1">
            <a:prstTxWarp prst="textNoShape">
              <a:avLst/>
            </a:prstTxWarp>
            <a:normAutofit/>
          </a:bodyPr>
          <a:lstStyle/>
          <a:p>
            <a:r>
              <a:rPr lang="en-ZA" altLang="en-US" dirty="0" smtClean="0"/>
              <a:t> </a:t>
            </a:r>
            <a:r>
              <a:rPr lang="en-ZA" altLang="en-US" sz="2200" b="1" dirty="0" smtClean="0">
                <a:effectLst>
                  <a:outerShdw blurRad="38100" dist="38100" dir="2700000" algn="tl">
                    <a:srgbClr val="000000">
                      <a:alpha val="43137"/>
                    </a:srgbClr>
                  </a:outerShdw>
                </a:effectLst>
                <a:latin typeface="Arial" panose="020B0604020202020204" pitchFamily="34" charset="0"/>
                <a:ea typeface="+mn-ea"/>
                <a:cs typeface="+mn-cs"/>
              </a:rPr>
              <a:t>IMPLEMENTATION PROGRESS (4)</a:t>
            </a:r>
            <a:endParaRPr lang="en-ZA" altLang="en-US" sz="2200" b="1" dirty="0">
              <a:effectLst>
                <a:outerShdw blurRad="38100" dist="38100" dir="2700000" algn="tl">
                  <a:srgbClr val="000000">
                    <a:alpha val="43137"/>
                  </a:srgbClr>
                </a:outerShdw>
              </a:effectLst>
              <a:latin typeface="Arial" panose="020B0604020202020204" pitchFamily="34" charset="0"/>
              <a:ea typeface="+mn-ea"/>
              <a:cs typeface="+mn-cs"/>
            </a:endParaRPr>
          </a:p>
        </p:txBody>
      </p:sp>
      <p:pic>
        <p:nvPicPr>
          <p:cNvPr id="12291"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3154" y="697412"/>
            <a:ext cx="8791334" cy="575592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947635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17417" y="188707"/>
            <a:ext cx="8229600" cy="50398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rtlCol="0" anchor="t" anchorCtr="0" compatLnSpc="1">
            <a:prstTxWarp prst="textNoShape">
              <a:avLst/>
            </a:prstTxWarp>
            <a:normAutofit/>
          </a:bodyPr>
          <a:lstStyle/>
          <a:p>
            <a:r>
              <a:rPr lang="en-ZA" altLang="en-US" sz="2400" b="1" dirty="0">
                <a:effectLst>
                  <a:outerShdw blurRad="38100" dist="38100" dir="2700000" algn="tl">
                    <a:srgbClr val="000000">
                      <a:alpha val="43137"/>
                    </a:srgbClr>
                  </a:outerShdw>
                </a:effectLst>
                <a:latin typeface="Arial" panose="020B0604020202020204" pitchFamily="34" charset="0"/>
              </a:rPr>
              <a:t>IMPLEMENTATION PROGRESS </a:t>
            </a:r>
            <a:r>
              <a:rPr lang="en-ZA" altLang="en-US" sz="2400" b="1" dirty="0" smtClean="0">
                <a:effectLst>
                  <a:outerShdw blurRad="38100" dist="38100" dir="2700000" algn="tl">
                    <a:srgbClr val="000000">
                      <a:alpha val="43137"/>
                    </a:srgbClr>
                  </a:outerShdw>
                </a:effectLst>
                <a:latin typeface="Arial" panose="020B0604020202020204" pitchFamily="34" charset="0"/>
              </a:rPr>
              <a:t>(5)</a:t>
            </a:r>
            <a:endParaRPr lang="en-ZA" altLang="en-US" sz="2400" dirty="0" smtClean="0"/>
          </a:p>
        </p:txBody>
      </p:sp>
      <p:sp>
        <p:nvSpPr>
          <p:cNvPr id="4099" name="Content Placeholder 2"/>
          <p:cNvSpPr>
            <a:spLocks noGrp="1"/>
          </p:cNvSpPr>
          <p:nvPr>
            <p:ph idx="1"/>
          </p:nvPr>
        </p:nvSpPr>
        <p:spPr bwMode="auto">
          <a:xfrm>
            <a:off x="42122" y="714829"/>
            <a:ext cx="8922365" cy="457639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rtlCol="0" anchor="t" anchorCtr="0" compatLnSpc="1">
            <a:prstTxWarp prst="textNoShape">
              <a:avLst/>
            </a:prstTxWarp>
            <a:normAutofit/>
          </a:bodyPr>
          <a:lstStyle/>
          <a:p>
            <a:pPr eaLnBrk="1" hangingPunct="1">
              <a:buFont typeface="Wingdings" panose="05000000000000000000" pitchFamily="2" charset="2"/>
              <a:buChar char="q"/>
              <a:defRPr/>
            </a:pPr>
            <a:r>
              <a:rPr lang="en-ZA" altLang="en-US" sz="2200" b="1" dirty="0" smtClean="0">
                <a:latin typeface="Arial" panose="020B0604020202020204" pitchFamily="34" charset="0"/>
                <a:cs typeface="Arial" panose="020B0604020202020204" pitchFamily="34" charset="0"/>
              </a:rPr>
              <a:t>2015 Ideal Clinic process:</a:t>
            </a:r>
          </a:p>
          <a:p>
            <a:pPr lvl="1">
              <a:lnSpc>
                <a:spcPct val="150000"/>
              </a:lnSpc>
              <a:defRPr/>
            </a:pPr>
            <a:r>
              <a:rPr lang="en-ZA" alt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241 clinics targeted.</a:t>
            </a:r>
          </a:p>
          <a:p>
            <a:pPr lvl="1">
              <a:lnSpc>
                <a:spcPct val="150000"/>
              </a:lnSpc>
              <a:defRPr/>
            </a:pPr>
            <a:r>
              <a:rPr lang="en-ZA" alt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EC ideal clinics assessed by KZN province. </a:t>
            </a:r>
          </a:p>
          <a:p>
            <a:pPr lvl="1">
              <a:lnSpc>
                <a:spcPct val="150000"/>
              </a:lnSpc>
              <a:defRPr/>
            </a:pPr>
            <a:r>
              <a:rPr lang="en-ZA" alt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15 clinics achieved status.</a:t>
            </a:r>
          </a:p>
          <a:p>
            <a:pPr marL="400050" lvl="1" indent="0">
              <a:buNone/>
              <a:defRPr/>
            </a:pPr>
            <a:endParaRPr lang="en-ZA" altLang="en-US" sz="1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9764671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756592" y="27725"/>
            <a:ext cx="8233996" cy="66795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rtlCol="0" anchor="t" anchorCtr="0" compatLnSpc="1">
            <a:prstTxWarp prst="textNoShape">
              <a:avLst/>
            </a:prstTxWarp>
            <a:normAutofit fontScale="90000"/>
          </a:bodyPr>
          <a:lstStyle/>
          <a:p>
            <a:r>
              <a:rPr lang="en-ZA" altLang="en-US" dirty="0" smtClean="0"/>
              <a:t>           </a:t>
            </a:r>
            <a:r>
              <a:rPr lang="en-ZA" altLang="en-US" sz="2400" b="1" dirty="0" smtClean="0">
                <a:effectLst>
                  <a:outerShdw blurRad="38100" dist="38100" dir="2700000" algn="tl">
                    <a:srgbClr val="000000">
                      <a:alpha val="43137"/>
                    </a:srgbClr>
                  </a:outerShdw>
                </a:effectLst>
                <a:latin typeface="Arial" panose="020B0604020202020204" pitchFamily="34" charset="0"/>
              </a:rPr>
              <a:t>CLINICS THAT ACHIEVED IDEAL STATUS  </a:t>
            </a:r>
            <a:endParaRPr lang="en-ZA" altLang="en-US" sz="2400" b="1" dirty="0">
              <a:effectLst>
                <a:outerShdw blurRad="38100" dist="38100" dir="2700000" algn="tl">
                  <a:srgbClr val="000000">
                    <a:alpha val="43137"/>
                  </a:srgbClr>
                </a:outerShdw>
              </a:effectLst>
              <a:latin typeface="Arial" panose="020B0604020202020204"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1469280417"/>
              </p:ext>
            </p:extLst>
          </p:nvPr>
        </p:nvGraphicFramePr>
        <p:xfrm>
          <a:off x="107504" y="836712"/>
          <a:ext cx="8928991" cy="4363890"/>
        </p:xfrm>
        <a:graphic>
          <a:graphicData uri="http://schemas.openxmlformats.org/drawingml/2006/table">
            <a:tbl>
              <a:tblPr>
                <a:tableStyleId>{5C22544A-7EE6-4342-B048-85BDC9FD1C3A}</a:tableStyleId>
              </a:tblPr>
              <a:tblGrid>
                <a:gridCol w="1311187"/>
                <a:gridCol w="1615898"/>
                <a:gridCol w="1554340"/>
                <a:gridCol w="492464"/>
                <a:gridCol w="492464"/>
                <a:gridCol w="492464"/>
                <a:gridCol w="492464"/>
                <a:gridCol w="492464"/>
                <a:gridCol w="492464"/>
                <a:gridCol w="492464"/>
                <a:gridCol w="1000318"/>
              </a:tblGrid>
              <a:tr h="834830">
                <a:tc>
                  <a:txBody>
                    <a:bodyPr/>
                    <a:lstStyle/>
                    <a:p>
                      <a:pPr algn="l" fontAlgn="b"/>
                      <a:r>
                        <a:rPr lang="en-ZA" sz="1100" b="1" u="none" strike="noStrike" dirty="0">
                          <a:effectLst/>
                        </a:rPr>
                        <a:t>District</a:t>
                      </a:r>
                      <a:endParaRPr lang="en-ZA" sz="1100" b="1" i="0" u="none" strike="noStrike" dirty="0">
                        <a:solidFill>
                          <a:srgbClr val="000000"/>
                        </a:solidFill>
                        <a:effectLst/>
                        <a:latin typeface="Calibri" panose="020F0502020204030204" pitchFamily="34" charset="0"/>
                      </a:endParaRPr>
                    </a:p>
                  </a:txBody>
                  <a:tcPr marL="7034" marR="7034" marT="7034" marB="0" anchor="b"/>
                </a:tc>
                <a:tc>
                  <a:txBody>
                    <a:bodyPr/>
                    <a:lstStyle/>
                    <a:p>
                      <a:pPr algn="l" fontAlgn="b"/>
                      <a:r>
                        <a:rPr lang="en-ZA" sz="1100" b="1" u="none" strike="noStrike">
                          <a:effectLst/>
                        </a:rPr>
                        <a:t>Sub District</a:t>
                      </a:r>
                      <a:endParaRPr lang="en-ZA" sz="1100" b="1"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100" b="1" u="none" strike="noStrike" dirty="0">
                          <a:effectLst/>
                        </a:rPr>
                        <a:t>Facility</a:t>
                      </a:r>
                      <a:endParaRPr lang="en-ZA" sz="1100" b="1" i="0" u="none" strike="noStrike" dirty="0">
                        <a:solidFill>
                          <a:srgbClr val="000000"/>
                        </a:solidFill>
                        <a:effectLst/>
                        <a:latin typeface="Calibri" panose="020F0502020204030204" pitchFamily="34" charset="0"/>
                      </a:endParaRPr>
                    </a:p>
                  </a:txBody>
                  <a:tcPr marL="7034" marR="7034" marT="7034" marB="0" anchor="b"/>
                </a:tc>
                <a:tc>
                  <a:txBody>
                    <a:bodyPr/>
                    <a:lstStyle/>
                    <a:p>
                      <a:pPr algn="ctr" fontAlgn="ctr"/>
                      <a:r>
                        <a:rPr lang="en-ZA" sz="1000" b="1" u="none" strike="noStrike" dirty="0">
                          <a:effectLst/>
                        </a:rPr>
                        <a:t>Yes</a:t>
                      </a:r>
                      <a:endParaRPr lang="en-ZA" sz="1000" b="1" i="0" u="none" strike="noStrike" dirty="0">
                        <a:solidFill>
                          <a:srgbClr val="000000"/>
                        </a:solidFill>
                        <a:effectLst/>
                        <a:latin typeface="Calibri" panose="020F0502020204030204" pitchFamily="34" charset="0"/>
                      </a:endParaRPr>
                    </a:p>
                  </a:txBody>
                  <a:tcPr marL="7034" marR="7034" marT="7034" marB="0" vert="vert270" anchor="ctr"/>
                </a:tc>
                <a:tc>
                  <a:txBody>
                    <a:bodyPr/>
                    <a:lstStyle/>
                    <a:p>
                      <a:pPr algn="ctr" fontAlgn="ctr"/>
                      <a:r>
                        <a:rPr lang="en-ZA" sz="1000" b="1" u="none" strike="noStrike" dirty="0">
                          <a:effectLst/>
                        </a:rPr>
                        <a:t>No</a:t>
                      </a:r>
                      <a:endParaRPr lang="en-ZA" sz="1000" b="1" i="0" u="none" strike="noStrike" dirty="0">
                        <a:solidFill>
                          <a:srgbClr val="000000"/>
                        </a:solidFill>
                        <a:effectLst/>
                        <a:latin typeface="Calibri" panose="020F0502020204030204" pitchFamily="34" charset="0"/>
                      </a:endParaRPr>
                    </a:p>
                  </a:txBody>
                  <a:tcPr marL="7034" marR="7034" marT="7034" marB="0" vert="vert270" anchor="ctr"/>
                </a:tc>
                <a:tc>
                  <a:txBody>
                    <a:bodyPr/>
                    <a:lstStyle/>
                    <a:p>
                      <a:pPr algn="ctr" fontAlgn="ctr"/>
                      <a:r>
                        <a:rPr lang="en-ZA" sz="1000" b="1" u="none" strike="noStrike" dirty="0">
                          <a:effectLst/>
                        </a:rPr>
                        <a:t>Partial</a:t>
                      </a:r>
                      <a:endParaRPr lang="en-ZA" sz="1000" b="1" i="0" u="none" strike="noStrike" dirty="0">
                        <a:solidFill>
                          <a:srgbClr val="000000"/>
                        </a:solidFill>
                        <a:effectLst/>
                        <a:latin typeface="Calibri" panose="020F0502020204030204" pitchFamily="34" charset="0"/>
                      </a:endParaRPr>
                    </a:p>
                  </a:txBody>
                  <a:tcPr marL="7034" marR="7034" marT="7034" marB="0" vert="vert270" anchor="ctr"/>
                </a:tc>
                <a:tc>
                  <a:txBody>
                    <a:bodyPr/>
                    <a:lstStyle/>
                    <a:p>
                      <a:pPr algn="ctr" fontAlgn="ctr"/>
                      <a:r>
                        <a:rPr lang="en-ZA" sz="1000" b="1" u="none" strike="noStrike" dirty="0">
                          <a:effectLst/>
                        </a:rPr>
                        <a:t>Vital %</a:t>
                      </a:r>
                      <a:endParaRPr lang="en-ZA" sz="1000" b="1" i="0" u="none" strike="noStrike" dirty="0">
                        <a:solidFill>
                          <a:srgbClr val="000000"/>
                        </a:solidFill>
                        <a:effectLst/>
                        <a:latin typeface="Calibri" panose="020F0502020204030204" pitchFamily="34" charset="0"/>
                      </a:endParaRPr>
                    </a:p>
                  </a:txBody>
                  <a:tcPr marL="7034" marR="7034" marT="7034" marB="0" vert="vert270" anchor="ctr"/>
                </a:tc>
                <a:tc>
                  <a:txBody>
                    <a:bodyPr/>
                    <a:lstStyle/>
                    <a:p>
                      <a:pPr algn="ctr" fontAlgn="ctr"/>
                      <a:r>
                        <a:rPr lang="en-ZA" sz="1000" b="1" u="none" strike="noStrike" dirty="0">
                          <a:effectLst/>
                        </a:rPr>
                        <a:t>Essential %</a:t>
                      </a:r>
                      <a:endParaRPr lang="en-ZA" sz="1000" b="1" i="0" u="none" strike="noStrike" dirty="0">
                        <a:solidFill>
                          <a:srgbClr val="000000"/>
                        </a:solidFill>
                        <a:effectLst/>
                        <a:latin typeface="Calibri" panose="020F0502020204030204" pitchFamily="34" charset="0"/>
                      </a:endParaRPr>
                    </a:p>
                  </a:txBody>
                  <a:tcPr marL="7034" marR="7034" marT="7034" marB="0" vert="vert270" anchor="ctr"/>
                </a:tc>
                <a:tc>
                  <a:txBody>
                    <a:bodyPr/>
                    <a:lstStyle/>
                    <a:p>
                      <a:pPr algn="ctr" fontAlgn="ctr"/>
                      <a:r>
                        <a:rPr lang="en-ZA" sz="1000" b="1" u="none" strike="noStrike" dirty="0">
                          <a:effectLst/>
                        </a:rPr>
                        <a:t>Important %</a:t>
                      </a:r>
                      <a:endParaRPr lang="en-ZA" sz="1000" b="1" i="0" u="none" strike="noStrike" dirty="0">
                        <a:solidFill>
                          <a:srgbClr val="000000"/>
                        </a:solidFill>
                        <a:effectLst/>
                        <a:latin typeface="Calibri" panose="020F0502020204030204" pitchFamily="34" charset="0"/>
                      </a:endParaRPr>
                    </a:p>
                  </a:txBody>
                  <a:tcPr marL="7034" marR="7034" marT="7034" marB="0" vert="vert270" anchor="ctr"/>
                </a:tc>
                <a:tc>
                  <a:txBody>
                    <a:bodyPr/>
                    <a:lstStyle/>
                    <a:p>
                      <a:pPr algn="ctr" fontAlgn="ctr"/>
                      <a:r>
                        <a:rPr lang="en-ZA" sz="1000" b="1" u="none" strike="noStrike" dirty="0">
                          <a:effectLst/>
                        </a:rPr>
                        <a:t>SCORE %</a:t>
                      </a:r>
                      <a:endParaRPr lang="en-ZA" sz="1000" b="1" i="0" u="none" strike="noStrike" dirty="0">
                        <a:solidFill>
                          <a:srgbClr val="000000"/>
                        </a:solidFill>
                        <a:effectLst/>
                        <a:latin typeface="Calibri" panose="020F0502020204030204" pitchFamily="34" charset="0"/>
                      </a:endParaRPr>
                    </a:p>
                  </a:txBody>
                  <a:tcPr marL="7034" marR="7034" marT="7034" marB="0" vert="vert270" anchor="ctr"/>
                </a:tc>
                <a:tc>
                  <a:txBody>
                    <a:bodyPr/>
                    <a:lstStyle/>
                    <a:p>
                      <a:pPr algn="ctr" fontAlgn="ctr"/>
                      <a:r>
                        <a:rPr lang="en-ZA" sz="1000" b="1" u="none" strike="noStrike" dirty="0">
                          <a:solidFill>
                            <a:srgbClr val="00B050"/>
                          </a:solidFill>
                          <a:effectLst/>
                        </a:rPr>
                        <a:t>Category</a:t>
                      </a:r>
                      <a:endParaRPr lang="en-ZA" sz="1000" b="1" i="0" u="none" strike="noStrike" dirty="0">
                        <a:solidFill>
                          <a:srgbClr val="00B050"/>
                        </a:solidFill>
                        <a:effectLst/>
                        <a:latin typeface="Calibri" panose="020F0502020204030204" pitchFamily="34" charset="0"/>
                      </a:endParaRPr>
                    </a:p>
                  </a:txBody>
                  <a:tcPr marL="7034" marR="7034" marT="7034" marB="0" vert="vert270" anchor="ctr"/>
                </a:tc>
              </a:tr>
              <a:tr h="182145">
                <a:tc>
                  <a:txBody>
                    <a:bodyPr/>
                    <a:lstStyle/>
                    <a:p>
                      <a:pPr algn="l" fontAlgn="b"/>
                      <a:r>
                        <a:rPr lang="en-ZA" sz="1000" u="none" strike="noStrike">
                          <a:effectLst/>
                        </a:rPr>
                        <a:t>Amathole DM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Amahlathi SD</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Ethembeni</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159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4</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3</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93</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96</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Platinum</a:t>
                      </a:r>
                      <a:endParaRPr lang="en-ZA" sz="1000" b="1" i="0" u="none" strike="noStrike" dirty="0">
                        <a:solidFill>
                          <a:srgbClr val="00B050"/>
                        </a:solidFill>
                        <a:effectLst/>
                        <a:latin typeface="Calibri" panose="020F0502020204030204" pitchFamily="34" charset="0"/>
                      </a:endParaRPr>
                    </a:p>
                  </a:txBody>
                  <a:tcPr marL="7034" marR="7034" marT="7034" marB="0" anchor="b"/>
                </a:tc>
              </a:tr>
              <a:tr h="182145">
                <a:tc>
                  <a:txBody>
                    <a:bodyPr/>
                    <a:lstStyle/>
                    <a:p>
                      <a:pPr algn="l" fontAlgn="b"/>
                      <a:r>
                        <a:rPr lang="en-ZA" sz="1000" u="none" strike="noStrike">
                          <a:effectLst/>
                        </a:rPr>
                        <a:t>Amathole DM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Amahlathi SD</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Wartburg</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156</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2</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94</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Gold</a:t>
                      </a:r>
                      <a:endParaRPr lang="en-ZA" sz="1000" b="1" i="0" u="none" strike="noStrike" dirty="0">
                        <a:solidFill>
                          <a:srgbClr val="00B050"/>
                        </a:solidFill>
                        <a:effectLst/>
                        <a:latin typeface="Calibri" panose="020F0502020204030204" pitchFamily="34" charset="0"/>
                      </a:endParaRPr>
                    </a:p>
                  </a:txBody>
                  <a:tcPr marL="7034" marR="7034" marT="7034" marB="0" anchor="b"/>
                </a:tc>
              </a:tr>
              <a:tr h="182145">
                <a:tc>
                  <a:txBody>
                    <a:bodyPr/>
                    <a:lstStyle/>
                    <a:p>
                      <a:pPr algn="l" fontAlgn="b"/>
                      <a:r>
                        <a:rPr lang="en-ZA" sz="1000" u="none" strike="noStrike">
                          <a:effectLst/>
                        </a:rPr>
                        <a:t>Amathole DM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Nkonkobe SD</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War Mem Clinic</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152</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5</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93</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92</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Gold</a:t>
                      </a:r>
                      <a:endParaRPr lang="en-ZA" sz="1000" b="1" i="0" u="none" strike="noStrike" dirty="0">
                        <a:solidFill>
                          <a:srgbClr val="00B050"/>
                        </a:solidFill>
                        <a:effectLst/>
                        <a:latin typeface="Calibri" panose="020F0502020204030204" pitchFamily="34" charset="0"/>
                      </a:endParaRPr>
                    </a:p>
                  </a:txBody>
                  <a:tcPr marL="7034" marR="7034" marT="7034" marB="0" anchor="b"/>
                </a:tc>
              </a:tr>
              <a:tr h="182145">
                <a:tc>
                  <a:txBody>
                    <a:bodyPr/>
                    <a:lstStyle/>
                    <a:p>
                      <a:pPr algn="l" fontAlgn="b"/>
                      <a:r>
                        <a:rPr lang="en-ZA" sz="1000" u="none" strike="noStrike">
                          <a:effectLst/>
                        </a:rPr>
                        <a:t>C Hani DM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dirty="0">
                          <a:effectLst/>
                        </a:rPr>
                        <a:t>Intsika Yethu SD</a:t>
                      </a:r>
                      <a:endParaRPr lang="en-ZA" sz="1000" b="0" i="0" u="none" strike="noStrike" dirty="0">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Kuyasa CHC</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133</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22</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11</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73</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84</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Silver</a:t>
                      </a:r>
                      <a:endParaRPr lang="en-ZA" sz="1000" b="1" i="0" u="none" strike="noStrike" dirty="0">
                        <a:solidFill>
                          <a:srgbClr val="00B050"/>
                        </a:solidFill>
                        <a:effectLst/>
                        <a:latin typeface="Calibri" panose="020F0502020204030204" pitchFamily="34" charset="0"/>
                      </a:endParaRPr>
                    </a:p>
                  </a:txBody>
                  <a:tcPr marL="7034" marR="7034" marT="7034" marB="0" anchor="b"/>
                </a:tc>
              </a:tr>
              <a:tr h="182145">
                <a:tc>
                  <a:txBody>
                    <a:bodyPr/>
                    <a:lstStyle/>
                    <a:p>
                      <a:pPr algn="l" fontAlgn="b"/>
                      <a:r>
                        <a:rPr lang="en-ZA" sz="1000" u="none" strike="noStrike">
                          <a:effectLst/>
                        </a:rPr>
                        <a:t>Joe Gqabi DM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Elundini SD</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Hlankomo</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151</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7</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85</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96</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91</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Gold</a:t>
                      </a:r>
                      <a:endParaRPr lang="en-ZA" sz="1000" b="1" i="0" u="none" strike="noStrike" dirty="0">
                        <a:solidFill>
                          <a:srgbClr val="00B050"/>
                        </a:solidFill>
                        <a:effectLst/>
                        <a:latin typeface="Calibri" panose="020F0502020204030204" pitchFamily="34" charset="0"/>
                      </a:endParaRPr>
                    </a:p>
                  </a:txBody>
                  <a:tcPr marL="7034" marR="7034" marT="7034" marB="0" anchor="b"/>
                </a:tc>
              </a:tr>
              <a:tr h="182145">
                <a:tc>
                  <a:txBody>
                    <a:bodyPr/>
                    <a:lstStyle/>
                    <a:p>
                      <a:pPr algn="l" fontAlgn="b"/>
                      <a:r>
                        <a:rPr lang="en-ZA" sz="1000" u="none" strike="noStrike">
                          <a:effectLst/>
                        </a:rPr>
                        <a:t>Joe Gqabi DM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Elundini SD</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Lower Tsitsana</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155</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4</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7</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97</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93</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Gold</a:t>
                      </a:r>
                      <a:endParaRPr lang="en-ZA" sz="1000" b="1" i="0" u="none" strike="noStrike" dirty="0">
                        <a:solidFill>
                          <a:srgbClr val="00B050"/>
                        </a:solidFill>
                        <a:effectLst/>
                        <a:latin typeface="Calibri" panose="020F0502020204030204" pitchFamily="34" charset="0"/>
                      </a:endParaRPr>
                    </a:p>
                  </a:txBody>
                  <a:tcPr marL="7034" marR="7034" marT="7034" marB="0" anchor="b"/>
                </a:tc>
              </a:tr>
              <a:tr h="182145">
                <a:tc>
                  <a:txBody>
                    <a:bodyPr/>
                    <a:lstStyle/>
                    <a:p>
                      <a:pPr algn="l" fontAlgn="b"/>
                      <a:r>
                        <a:rPr lang="en-ZA" sz="1000" u="none" strike="noStrike">
                          <a:effectLst/>
                        </a:rPr>
                        <a:t>Joe Gqabi DM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Elundini SD</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Queen Noti</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149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83</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96</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Gold</a:t>
                      </a:r>
                      <a:endParaRPr lang="en-ZA" sz="1000" b="1" i="0" u="none" strike="noStrike" dirty="0">
                        <a:solidFill>
                          <a:srgbClr val="00B050"/>
                        </a:solidFill>
                        <a:effectLst/>
                        <a:latin typeface="Calibri" panose="020F0502020204030204" pitchFamily="34" charset="0"/>
                      </a:endParaRPr>
                    </a:p>
                  </a:txBody>
                  <a:tcPr marL="7034" marR="7034" marT="7034" marB="0" anchor="b"/>
                </a:tc>
              </a:tr>
              <a:tr h="182145">
                <a:tc>
                  <a:txBody>
                    <a:bodyPr/>
                    <a:lstStyle/>
                    <a:p>
                      <a:pPr algn="l" fontAlgn="b"/>
                      <a:r>
                        <a:rPr lang="en-ZA" sz="1000" u="none" strike="noStrike">
                          <a:effectLst/>
                        </a:rPr>
                        <a:t>Joe Gqabi DM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Maletswai SD</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Hilton</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147</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11</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85</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a:solidFill>
                            <a:srgbClr val="00B050"/>
                          </a:solidFill>
                          <a:effectLst/>
                        </a:rPr>
                        <a:t>Gold</a:t>
                      </a:r>
                      <a:endParaRPr lang="en-ZA" sz="1000" b="1" i="0" u="none" strike="noStrike">
                        <a:solidFill>
                          <a:srgbClr val="00B050"/>
                        </a:solidFill>
                        <a:effectLst/>
                        <a:latin typeface="Calibri" panose="020F0502020204030204" pitchFamily="34" charset="0"/>
                      </a:endParaRPr>
                    </a:p>
                  </a:txBody>
                  <a:tcPr marL="7034" marR="7034" marT="7034" marB="0" anchor="b"/>
                </a:tc>
              </a:tr>
              <a:tr h="341522">
                <a:tc>
                  <a:txBody>
                    <a:bodyPr/>
                    <a:lstStyle/>
                    <a:p>
                      <a:pPr algn="l" fontAlgn="b"/>
                      <a:r>
                        <a:rPr lang="en-ZA" sz="1000" u="none" strike="noStrike">
                          <a:effectLst/>
                        </a:rPr>
                        <a:t>N Mandela Bay MM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N Mandela A SD</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Motherwell CHC</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144</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5</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17</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83</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87</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Gold</a:t>
                      </a:r>
                      <a:endParaRPr lang="en-ZA" sz="1000" b="1" i="0" u="none" strike="noStrike" dirty="0">
                        <a:solidFill>
                          <a:srgbClr val="00B050"/>
                        </a:solidFill>
                        <a:effectLst/>
                        <a:latin typeface="Calibri" panose="020F0502020204030204" pitchFamily="34" charset="0"/>
                      </a:endParaRPr>
                    </a:p>
                  </a:txBody>
                  <a:tcPr marL="7034" marR="7034" marT="7034" marB="0" anchor="b"/>
                </a:tc>
              </a:tr>
              <a:tr h="341522">
                <a:tc>
                  <a:txBody>
                    <a:bodyPr/>
                    <a:lstStyle/>
                    <a:p>
                      <a:pPr algn="l" fontAlgn="b"/>
                      <a:r>
                        <a:rPr lang="en-ZA" sz="1000" u="none" strike="noStrike">
                          <a:effectLst/>
                        </a:rPr>
                        <a:t>N Mandela Bay MM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dirty="0">
                          <a:effectLst/>
                        </a:rPr>
                        <a:t>N Mandela B SD</a:t>
                      </a:r>
                      <a:endParaRPr lang="en-ZA" sz="1000" b="0" i="0" u="none" strike="noStrike" dirty="0">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Joe Slovo</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134</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18</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14</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79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79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81</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Silver</a:t>
                      </a:r>
                      <a:endParaRPr lang="en-ZA" sz="1000" b="1" i="0" u="none" strike="noStrike" dirty="0">
                        <a:solidFill>
                          <a:srgbClr val="00B050"/>
                        </a:solidFill>
                        <a:effectLst/>
                        <a:latin typeface="Calibri" panose="020F0502020204030204" pitchFamily="34" charset="0"/>
                      </a:endParaRPr>
                    </a:p>
                  </a:txBody>
                  <a:tcPr marL="7034" marR="7034" marT="7034" marB="0" anchor="b"/>
                </a:tc>
              </a:tr>
              <a:tr h="341522">
                <a:tc>
                  <a:txBody>
                    <a:bodyPr/>
                    <a:lstStyle/>
                    <a:p>
                      <a:pPr algn="l" fontAlgn="b"/>
                      <a:r>
                        <a:rPr lang="en-ZA" sz="1000" u="none" strike="noStrike">
                          <a:effectLst/>
                        </a:rPr>
                        <a:t>N Mandela Bay MM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N Mandela B SD</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Rosedale CHC</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127</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14</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25</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72</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77</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77</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Silver</a:t>
                      </a:r>
                      <a:endParaRPr lang="en-ZA" sz="1000" b="1" i="0" u="none" strike="noStrike" dirty="0">
                        <a:solidFill>
                          <a:srgbClr val="00B050"/>
                        </a:solidFill>
                        <a:effectLst/>
                        <a:latin typeface="Calibri" panose="020F0502020204030204" pitchFamily="34" charset="0"/>
                      </a:endParaRPr>
                    </a:p>
                  </a:txBody>
                  <a:tcPr marL="7034" marR="7034" marT="7034" marB="0" anchor="b"/>
                </a:tc>
              </a:tr>
              <a:tr h="182145">
                <a:tc>
                  <a:txBody>
                    <a:bodyPr/>
                    <a:lstStyle/>
                    <a:p>
                      <a:pPr algn="l" fontAlgn="b"/>
                      <a:r>
                        <a:rPr lang="en-ZA" sz="1000" u="none" strike="noStrike">
                          <a:effectLst/>
                        </a:rPr>
                        <a:t>O Tambo DM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King Dalindyebo SD</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Mthatha Gateway</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142</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15</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79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86</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Silver</a:t>
                      </a:r>
                      <a:endParaRPr lang="en-ZA" sz="1000" b="1" i="0" u="none" strike="noStrike" dirty="0">
                        <a:solidFill>
                          <a:srgbClr val="00B050"/>
                        </a:solidFill>
                        <a:effectLst/>
                        <a:latin typeface="Calibri" panose="020F0502020204030204" pitchFamily="34" charset="0"/>
                      </a:endParaRPr>
                    </a:p>
                  </a:txBody>
                  <a:tcPr marL="7034" marR="7034" marT="7034" marB="0" anchor="b"/>
                </a:tc>
              </a:tr>
              <a:tr h="182145">
                <a:tc>
                  <a:txBody>
                    <a:bodyPr/>
                    <a:lstStyle/>
                    <a:p>
                      <a:pPr algn="l" fontAlgn="b"/>
                      <a:r>
                        <a:rPr lang="en-ZA" sz="1000" u="none" strike="noStrike">
                          <a:effectLst/>
                        </a:rPr>
                        <a:t>O Tambo DM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Qaukeni SD</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Goso Forest</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147</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83</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93</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Gold</a:t>
                      </a:r>
                      <a:endParaRPr lang="en-ZA" sz="1000" b="1" i="0" u="none" strike="noStrike" dirty="0">
                        <a:solidFill>
                          <a:srgbClr val="00B050"/>
                        </a:solidFill>
                        <a:effectLst/>
                        <a:latin typeface="Calibri" panose="020F0502020204030204" pitchFamily="34" charset="0"/>
                      </a:endParaRPr>
                    </a:p>
                  </a:txBody>
                  <a:tcPr marL="7034" marR="7034" marT="7034" marB="0" anchor="b"/>
                </a:tc>
              </a:tr>
              <a:tr h="341522">
                <a:tc>
                  <a:txBody>
                    <a:bodyPr/>
                    <a:lstStyle/>
                    <a:p>
                      <a:pPr algn="l" fontAlgn="b"/>
                      <a:r>
                        <a:rPr lang="en-ZA" sz="1000" u="none" strike="noStrike">
                          <a:effectLst/>
                        </a:rPr>
                        <a:t>Sarah Baartman DM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Camdeboo SD</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Gracey</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145</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16</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5</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93</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87</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Gold</a:t>
                      </a:r>
                      <a:endParaRPr lang="en-ZA" sz="1000" b="1" i="0" u="none" strike="noStrike" dirty="0">
                        <a:solidFill>
                          <a:srgbClr val="00B050"/>
                        </a:solidFill>
                        <a:effectLst/>
                        <a:latin typeface="Calibri" panose="020F0502020204030204" pitchFamily="34" charset="0"/>
                      </a:endParaRPr>
                    </a:p>
                  </a:txBody>
                  <a:tcPr marL="7034" marR="7034" marT="7034" marB="0" anchor="b"/>
                </a:tc>
              </a:tr>
              <a:tr h="341522">
                <a:tc>
                  <a:txBody>
                    <a:bodyPr/>
                    <a:lstStyle/>
                    <a:p>
                      <a:pPr algn="l" fontAlgn="b"/>
                      <a:r>
                        <a:rPr lang="en-ZA" sz="1000" u="none" strike="noStrike">
                          <a:effectLst/>
                        </a:rPr>
                        <a:t>Sarah Baartman DM</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Kouga SD</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l" fontAlgn="b"/>
                      <a:r>
                        <a:rPr lang="en-ZA" sz="1000" u="none" strike="noStrike">
                          <a:effectLst/>
                        </a:rPr>
                        <a:t>Twee Riviere Clinic</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142</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11</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13</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100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80</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89</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u="none" strike="noStrike">
                          <a:effectLst/>
                        </a:rPr>
                        <a:t>86</a:t>
                      </a:r>
                      <a:endParaRPr lang="en-ZA" sz="1000" b="0" i="0" u="none" strike="noStrike">
                        <a:solidFill>
                          <a:srgbClr val="000000"/>
                        </a:solidFill>
                        <a:effectLst/>
                        <a:latin typeface="Calibri" panose="020F0502020204030204" pitchFamily="34" charset="0"/>
                      </a:endParaRPr>
                    </a:p>
                  </a:txBody>
                  <a:tcPr marL="7034" marR="7034" marT="7034" marB="0" anchor="b"/>
                </a:tc>
                <a:tc>
                  <a:txBody>
                    <a:bodyPr/>
                    <a:lstStyle/>
                    <a:p>
                      <a:pPr algn="ctr" fontAlgn="b"/>
                      <a:r>
                        <a:rPr lang="en-ZA" sz="1000" b="1" u="none" strike="noStrike" dirty="0">
                          <a:solidFill>
                            <a:srgbClr val="00B050"/>
                          </a:solidFill>
                          <a:effectLst/>
                        </a:rPr>
                        <a:t>Gold</a:t>
                      </a:r>
                      <a:endParaRPr lang="en-ZA" sz="1000" b="1" i="0" u="none" strike="noStrike" dirty="0">
                        <a:solidFill>
                          <a:srgbClr val="00B050"/>
                        </a:solidFill>
                        <a:effectLst/>
                        <a:latin typeface="Calibri" panose="020F0502020204030204" pitchFamily="34" charset="0"/>
                      </a:endParaRPr>
                    </a:p>
                  </a:txBody>
                  <a:tcPr marL="7034" marR="7034" marT="7034" marB="0" anchor="b"/>
                </a:tc>
              </a:tr>
            </a:tbl>
          </a:graphicData>
        </a:graphic>
      </p:graphicFrame>
    </p:spTree>
    <p:extLst>
      <p:ext uri="{BB962C8B-B14F-4D97-AF65-F5344CB8AC3E}">
        <p14:creationId xmlns:p14="http://schemas.microsoft.com/office/powerpoint/2010/main" xmlns="" val="15004367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396552" y="27725"/>
            <a:ext cx="7886700" cy="85871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rtlCol="0" anchor="t" anchorCtr="0" compatLnSpc="1">
            <a:prstTxWarp prst="textNoShape">
              <a:avLst/>
            </a:prstTxWarp>
            <a:normAutofit/>
          </a:bodyPr>
          <a:lstStyle/>
          <a:p>
            <a:r>
              <a:rPr lang="en-ZA" altLang="en-US" sz="2200" b="1" dirty="0">
                <a:effectLst>
                  <a:outerShdw blurRad="38100" dist="38100" dir="2700000" algn="tl">
                    <a:srgbClr val="000000">
                      <a:alpha val="43137"/>
                    </a:srgbClr>
                  </a:outerShdw>
                </a:effectLst>
                <a:latin typeface="Arial" panose="020B0604020202020204" pitchFamily="34" charset="0"/>
              </a:rPr>
              <a:t>INTERVENTIONS FOR POOR PERFORMING </a:t>
            </a:r>
            <a:r>
              <a:rPr lang="en-ZA" altLang="en-US" sz="2200" b="1" dirty="0" smtClean="0">
                <a:effectLst>
                  <a:outerShdw blurRad="38100" dist="38100" dir="2700000" algn="tl">
                    <a:srgbClr val="000000">
                      <a:alpha val="43137"/>
                    </a:srgbClr>
                  </a:outerShdw>
                </a:effectLst>
                <a:latin typeface="Arial" panose="020B0604020202020204" pitchFamily="34" charset="0"/>
              </a:rPr>
              <a:t/>
            </a:r>
            <a:br>
              <a:rPr lang="en-ZA" altLang="en-US" sz="2200" b="1" dirty="0" smtClean="0">
                <a:effectLst>
                  <a:outerShdw blurRad="38100" dist="38100" dir="2700000" algn="tl">
                    <a:srgbClr val="000000">
                      <a:alpha val="43137"/>
                    </a:srgbClr>
                  </a:outerShdw>
                </a:effectLst>
                <a:latin typeface="Arial" panose="020B0604020202020204" pitchFamily="34" charset="0"/>
              </a:rPr>
            </a:br>
            <a:r>
              <a:rPr lang="en-ZA" altLang="en-US" sz="2200" b="1" dirty="0" smtClean="0">
                <a:effectLst>
                  <a:outerShdw blurRad="38100" dist="38100" dir="2700000" algn="tl">
                    <a:srgbClr val="000000">
                      <a:alpha val="43137"/>
                    </a:srgbClr>
                  </a:outerShdw>
                </a:effectLst>
                <a:latin typeface="Arial" panose="020B0604020202020204" pitchFamily="34" charset="0"/>
              </a:rPr>
              <a:t>FACILITIES (1)</a:t>
            </a:r>
            <a:endParaRPr lang="en-ZA" altLang="en-US" sz="2200" b="1" dirty="0">
              <a:effectLst>
                <a:outerShdw blurRad="38100" dist="38100" dir="2700000" algn="tl">
                  <a:srgbClr val="000000">
                    <a:alpha val="43137"/>
                  </a:srgbClr>
                </a:outerShdw>
              </a:effectLst>
              <a:latin typeface="Arial" panose="020B0604020202020204" pitchFamily="34" charset="0"/>
            </a:endParaRPr>
          </a:p>
        </p:txBody>
      </p:sp>
      <p:sp>
        <p:nvSpPr>
          <p:cNvPr id="18435" name="Content Placeholder 2"/>
          <p:cNvSpPr>
            <a:spLocks noGrp="1"/>
          </p:cNvSpPr>
          <p:nvPr>
            <p:ph idx="1"/>
          </p:nvPr>
        </p:nvSpPr>
        <p:spPr bwMode="auto">
          <a:xfrm>
            <a:off x="107504" y="764704"/>
            <a:ext cx="8928992" cy="576064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406" tIns="42203" rIns="84406" bIns="42203" numCol="1" rtlCol="0" anchor="t" anchorCtr="0" compatLnSpc="1">
            <a:prstTxWarp prst="textNoShape">
              <a:avLst/>
            </a:prstTxWarp>
            <a:normAutofit fontScale="70000" lnSpcReduction="20000"/>
          </a:bodyPr>
          <a:lstStyle/>
          <a:p>
            <a:pPr>
              <a:lnSpc>
                <a:spcPct val="160000"/>
              </a:lnSpc>
              <a:defRPr/>
            </a:pPr>
            <a:r>
              <a:rPr lang="en-ZA" alt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Training of Health Professionals on Integrated Clinical Services Management (ICSM) e.g. clients appointments, patient experience of care, infection prevention &amp; control.</a:t>
            </a:r>
          </a:p>
          <a:p>
            <a:pPr>
              <a:lnSpc>
                <a:spcPct val="160000"/>
              </a:lnSpc>
              <a:defRPr/>
            </a:pPr>
            <a:r>
              <a:rPr lang="en-ZA" alt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of medical equipment </a:t>
            </a:r>
            <a:r>
              <a:rPr lang="en-ZA" altLang="en-US" sz="2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which </a:t>
            </a:r>
            <a:endParaRPr lang="en-ZA" alt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lnSpc>
                <a:spcPct val="160000"/>
              </a:lnSpc>
              <a:defRPr/>
            </a:pPr>
            <a:r>
              <a:rPr lang="en-ZA" altLang="en-US" sz="2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Delivery has already started in </a:t>
            </a:r>
            <a:r>
              <a:rPr lang="en-ZA" altLang="en-US" sz="2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targeted facilities</a:t>
            </a:r>
            <a:r>
              <a:rPr lang="en-ZA" altLang="en-US" sz="2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nSpc>
                <a:spcPct val="160000"/>
              </a:lnSpc>
              <a:defRPr/>
            </a:pPr>
            <a:r>
              <a:rPr lang="en-ZA" alt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Implementation of medicines management at Primary Health Care (PHC) facilities.</a:t>
            </a:r>
          </a:p>
          <a:p>
            <a:pPr>
              <a:lnSpc>
                <a:spcPct val="160000"/>
              </a:lnSpc>
              <a:defRPr/>
            </a:pPr>
            <a:r>
              <a:rPr lang="en-ZA" alt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Dissemination of new protocols e.g. waiting times protocol.</a:t>
            </a:r>
          </a:p>
          <a:p>
            <a:pPr>
              <a:lnSpc>
                <a:spcPct val="160000"/>
              </a:lnSpc>
              <a:defRPr/>
            </a:pPr>
            <a:r>
              <a:rPr lang="en-ZA" alt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Implementation of signage and notices in PHC facilities.</a:t>
            </a:r>
          </a:p>
          <a:p>
            <a:pPr>
              <a:lnSpc>
                <a:spcPct val="160000"/>
              </a:lnSpc>
              <a:defRPr/>
            </a:pPr>
            <a:r>
              <a:rPr lang="en-ZA" alt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Implementation of developmental partners support.</a:t>
            </a:r>
          </a:p>
          <a:p>
            <a:pPr>
              <a:lnSpc>
                <a:spcPct val="160000"/>
              </a:lnSpc>
              <a:defRPr/>
            </a:pPr>
            <a:r>
              <a:rPr lang="en-ZA" alt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Implementation of PHC patient recording system (Health Patient Registration System).</a:t>
            </a:r>
          </a:p>
          <a:p>
            <a:pPr>
              <a:lnSpc>
                <a:spcPct val="160000"/>
              </a:lnSpc>
              <a:defRPr/>
            </a:pPr>
            <a:r>
              <a:rPr lang="en-ZA" alt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Appointment of data captures in Buffalo City Health district.</a:t>
            </a:r>
          </a:p>
          <a:p>
            <a:pPr>
              <a:lnSpc>
                <a:spcPct val="160000"/>
              </a:lnSpc>
              <a:defRPr/>
            </a:pPr>
            <a:r>
              <a:rPr lang="en-ZA" alt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of internet access rooters for PHC facilities.</a:t>
            </a:r>
          </a:p>
          <a:p>
            <a:pPr>
              <a:lnSpc>
                <a:spcPct val="150000"/>
              </a:lnSpc>
            </a:pPr>
            <a:endParaRPr lang="en-ZA" altLang="en-US" sz="1846" dirty="0"/>
          </a:p>
        </p:txBody>
      </p:sp>
    </p:spTree>
    <p:extLst>
      <p:ext uri="{BB962C8B-B14F-4D97-AF65-F5344CB8AC3E}">
        <p14:creationId xmlns:p14="http://schemas.microsoft.com/office/powerpoint/2010/main" xmlns="" val="4461608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188640"/>
            <a:ext cx="7488832" cy="364902"/>
          </a:xfrm>
        </p:spPr>
        <p:txBody>
          <a:bodyPr>
            <a:normAutofit fontScale="90000"/>
          </a:bodyPr>
          <a:lstStyle/>
          <a:p>
            <a:r>
              <a:rPr lang="en-ZA" altLang="en-US" sz="2200" b="1" dirty="0">
                <a:effectLst>
                  <a:outerShdw blurRad="38100" dist="38100" dir="2700000" algn="tl">
                    <a:srgbClr val="000000">
                      <a:alpha val="43137"/>
                    </a:srgbClr>
                  </a:outerShdw>
                </a:effectLst>
                <a:latin typeface="Arial" panose="020B0604020202020204" pitchFamily="34" charset="0"/>
              </a:rPr>
              <a:t>INTERVENTIONS FOR POOR </a:t>
            </a:r>
            <a:r>
              <a:rPr lang="en-ZA" altLang="en-US" sz="2200" b="1" dirty="0" smtClean="0">
                <a:effectLst>
                  <a:outerShdw blurRad="38100" dist="38100" dir="2700000" algn="tl">
                    <a:srgbClr val="000000">
                      <a:alpha val="43137"/>
                    </a:srgbClr>
                  </a:outerShdw>
                </a:effectLst>
                <a:latin typeface="Arial" panose="020B0604020202020204" pitchFamily="34" charset="0"/>
              </a:rPr>
              <a:t>PERFORMING FACILITIES (2)</a:t>
            </a:r>
            <a:endParaRPr lang="en-US" sz="2200" b="1" dirty="0">
              <a:effectLst>
                <a:outerShdw blurRad="38100" dist="38100" dir="2700000" algn="tl">
                  <a:srgbClr val="000000">
                    <a:alpha val="43137"/>
                  </a:srgbClr>
                </a:outerShdw>
              </a:effectLst>
              <a:latin typeface="Arial" panose="020B0604020202020204" pitchFamily="34" charset="0"/>
            </a:endParaRPr>
          </a:p>
        </p:txBody>
      </p:sp>
      <p:sp>
        <p:nvSpPr>
          <p:cNvPr id="3" name="Content Placeholder 2"/>
          <p:cNvSpPr>
            <a:spLocks noGrp="1"/>
          </p:cNvSpPr>
          <p:nvPr>
            <p:ph idx="1"/>
          </p:nvPr>
        </p:nvSpPr>
        <p:spPr>
          <a:xfrm>
            <a:off x="107504" y="692696"/>
            <a:ext cx="8928992" cy="5832648"/>
          </a:xfrm>
        </p:spPr>
        <p:txBody>
          <a:bodyPr>
            <a:normAutofit/>
          </a:bodyPr>
          <a:lstStyle/>
          <a:p>
            <a:pPr marL="0" indent="0">
              <a:lnSpc>
                <a:spcPct val="140000"/>
              </a:lnSpc>
              <a:buNone/>
              <a:defRPr/>
            </a:pPr>
            <a:r>
              <a:rPr lang="en-US"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Strengthening leadership/governance </a:t>
            </a:r>
          </a:p>
          <a:p>
            <a:pPr>
              <a:lnSpc>
                <a:spcPct val="140000"/>
              </a:lnSpc>
              <a:defRPr/>
            </a:pP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Appointment </a:t>
            </a:r>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CEOs of hospitals</a:t>
            </a:r>
          </a:p>
          <a:p>
            <a:pPr>
              <a:lnSpc>
                <a:spcPct val="140000"/>
              </a:lnSpc>
              <a:defRPr/>
            </a:pPr>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Appointment of clinical heads of units and departments</a:t>
            </a:r>
          </a:p>
          <a:p>
            <a:pPr>
              <a:lnSpc>
                <a:spcPct val="140000"/>
              </a:lnSpc>
              <a:defRPr/>
            </a:pPr>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Appointment of PHC facility managers</a:t>
            </a:r>
          </a:p>
          <a:p>
            <a:pPr>
              <a:lnSpc>
                <a:spcPct val="140000"/>
              </a:lnSpc>
              <a:defRPr/>
            </a:pPr>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Appointment of Hospital Boards</a:t>
            </a:r>
          </a:p>
          <a:p>
            <a:pPr>
              <a:lnSpc>
                <a:spcPct val="140000"/>
              </a:lnSpc>
              <a:defRPr/>
            </a:pPr>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Appointment of Clinic Committees </a:t>
            </a:r>
            <a:endPar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nSpc>
                <a:spcPct val="140000"/>
              </a:lnSpc>
              <a:buNone/>
              <a:defRPr/>
            </a:pPr>
            <a:r>
              <a:rPr lang="en-US"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Medical products and other commodities</a:t>
            </a:r>
          </a:p>
          <a:p>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Roll-out CCMDD project to all districts</a:t>
            </a:r>
          </a:p>
          <a:p>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 medical equipment for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facilities</a:t>
            </a:r>
          </a:p>
          <a:p>
            <a:endParaRPr lang="en-US" sz="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en-US"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Information systems and technology</a:t>
            </a:r>
          </a:p>
          <a:p>
            <a:pPr>
              <a:lnSpc>
                <a:spcPct val="140000"/>
              </a:lnSpc>
              <a:defRPr/>
            </a:pPr>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Roll-out health record booklets to all facilities</a:t>
            </a:r>
          </a:p>
          <a:p>
            <a:pPr marL="0" indent="0">
              <a:buNone/>
            </a:pPr>
            <a:endPar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endPar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40000"/>
              </a:lnSpc>
              <a:defRPr/>
            </a:pPr>
            <a:endPar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112621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0"/>
            <a:ext cx="7344816" cy="508918"/>
          </a:xfrm>
        </p:spPr>
        <p:txBody>
          <a:bodyPr>
            <a:noAutofit/>
          </a:bodyPr>
          <a:lstStyle/>
          <a:p>
            <a:r>
              <a:rPr lang="en-ZA" altLang="en-US" sz="2000" b="1" dirty="0">
                <a:effectLst>
                  <a:outerShdw blurRad="38100" dist="38100" dir="2700000" algn="tl">
                    <a:srgbClr val="000000">
                      <a:alpha val="43137"/>
                    </a:srgbClr>
                  </a:outerShdw>
                </a:effectLst>
                <a:latin typeface="Arial" panose="020B0604020202020204" pitchFamily="34" charset="0"/>
              </a:rPr>
              <a:t>INTERVENTIONS FOR POOR PERFORMING FACILITIES </a:t>
            </a:r>
            <a:r>
              <a:rPr lang="en-ZA" altLang="en-US" sz="2000" b="1" dirty="0" smtClean="0">
                <a:effectLst>
                  <a:outerShdw blurRad="38100" dist="38100" dir="2700000" algn="tl">
                    <a:srgbClr val="000000">
                      <a:alpha val="43137"/>
                    </a:srgbClr>
                  </a:outerShdw>
                </a:effectLst>
                <a:latin typeface="Arial" panose="020B0604020202020204" pitchFamily="34" charset="0"/>
              </a:rPr>
              <a:t>(3)</a:t>
            </a:r>
            <a:endParaRPr lang="en-US" sz="2000" b="1" dirty="0">
              <a:effectLst>
                <a:outerShdw blurRad="38100" dist="38100" dir="2700000" algn="tl">
                  <a:srgbClr val="000000">
                    <a:alpha val="43137"/>
                  </a:srgbClr>
                </a:outerShdw>
              </a:effectLst>
              <a:latin typeface="Arial" panose="020B0604020202020204" pitchFamily="34" charset="0"/>
            </a:endParaRPr>
          </a:p>
        </p:txBody>
      </p:sp>
      <p:sp>
        <p:nvSpPr>
          <p:cNvPr id="3" name="Content Placeholder 2"/>
          <p:cNvSpPr>
            <a:spLocks noGrp="1"/>
          </p:cNvSpPr>
          <p:nvPr>
            <p:ph idx="1"/>
          </p:nvPr>
        </p:nvSpPr>
        <p:spPr>
          <a:xfrm>
            <a:off x="0" y="764704"/>
            <a:ext cx="8964488" cy="5616624"/>
          </a:xfrm>
        </p:spPr>
        <p:txBody>
          <a:bodyPr>
            <a:noAutofit/>
          </a:bodyPr>
          <a:lstStyle/>
          <a:p>
            <a:pPr marL="0" indent="0">
              <a:lnSpc>
                <a:spcPct val="150000"/>
              </a:lnSpc>
              <a:buNone/>
              <a:defRPr/>
            </a:pPr>
            <a:r>
              <a:rPr lang="en-US"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Improved service delivery</a:t>
            </a:r>
            <a:endParaRPr lang="en-US"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50000"/>
              </a:lnSpc>
              <a:defRPr/>
            </a:pP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Strengthen patient </a:t>
            </a:r>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referral system by introducing regional forums</a:t>
            </a:r>
          </a:p>
          <a:p>
            <a:pPr>
              <a:lnSpc>
                <a:spcPct val="150000"/>
              </a:lnSpc>
              <a:defRPr/>
            </a:pPr>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Improve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relationship </a:t>
            </a:r>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between District Clinical Specialists and Hospital-Based Specialists</a:t>
            </a:r>
          </a:p>
          <a:p>
            <a:pPr>
              <a:lnSpc>
                <a:spcPct val="150000"/>
              </a:lnSpc>
              <a:defRPr/>
            </a:pPr>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Improve skills of health care personnel through well-coordinated training </a:t>
            </a:r>
          </a:p>
          <a:p>
            <a:pPr>
              <a:lnSpc>
                <a:spcPct val="150000"/>
              </a:lnSpc>
              <a:defRPr/>
            </a:pPr>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Strengthen complaints and adverse events management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in collaboration with the </a:t>
            </a:r>
            <a:r>
              <a:rPr lang="en-US" sz="18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Ombuds</a:t>
            </a:r>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Office</a:t>
            </a:r>
          </a:p>
          <a:p>
            <a:pPr>
              <a:lnSpc>
                <a:spcPct val="150000"/>
              </a:lnSpc>
              <a:defRPr/>
            </a:pPr>
            <a:r>
              <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Implement prescribed norms and standards</a:t>
            </a:r>
          </a:p>
        </p:txBody>
      </p:sp>
    </p:spTree>
    <p:extLst>
      <p:ext uri="{BB962C8B-B14F-4D97-AF65-F5344CB8AC3E}">
        <p14:creationId xmlns:p14="http://schemas.microsoft.com/office/powerpoint/2010/main" xmlns="" val="60529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32638" y="25856"/>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spcBef>
                <a:spcPct val="0"/>
              </a:spcBef>
              <a:buSzTx/>
              <a:buFontTx/>
              <a:buNone/>
            </a:pPr>
            <a:r>
              <a:rPr lang="en-ZA" sz="2400" b="1" dirty="0" smtClean="0">
                <a:effectLst>
                  <a:outerShdw blurRad="38100" dist="38100" dir="2700000" algn="tl">
                    <a:srgbClr val="000000">
                      <a:alpha val="43137"/>
                    </a:srgbClr>
                  </a:outerShdw>
                </a:effectLst>
              </a:rPr>
              <a:t>HUMAN RESOURCES STATUS – 31 JULY 2016 (2) </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5</a:t>
            </a:fld>
            <a:endParaRPr lang="en-ZA" dirty="0"/>
          </a:p>
        </p:txBody>
      </p:sp>
      <p:pic>
        <p:nvPicPr>
          <p:cNvPr id="4" name="Picture 3"/>
          <p:cNvPicPr>
            <a:picLocks noChangeAspect="1"/>
          </p:cNvPicPr>
          <p:nvPr/>
        </p:nvPicPr>
        <p:blipFill>
          <a:blip r:embed="rId3" cstate="print"/>
          <a:stretch>
            <a:fillRect/>
          </a:stretch>
        </p:blipFill>
        <p:spPr>
          <a:xfrm>
            <a:off x="179512" y="675143"/>
            <a:ext cx="5904656" cy="3074157"/>
          </a:xfrm>
          <a:prstGeom prst="rect">
            <a:avLst/>
          </a:prstGeom>
        </p:spPr>
      </p:pic>
    </p:spTree>
    <p:extLst>
      <p:ext uri="{BB962C8B-B14F-4D97-AF65-F5344CB8AC3E}">
        <p14:creationId xmlns:p14="http://schemas.microsoft.com/office/powerpoint/2010/main" xmlns="" val="158973866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2348880"/>
            <a:ext cx="7772400" cy="1470025"/>
          </a:xfrm>
        </p:spPr>
        <p:txBody>
          <a:bodyPr>
            <a:normAutofit fontScale="90000"/>
          </a:bodyPr>
          <a:lstStyle/>
          <a:p>
            <a:r>
              <a:rPr lang="en-ZA" sz="2800" b="1" dirty="0" smtClean="0">
                <a:latin typeface="Arial" panose="020B0604020202020204" pitchFamily="34" charset="0"/>
                <a:cs typeface="Arial" panose="020B0604020202020204" pitchFamily="34" charset="0"/>
              </a:rPr>
              <a:t/>
            </a:r>
            <a:br>
              <a:rPr lang="en-ZA" sz="2800" b="1" dirty="0" smtClean="0">
                <a:latin typeface="Arial" panose="020B0604020202020204" pitchFamily="34" charset="0"/>
                <a:cs typeface="Arial" panose="020B0604020202020204" pitchFamily="34" charset="0"/>
              </a:rPr>
            </a:br>
            <a:r>
              <a:rPr lang="en-ZA" sz="2800" b="1" dirty="0" smtClean="0">
                <a:latin typeface="Arial" panose="020B0604020202020204" pitchFamily="34" charset="0"/>
                <a:cs typeface="Arial" panose="020B0604020202020204" pitchFamily="34" charset="0"/>
              </a:rPr>
              <a:t>STRATEGY TO DEAL WITH MEDICO LEGAL CLAIMS IN THE PROVINCE</a:t>
            </a:r>
            <a:br>
              <a:rPr lang="en-ZA" sz="2800" b="1" dirty="0" smtClean="0">
                <a:latin typeface="Arial" panose="020B0604020202020204" pitchFamily="34" charset="0"/>
                <a:cs typeface="Arial" panose="020B0604020202020204" pitchFamily="34" charset="0"/>
              </a:rPr>
            </a:br>
            <a:endParaRPr lang="en-ZA" sz="2200" i="1"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391150"/>
            <a:ext cx="7918648" cy="609600"/>
          </a:xfrm>
          <a:prstGeom prst="rect">
            <a:avLst/>
          </a:prstGeom>
          <a:noFill/>
          <a:ln w="9525">
            <a:solidFill>
              <a:schemeClr val="bg1"/>
            </a:solidFill>
            <a:miter lim="800000"/>
            <a:headEnd/>
            <a:tailEnd/>
          </a:ln>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12"/>
          </p:nvPr>
        </p:nvSpPr>
        <p:spPr/>
        <p:txBody>
          <a:bodyPr/>
          <a:lstStyle/>
          <a:p>
            <a:fld id="{00D4DB07-9F8F-4B4D-9DD3-3BC37C347D7E}" type="slidenum">
              <a:rPr lang="en-ZA" smtClean="0"/>
              <a:pPr/>
              <a:t>50</a:t>
            </a:fld>
            <a:endParaRPr lang="en-ZA" dirty="0"/>
          </a:p>
        </p:txBody>
      </p:sp>
    </p:spTree>
    <p:extLst>
      <p:ext uri="{BB962C8B-B14F-4D97-AF65-F5344CB8AC3E}">
        <p14:creationId xmlns:p14="http://schemas.microsoft.com/office/powerpoint/2010/main" xmlns="" val="35867728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0" y="0"/>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FontTx/>
              <a:buNone/>
            </a:pPr>
            <a:r>
              <a:rPr lang="en-ZA" altLang="en-US" sz="2400" b="1" dirty="0">
                <a:effectLst>
                  <a:outerShdw blurRad="38100" dist="38100" dir="2700000" algn="tl">
                    <a:srgbClr val="000000">
                      <a:alpha val="43137"/>
                    </a:srgbClr>
                  </a:outerShdw>
                </a:effectLst>
              </a:rPr>
              <a:t>STRATEGY TO </a:t>
            </a:r>
            <a:r>
              <a:rPr lang="en-ZA" altLang="en-US" sz="2400" b="1" dirty="0" smtClean="0">
                <a:effectLst>
                  <a:outerShdw blurRad="38100" dist="38100" dir="2700000" algn="tl">
                    <a:srgbClr val="000000">
                      <a:alpha val="43137"/>
                    </a:srgbClr>
                  </a:outerShdw>
                </a:effectLst>
              </a:rPr>
              <a:t>ADDRESS </a:t>
            </a:r>
            <a:r>
              <a:rPr lang="en-ZA" altLang="en-US" sz="2400" b="1" dirty="0">
                <a:effectLst>
                  <a:outerShdw blurRad="38100" dist="38100" dir="2700000" algn="tl">
                    <a:srgbClr val="000000">
                      <a:alpha val="43137"/>
                    </a:srgbClr>
                  </a:outerShdw>
                </a:effectLst>
              </a:rPr>
              <a:t>MEDICO </a:t>
            </a:r>
            <a:endParaRPr lang="en-ZA" altLang="en-US" sz="2400" b="1" dirty="0" smtClean="0">
              <a:effectLst>
                <a:outerShdw blurRad="38100" dist="38100" dir="2700000" algn="tl">
                  <a:srgbClr val="000000">
                    <a:alpha val="43137"/>
                  </a:srgbClr>
                </a:outerShdw>
              </a:effectLst>
            </a:endParaRPr>
          </a:p>
          <a:p>
            <a:pPr algn="ctr">
              <a:spcBef>
                <a:spcPct val="0"/>
              </a:spcBef>
              <a:buSzTx/>
              <a:buFontTx/>
              <a:buNone/>
            </a:pPr>
            <a:r>
              <a:rPr lang="en-ZA" altLang="en-US" sz="2400" b="1" dirty="0" smtClean="0">
                <a:effectLst>
                  <a:outerShdw blurRad="38100" dist="38100" dir="2700000" algn="tl">
                    <a:srgbClr val="000000">
                      <a:alpha val="43137"/>
                    </a:srgbClr>
                  </a:outerShdw>
                </a:effectLst>
              </a:rPr>
              <a:t>LEGAL </a:t>
            </a:r>
            <a:r>
              <a:rPr lang="en-ZA" altLang="en-US" sz="2400" b="1" dirty="0">
                <a:effectLst>
                  <a:outerShdw blurRad="38100" dist="38100" dir="2700000" algn="tl">
                    <a:srgbClr val="000000">
                      <a:alpha val="43137"/>
                    </a:srgbClr>
                  </a:outerShdw>
                </a:effectLst>
              </a:rPr>
              <a:t>CLAIMS (1)</a:t>
            </a:r>
          </a:p>
        </p:txBody>
      </p:sp>
      <p:sp>
        <p:nvSpPr>
          <p:cNvPr id="2" name="Slide Number Placeholder 1"/>
          <p:cNvSpPr>
            <a:spLocks noGrp="1"/>
          </p:cNvSpPr>
          <p:nvPr>
            <p:ph type="sldNum" sz="quarter" idx="12"/>
          </p:nvPr>
        </p:nvSpPr>
        <p:spPr/>
        <p:txBody>
          <a:bodyPr/>
          <a:lstStyle/>
          <a:p>
            <a:fld id="{00D4DB07-9F8F-4B4D-9DD3-3BC37C347D7E}" type="slidenum">
              <a:rPr lang="en-ZA" smtClean="0"/>
              <a:pPr/>
              <a:t>51</a:t>
            </a:fld>
            <a:endParaRPr lang="en-ZA" dirty="0"/>
          </a:p>
        </p:txBody>
      </p:sp>
      <p:sp>
        <p:nvSpPr>
          <p:cNvPr id="7" name="TextBox 6"/>
          <p:cNvSpPr txBox="1"/>
          <p:nvPr/>
        </p:nvSpPr>
        <p:spPr>
          <a:xfrm>
            <a:off x="0" y="768325"/>
            <a:ext cx="9036496" cy="4708981"/>
          </a:xfrm>
          <a:prstGeom prst="rect">
            <a:avLst/>
          </a:prstGeom>
          <a:noFill/>
        </p:spPr>
        <p:txBody>
          <a:bodyPr wrap="square" rtlCol="0">
            <a:spAutoFit/>
          </a:bodyPr>
          <a:lstStyle/>
          <a:p>
            <a:pPr marL="457200" indent="-457200">
              <a:buFont typeface="Arial" panose="020B0604020202020204" pitchFamily="34" charset="0"/>
              <a:buChar char="•"/>
            </a:pPr>
            <a:r>
              <a:rPr lang="en-ZA" sz="2800" b="1" dirty="0" smtClean="0"/>
              <a:t> Total medico legal claims paid – last 4 financial years</a:t>
            </a:r>
          </a:p>
          <a:p>
            <a:endParaRPr lang="en-ZA" sz="2800" dirty="0" smtClean="0"/>
          </a:p>
          <a:p>
            <a:endParaRPr lang="en-ZA" sz="2800" dirty="0"/>
          </a:p>
          <a:p>
            <a:endParaRPr lang="en-ZA" sz="2800" dirty="0" smtClean="0"/>
          </a:p>
          <a:p>
            <a:endParaRPr lang="en-ZA" sz="2800" dirty="0" smtClean="0"/>
          </a:p>
          <a:p>
            <a:endParaRPr lang="en-ZA" sz="2800" dirty="0"/>
          </a:p>
          <a:p>
            <a:endParaRPr lang="en-ZA" sz="2800" dirty="0" smtClean="0"/>
          </a:p>
          <a:p>
            <a:endParaRPr lang="en-ZA" sz="2800" dirty="0"/>
          </a:p>
          <a:p>
            <a:pPr marL="342900" indent="-342900">
              <a:buFont typeface="Arial" panose="020B0604020202020204" pitchFamily="34" charset="0"/>
              <a:buChar char="•"/>
            </a:pPr>
            <a:endParaRPr lang="en-ZA" sz="2000" dirty="0" smtClean="0">
              <a:effectLst>
                <a:outerShdw blurRad="38100" dist="38100" dir="2700000" algn="tl">
                  <a:srgbClr val="000000">
                    <a:alpha val="43137"/>
                  </a:srgbClr>
                </a:outerShdw>
              </a:effectLst>
              <a:latin typeface="Arial" charset="0"/>
              <a:ea typeface="Arial" charset="0"/>
              <a:cs typeface="Arial" charset="0"/>
            </a:endParaRPr>
          </a:p>
          <a:p>
            <a:endParaRPr lang="en-ZA" sz="2800" dirty="0"/>
          </a:p>
          <a:p>
            <a:pPr marL="285750" indent="-285750">
              <a:buFont typeface="Arial" panose="020B0604020202020204" pitchFamily="34" charset="0"/>
              <a:buChar char="•"/>
            </a:pPr>
            <a:endParaRPr lang="en-ZA" sz="2800" dirty="0"/>
          </a:p>
        </p:txBody>
      </p:sp>
      <p:pic>
        <p:nvPicPr>
          <p:cNvPr id="3" name="Picture 2"/>
          <p:cNvPicPr>
            <a:picLocks noChangeAspect="1"/>
          </p:cNvPicPr>
          <p:nvPr/>
        </p:nvPicPr>
        <p:blipFill>
          <a:blip r:embed="rId3" cstate="print"/>
          <a:stretch>
            <a:fillRect/>
          </a:stretch>
        </p:blipFill>
        <p:spPr>
          <a:xfrm>
            <a:off x="161764" y="1268760"/>
            <a:ext cx="8712968" cy="2971800"/>
          </a:xfrm>
          <a:prstGeom prst="rect">
            <a:avLst/>
          </a:prstGeom>
        </p:spPr>
      </p:pic>
    </p:spTree>
    <p:extLst>
      <p:ext uri="{BB962C8B-B14F-4D97-AF65-F5344CB8AC3E}">
        <p14:creationId xmlns:p14="http://schemas.microsoft.com/office/powerpoint/2010/main" xmlns="" val="2131170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0" y="0"/>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FontTx/>
              <a:buNone/>
            </a:pPr>
            <a:r>
              <a:rPr lang="en-ZA" altLang="en-US" sz="2400" b="1" dirty="0">
                <a:effectLst>
                  <a:outerShdw blurRad="38100" dist="38100" dir="2700000" algn="tl">
                    <a:srgbClr val="000000">
                      <a:alpha val="43137"/>
                    </a:srgbClr>
                  </a:outerShdw>
                </a:effectLst>
              </a:rPr>
              <a:t>STRATEGY TO </a:t>
            </a:r>
            <a:r>
              <a:rPr lang="en-ZA" altLang="en-US" sz="2400" b="1" dirty="0" smtClean="0">
                <a:effectLst>
                  <a:outerShdw blurRad="38100" dist="38100" dir="2700000" algn="tl">
                    <a:srgbClr val="000000">
                      <a:alpha val="43137"/>
                    </a:srgbClr>
                  </a:outerShdw>
                </a:effectLst>
              </a:rPr>
              <a:t>ADDRESS </a:t>
            </a:r>
            <a:r>
              <a:rPr lang="en-ZA" altLang="en-US" sz="2400" b="1" dirty="0">
                <a:effectLst>
                  <a:outerShdw blurRad="38100" dist="38100" dir="2700000" algn="tl">
                    <a:srgbClr val="000000">
                      <a:alpha val="43137"/>
                    </a:srgbClr>
                  </a:outerShdw>
                </a:effectLst>
              </a:rPr>
              <a:t>MEDICO </a:t>
            </a:r>
            <a:endParaRPr lang="en-ZA" altLang="en-US" sz="2400" b="1" dirty="0" smtClean="0">
              <a:effectLst>
                <a:outerShdw blurRad="38100" dist="38100" dir="2700000" algn="tl">
                  <a:srgbClr val="000000">
                    <a:alpha val="43137"/>
                  </a:srgbClr>
                </a:outerShdw>
              </a:effectLst>
            </a:endParaRPr>
          </a:p>
          <a:p>
            <a:pPr algn="ctr">
              <a:spcBef>
                <a:spcPct val="0"/>
              </a:spcBef>
              <a:buSzTx/>
              <a:buFontTx/>
              <a:buNone/>
            </a:pPr>
            <a:r>
              <a:rPr lang="en-ZA" altLang="en-US" sz="2400" b="1" dirty="0" smtClean="0">
                <a:effectLst>
                  <a:outerShdw blurRad="38100" dist="38100" dir="2700000" algn="tl">
                    <a:srgbClr val="000000">
                      <a:alpha val="43137"/>
                    </a:srgbClr>
                  </a:outerShdw>
                </a:effectLst>
              </a:rPr>
              <a:t>LEGAL </a:t>
            </a:r>
            <a:r>
              <a:rPr lang="en-ZA" altLang="en-US" sz="2400" b="1" dirty="0">
                <a:effectLst>
                  <a:outerShdw blurRad="38100" dist="38100" dir="2700000" algn="tl">
                    <a:srgbClr val="000000">
                      <a:alpha val="43137"/>
                    </a:srgbClr>
                  </a:outerShdw>
                </a:effectLst>
              </a:rPr>
              <a:t>CLAIMS </a:t>
            </a:r>
            <a:r>
              <a:rPr lang="en-ZA" altLang="en-US" sz="2400" b="1" dirty="0" smtClean="0">
                <a:effectLst>
                  <a:outerShdw blurRad="38100" dist="38100" dir="2700000" algn="tl">
                    <a:srgbClr val="000000">
                      <a:alpha val="43137"/>
                    </a:srgbClr>
                  </a:outerShdw>
                </a:effectLst>
              </a:rPr>
              <a:t>(2)</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52</a:t>
            </a:fld>
            <a:endParaRPr lang="en-ZA" dirty="0"/>
          </a:p>
        </p:txBody>
      </p:sp>
      <p:sp>
        <p:nvSpPr>
          <p:cNvPr id="7" name="TextBox 6"/>
          <p:cNvSpPr txBox="1"/>
          <p:nvPr/>
        </p:nvSpPr>
        <p:spPr>
          <a:xfrm>
            <a:off x="0" y="764704"/>
            <a:ext cx="9036496" cy="5262979"/>
          </a:xfrm>
          <a:prstGeom prst="rect">
            <a:avLst/>
          </a:prstGeom>
          <a:noFill/>
        </p:spPr>
        <p:txBody>
          <a:bodyPr wrap="square" rtlCol="0">
            <a:spAutoFit/>
          </a:bodyPr>
          <a:lstStyle/>
          <a:p>
            <a:pPr marL="457200" indent="-457200">
              <a:buFont typeface="Arial" panose="020B0604020202020204" pitchFamily="34" charset="0"/>
              <a:buChar char="•"/>
            </a:pPr>
            <a:r>
              <a:rPr lang="en-ZA" sz="2400" dirty="0">
                <a:effectLst>
                  <a:outerShdw blurRad="38100" dist="38100" dir="2700000" algn="tl">
                    <a:srgbClr val="000000">
                      <a:alpha val="43137"/>
                    </a:srgbClr>
                  </a:outerShdw>
                </a:effectLst>
              </a:rPr>
              <a:t>The average medico legal settlements paid in the last 4</a:t>
            </a:r>
            <a:r>
              <a:rPr lang="en-ZA" sz="2400" dirty="0" smtClean="0">
                <a:effectLst>
                  <a:outerShdw blurRad="38100" dist="38100" dir="2700000" algn="tl">
                    <a:srgbClr val="000000">
                      <a:alpha val="43137"/>
                    </a:srgbClr>
                  </a:outerShdw>
                </a:effectLst>
              </a:rPr>
              <a:t> </a:t>
            </a:r>
            <a:r>
              <a:rPr lang="en-ZA" sz="2400" dirty="0">
                <a:effectLst>
                  <a:outerShdw blurRad="38100" dist="38100" dir="2700000" algn="tl">
                    <a:srgbClr val="000000">
                      <a:alpha val="43137"/>
                    </a:srgbClr>
                  </a:outerShdw>
                </a:effectLst>
              </a:rPr>
              <a:t>years ending </a:t>
            </a:r>
            <a:r>
              <a:rPr lang="en-ZA" sz="2400" dirty="0" smtClean="0">
                <a:effectLst>
                  <a:outerShdw blurRad="38100" dist="38100" dir="2700000" algn="tl">
                    <a:srgbClr val="000000">
                      <a:alpha val="43137"/>
                    </a:srgbClr>
                  </a:outerShdw>
                </a:effectLst>
              </a:rPr>
              <a:t>2015/16 </a:t>
            </a:r>
            <a:r>
              <a:rPr lang="en-ZA" sz="2400" dirty="0">
                <a:effectLst>
                  <a:outerShdw blurRad="38100" dist="38100" dir="2700000" algn="tl">
                    <a:srgbClr val="000000">
                      <a:alpha val="43137"/>
                    </a:srgbClr>
                  </a:outerShdw>
                </a:effectLst>
              </a:rPr>
              <a:t>was </a:t>
            </a:r>
            <a:r>
              <a:rPr lang="en-ZA" sz="2400" b="1" dirty="0">
                <a:effectLst>
                  <a:outerShdw blurRad="38100" dist="38100" dir="2700000" algn="tl">
                    <a:srgbClr val="000000">
                      <a:alpha val="43137"/>
                    </a:srgbClr>
                  </a:outerShdw>
                </a:effectLst>
              </a:rPr>
              <a:t>R52 mil </a:t>
            </a:r>
            <a:r>
              <a:rPr lang="en-ZA" sz="2400" dirty="0">
                <a:effectLst>
                  <a:outerShdw blurRad="38100" dist="38100" dir="2700000" algn="tl">
                    <a:srgbClr val="000000">
                      <a:alpha val="43137"/>
                    </a:srgbClr>
                  </a:outerShdw>
                </a:effectLst>
              </a:rPr>
              <a:t>per annum</a:t>
            </a:r>
          </a:p>
          <a:p>
            <a:pPr marL="457200" indent="-457200">
              <a:buFont typeface="Arial" panose="020B0604020202020204" pitchFamily="34" charset="0"/>
              <a:buChar char="•"/>
            </a:pPr>
            <a:r>
              <a:rPr lang="en-ZA" sz="2400" dirty="0">
                <a:effectLst>
                  <a:outerShdw blurRad="38100" dist="38100" dir="2700000" algn="tl">
                    <a:srgbClr val="000000">
                      <a:alpha val="43137"/>
                    </a:srgbClr>
                  </a:outerShdw>
                </a:effectLst>
              </a:rPr>
              <a:t>In the 2015/16 year, total medico legal settlements paid amounted to </a:t>
            </a:r>
            <a:r>
              <a:rPr lang="en-ZA" sz="2400" b="1" dirty="0">
                <a:effectLst>
                  <a:outerShdw blurRad="38100" dist="38100" dir="2700000" algn="tl">
                    <a:srgbClr val="000000">
                      <a:alpha val="43137"/>
                    </a:srgbClr>
                  </a:outerShdw>
                </a:effectLst>
              </a:rPr>
              <a:t>R266,558 mil</a:t>
            </a:r>
          </a:p>
          <a:p>
            <a:pPr marL="914400" lvl="1" indent="-457200">
              <a:buFont typeface="Wingdings" panose="05000000000000000000" pitchFamily="2" charset="2"/>
              <a:buChar char="ü"/>
            </a:pPr>
            <a:r>
              <a:rPr lang="en-ZA" sz="2400" dirty="0">
                <a:effectLst>
                  <a:outerShdw blurRad="38100" dist="38100" dir="2700000" algn="tl">
                    <a:srgbClr val="000000">
                      <a:alpha val="43137"/>
                    </a:srgbClr>
                  </a:outerShdw>
                </a:effectLst>
              </a:rPr>
              <a:t>R67,409 mil was recorded as 2015/16 year end accruals</a:t>
            </a:r>
          </a:p>
          <a:p>
            <a:pPr marL="457200" indent="-457200">
              <a:buFont typeface="Arial" panose="020B0604020202020204" pitchFamily="34" charset="0"/>
              <a:buChar char="•"/>
            </a:pPr>
            <a:r>
              <a:rPr lang="en-ZA" sz="2400" dirty="0">
                <a:effectLst>
                  <a:outerShdw blurRad="38100" dist="38100" dir="2700000" algn="tl">
                    <a:srgbClr val="000000">
                      <a:alpha val="43137"/>
                    </a:srgbClr>
                  </a:outerShdw>
                </a:effectLst>
              </a:rPr>
              <a:t>For the 1st quarter 2016/17 the department has paid </a:t>
            </a:r>
            <a:r>
              <a:rPr lang="en-ZA" sz="2400" b="1" dirty="0">
                <a:effectLst>
                  <a:outerShdw blurRad="38100" dist="38100" dir="2700000" algn="tl">
                    <a:srgbClr val="000000">
                      <a:alpha val="43137"/>
                    </a:srgbClr>
                  </a:outerShdw>
                </a:effectLst>
              </a:rPr>
              <a:t>R84,043 </a:t>
            </a:r>
            <a:r>
              <a:rPr lang="en-ZA" sz="2400" b="1" dirty="0" smtClean="0">
                <a:effectLst>
                  <a:outerShdw blurRad="38100" dist="38100" dir="2700000" algn="tl">
                    <a:srgbClr val="000000">
                      <a:alpha val="43137"/>
                    </a:srgbClr>
                  </a:outerShdw>
                </a:effectLst>
              </a:rPr>
              <a:t>mil</a:t>
            </a:r>
            <a:r>
              <a:rPr lang="en-ZA" sz="2400" dirty="0" smtClean="0">
                <a:effectLst>
                  <a:outerShdw blurRad="38100" dist="38100" dir="2700000" algn="tl">
                    <a:srgbClr val="000000">
                      <a:alpha val="43137"/>
                    </a:srgbClr>
                  </a:outerShdw>
                </a:effectLst>
              </a:rPr>
              <a:t> which included payment of accruals</a:t>
            </a:r>
            <a:endParaRPr lang="en-ZA" sz="2400" dirty="0">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n-ZA" sz="2400" dirty="0" smtClean="0">
                <a:effectLst>
                  <a:outerShdw blurRad="38100" dist="38100" dir="2700000" algn="tl">
                    <a:srgbClr val="000000">
                      <a:alpha val="43137"/>
                    </a:srgbClr>
                  </a:outerShdw>
                </a:effectLst>
              </a:rPr>
              <a:t>Most of the cases claimed are more than 5 years old and defending them becomes a challenge because of incomplete medical records or affected employees having left the department</a:t>
            </a:r>
          </a:p>
          <a:p>
            <a:pPr marL="457200" indent="-457200">
              <a:buFont typeface="Arial" panose="020B0604020202020204" pitchFamily="34" charset="0"/>
              <a:buChar char="•"/>
            </a:pPr>
            <a:r>
              <a:rPr lang="en-ZA" sz="2400" dirty="0" smtClean="0">
                <a:effectLst>
                  <a:outerShdw blurRad="38100" dist="38100" dir="2700000" algn="tl">
                    <a:srgbClr val="000000">
                      <a:alpha val="43137"/>
                    </a:srgbClr>
                  </a:outerShdw>
                </a:effectLst>
              </a:rPr>
              <a:t>Maternal &amp; child health are the leading contributors to medico legal claims</a:t>
            </a:r>
          </a:p>
          <a:p>
            <a:pPr marL="457200" indent="-457200">
              <a:buFont typeface="Arial" panose="020B0604020202020204" pitchFamily="34" charset="0"/>
              <a:buChar char="•"/>
            </a:pPr>
            <a:r>
              <a:rPr lang="en-ZA" sz="2400" dirty="0" smtClean="0">
                <a:effectLst>
                  <a:outerShdw blurRad="38100" dist="38100" dir="2700000" algn="tl">
                    <a:srgbClr val="000000">
                      <a:alpha val="43137"/>
                    </a:srgbClr>
                  </a:outerShdw>
                </a:effectLst>
              </a:rPr>
              <a:t>Both provincially &amp; nationally, interventions are being implemented to manage this scourge </a:t>
            </a:r>
            <a:endParaRPr lang="en-ZA"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7088807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678909" y="0"/>
            <a:ext cx="8313737" cy="781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FontTx/>
              <a:buNone/>
            </a:pPr>
            <a:r>
              <a:rPr lang="en-ZA" altLang="en-US" sz="2200" b="1" dirty="0" smtClean="0"/>
              <a:t>  </a:t>
            </a:r>
            <a:r>
              <a:rPr lang="en-ZA" altLang="en-US" sz="2200" b="1" dirty="0">
                <a:effectLst>
                  <a:outerShdw blurRad="38100" dist="38100" dir="2700000" algn="tl">
                    <a:srgbClr val="000000">
                      <a:alpha val="43137"/>
                    </a:srgbClr>
                  </a:outerShdw>
                </a:effectLst>
              </a:rPr>
              <a:t>STRATEGY TO </a:t>
            </a:r>
            <a:r>
              <a:rPr lang="en-ZA" altLang="en-US" sz="2200" b="1" dirty="0" smtClean="0">
                <a:effectLst>
                  <a:outerShdw blurRad="38100" dist="38100" dir="2700000" algn="tl">
                    <a:srgbClr val="000000">
                      <a:alpha val="43137"/>
                    </a:srgbClr>
                  </a:outerShdw>
                </a:effectLst>
              </a:rPr>
              <a:t>ADDRESS </a:t>
            </a:r>
            <a:r>
              <a:rPr lang="en-ZA" altLang="en-US" sz="2200" b="1" dirty="0">
                <a:effectLst>
                  <a:outerShdw blurRad="38100" dist="38100" dir="2700000" algn="tl">
                    <a:srgbClr val="000000">
                      <a:alpha val="43137"/>
                    </a:srgbClr>
                  </a:outerShdw>
                </a:effectLst>
              </a:rPr>
              <a:t>MEDICO </a:t>
            </a:r>
            <a:endParaRPr lang="en-ZA" altLang="en-US" sz="2200" b="1" dirty="0" smtClean="0">
              <a:effectLst>
                <a:outerShdw blurRad="38100" dist="38100" dir="2700000" algn="tl">
                  <a:srgbClr val="000000">
                    <a:alpha val="43137"/>
                  </a:srgbClr>
                </a:outerShdw>
              </a:effectLst>
            </a:endParaRPr>
          </a:p>
          <a:p>
            <a:pPr algn="ctr">
              <a:spcBef>
                <a:spcPct val="0"/>
              </a:spcBef>
              <a:buSzTx/>
              <a:buFontTx/>
              <a:buNone/>
            </a:pPr>
            <a:r>
              <a:rPr lang="en-ZA" altLang="en-US" sz="2200" b="1" dirty="0" smtClean="0">
                <a:effectLst>
                  <a:outerShdw blurRad="38100" dist="38100" dir="2700000" algn="tl">
                    <a:srgbClr val="000000">
                      <a:alpha val="43137"/>
                    </a:srgbClr>
                  </a:outerShdw>
                </a:effectLst>
              </a:rPr>
              <a:t>LEGAL </a:t>
            </a:r>
            <a:r>
              <a:rPr lang="en-ZA" altLang="en-US" sz="2200" b="1" dirty="0">
                <a:effectLst>
                  <a:outerShdw blurRad="38100" dist="38100" dir="2700000" algn="tl">
                    <a:srgbClr val="000000">
                      <a:alpha val="43137"/>
                    </a:srgbClr>
                  </a:outerShdw>
                </a:effectLst>
              </a:rPr>
              <a:t>CLAIMS </a:t>
            </a:r>
            <a:r>
              <a:rPr lang="en-ZA" altLang="en-US" sz="2200" b="1" dirty="0" smtClean="0">
                <a:effectLst>
                  <a:outerShdw blurRad="38100" dist="38100" dir="2700000" algn="tl">
                    <a:srgbClr val="000000">
                      <a:alpha val="43137"/>
                    </a:srgbClr>
                  </a:outerShdw>
                </a:effectLst>
              </a:rPr>
              <a:t>(3)</a:t>
            </a:r>
            <a:endParaRPr lang="en-ZA" altLang="en-US" sz="22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53</a:t>
            </a:fld>
            <a:endParaRPr lang="en-ZA" dirty="0"/>
          </a:p>
        </p:txBody>
      </p:sp>
      <p:sp>
        <p:nvSpPr>
          <p:cNvPr id="7" name="TextBox 6"/>
          <p:cNvSpPr txBox="1"/>
          <p:nvPr/>
        </p:nvSpPr>
        <p:spPr>
          <a:xfrm>
            <a:off x="40943" y="808201"/>
            <a:ext cx="9036496" cy="4154984"/>
          </a:xfrm>
          <a:prstGeom prst="rect">
            <a:avLst/>
          </a:prstGeom>
          <a:noFill/>
        </p:spPr>
        <p:txBody>
          <a:bodyPr wrap="square" rtlCol="0">
            <a:spAutoFit/>
          </a:bodyPr>
          <a:lstStyle/>
          <a:p>
            <a:pPr marL="285750" indent="-285750">
              <a:buFont typeface="Arial" panose="020B0604020202020204" pitchFamily="34" charset="0"/>
              <a:buChar char="•"/>
            </a:pPr>
            <a:r>
              <a:rPr lang="en-ZA" sz="2800" b="1" dirty="0" smtClean="0">
                <a:effectLst>
                  <a:outerShdw blurRad="38100" dist="38100" dir="2700000" algn="tl">
                    <a:srgbClr val="000000">
                      <a:alpha val="43137"/>
                    </a:srgbClr>
                  </a:outerShdw>
                </a:effectLst>
              </a:rPr>
              <a:t>Package of interventions to prevent </a:t>
            </a:r>
            <a:r>
              <a:rPr lang="en-ZA" sz="2800" b="1" dirty="0" err="1" smtClean="0">
                <a:effectLst>
                  <a:outerShdw blurRad="38100" dist="38100" dir="2700000" algn="tl">
                    <a:srgbClr val="000000">
                      <a:alpha val="43137"/>
                    </a:srgbClr>
                  </a:outerShdw>
                </a:effectLst>
              </a:rPr>
              <a:t>Celebral</a:t>
            </a:r>
            <a:r>
              <a:rPr lang="en-ZA" sz="2800" b="1" dirty="0" smtClean="0">
                <a:effectLst>
                  <a:outerShdw blurRad="38100" dist="38100" dir="2700000" algn="tl">
                    <a:srgbClr val="000000">
                      <a:alpha val="43137"/>
                    </a:srgbClr>
                  </a:outerShdw>
                </a:effectLst>
              </a:rPr>
              <a:t> Palsy</a:t>
            </a:r>
          </a:p>
          <a:p>
            <a:pPr marL="914400" lvl="1"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Continuous monitoring of labour </a:t>
            </a:r>
          </a:p>
          <a:p>
            <a:pPr marL="1371600" lvl="2" indent="-457200" algn="just">
              <a:buFont typeface="Courier New" panose="02070309020205020404" pitchFamily="49" charset="0"/>
              <a:buChar char="o"/>
            </a:pPr>
            <a:r>
              <a:rPr lang="en-ZA" sz="2000" dirty="0" smtClean="0">
                <a:effectLst>
                  <a:outerShdw blurRad="38100" dist="38100" dir="2700000" algn="tl">
                    <a:srgbClr val="000000">
                      <a:alpha val="43137"/>
                    </a:srgbClr>
                  </a:outerShdw>
                </a:effectLst>
              </a:rPr>
              <a:t>Procurement of CTG machines – for monitoring of 2</a:t>
            </a:r>
            <a:r>
              <a:rPr lang="en-ZA" sz="2000" baseline="30000" dirty="0" smtClean="0">
                <a:effectLst>
                  <a:outerShdw blurRad="38100" dist="38100" dir="2700000" algn="tl">
                    <a:srgbClr val="000000">
                      <a:alpha val="43137"/>
                    </a:srgbClr>
                  </a:outerShdw>
                </a:effectLst>
              </a:rPr>
              <a:t>nd</a:t>
            </a:r>
            <a:r>
              <a:rPr lang="en-ZA" sz="2000" dirty="0" smtClean="0">
                <a:effectLst>
                  <a:outerShdw blurRad="38100" dist="38100" dir="2700000" algn="tl">
                    <a:srgbClr val="000000">
                      <a:alpha val="43137"/>
                    </a:srgbClr>
                  </a:outerShdw>
                </a:effectLst>
              </a:rPr>
              <a:t> stage of labour  to detect foetal distress &amp; prevent asphyxia</a:t>
            </a:r>
          </a:p>
          <a:p>
            <a:pPr marL="914400" lvl="1"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Caesarean section interventions for foetal distress</a:t>
            </a:r>
          </a:p>
          <a:p>
            <a:pPr marL="1371600" lvl="2"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Appointment of specialists </a:t>
            </a:r>
          </a:p>
          <a:p>
            <a:pPr marL="1371600" lvl="2"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Training of general doctors to conduct safe Caesarean sections</a:t>
            </a:r>
          </a:p>
          <a:p>
            <a:pPr marL="914400" lvl="1"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Implement the National Strategy for helping babies breath</a:t>
            </a:r>
            <a:r>
              <a:rPr lang="en-ZA" sz="2000" dirty="0" smtClean="0">
                <a:effectLst>
                  <a:outerShdw blurRad="38100" dist="38100" dir="2700000" algn="tl">
                    <a:srgbClr val="000000">
                      <a:alpha val="43137"/>
                    </a:srgbClr>
                  </a:outerShdw>
                </a:effectLst>
              </a:rPr>
              <a:t> </a:t>
            </a:r>
          </a:p>
          <a:p>
            <a:pPr marL="1371600" lvl="2"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Procurement of incubators targeted for babies under distress</a:t>
            </a:r>
          </a:p>
          <a:p>
            <a:pPr marL="1371600" lvl="2"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Procurement of C-Pap </a:t>
            </a:r>
            <a:r>
              <a:rPr lang="en-ZA" sz="2000" dirty="0">
                <a:effectLst>
                  <a:outerShdw blurRad="38100" dist="38100" dir="2700000" algn="tl">
                    <a:srgbClr val="000000">
                      <a:alpha val="43137"/>
                    </a:srgbClr>
                  </a:outerShdw>
                </a:effectLst>
              </a:rPr>
              <a:t>machines </a:t>
            </a:r>
            <a:r>
              <a:rPr lang="en-ZA" sz="2000" dirty="0" smtClean="0">
                <a:effectLst>
                  <a:outerShdw blurRad="38100" dist="38100" dir="2700000" algn="tl">
                    <a:srgbClr val="000000">
                      <a:alpha val="43137"/>
                    </a:srgbClr>
                  </a:outerShdw>
                </a:effectLst>
              </a:rPr>
              <a:t>which assist babies to breathe</a:t>
            </a:r>
          </a:p>
          <a:p>
            <a:pPr marL="1371600" lvl="2" indent="-457200">
              <a:buFont typeface="Courier New" panose="02070309020205020404" pitchFamily="49" charset="0"/>
              <a:buChar char="o"/>
            </a:pPr>
            <a:endParaRPr lang="en-ZA" sz="2000" dirty="0" smtClean="0"/>
          </a:p>
          <a:p>
            <a:pPr lvl="1"/>
            <a:endParaRPr lang="en-ZA" sz="2400" dirty="0" smtClean="0"/>
          </a:p>
        </p:txBody>
      </p:sp>
    </p:spTree>
    <p:extLst>
      <p:ext uri="{BB962C8B-B14F-4D97-AF65-F5344CB8AC3E}">
        <p14:creationId xmlns:p14="http://schemas.microsoft.com/office/powerpoint/2010/main" xmlns="" val="52972618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540568" y="57838"/>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FontTx/>
              <a:buNone/>
            </a:pPr>
            <a:r>
              <a:rPr lang="en-ZA" altLang="en-US" sz="2200" b="1" dirty="0">
                <a:effectLst>
                  <a:outerShdw blurRad="38100" dist="38100" dir="2700000" algn="tl">
                    <a:srgbClr val="000000">
                      <a:alpha val="43137"/>
                    </a:srgbClr>
                  </a:outerShdw>
                </a:effectLst>
              </a:rPr>
              <a:t>STRATEGY TO </a:t>
            </a:r>
            <a:r>
              <a:rPr lang="en-ZA" altLang="en-US" sz="2200" b="1" dirty="0" smtClean="0">
                <a:effectLst>
                  <a:outerShdw blurRad="38100" dist="38100" dir="2700000" algn="tl">
                    <a:srgbClr val="000000">
                      <a:alpha val="43137"/>
                    </a:srgbClr>
                  </a:outerShdw>
                </a:effectLst>
              </a:rPr>
              <a:t>ADDRESS </a:t>
            </a:r>
            <a:r>
              <a:rPr lang="en-ZA" altLang="en-US" sz="2200" b="1" dirty="0">
                <a:effectLst>
                  <a:outerShdw blurRad="38100" dist="38100" dir="2700000" algn="tl">
                    <a:srgbClr val="000000">
                      <a:alpha val="43137"/>
                    </a:srgbClr>
                  </a:outerShdw>
                </a:effectLst>
              </a:rPr>
              <a:t>MEDICO </a:t>
            </a:r>
            <a:endParaRPr lang="en-ZA" altLang="en-US" sz="2200" b="1" dirty="0" smtClean="0">
              <a:effectLst>
                <a:outerShdw blurRad="38100" dist="38100" dir="2700000" algn="tl">
                  <a:srgbClr val="000000">
                    <a:alpha val="43137"/>
                  </a:srgbClr>
                </a:outerShdw>
              </a:effectLst>
            </a:endParaRPr>
          </a:p>
          <a:p>
            <a:pPr algn="ctr">
              <a:spcBef>
                <a:spcPct val="0"/>
              </a:spcBef>
              <a:buSzTx/>
              <a:buFontTx/>
              <a:buNone/>
            </a:pPr>
            <a:r>
              <a:rPr lang="en-ZA" altLang="en-US" sz="2200" b="1" dirty="0" smtClean="0">
                <a:effectLst>
                  <a:outerShdw blurRad="38100" dist="38100" dir="2700000" algn="tl">
                    <a:srgbClr val="000000">
                      <a:alpha val="43137"/>
                    </a:srgbClr>
                  </a:outerShdw>
                </a:effectLst>
              </a:rPr>
              <a:t>LEGAL </a:t>
            </a:r>
            <a:r>
              <a:rPr lang="en-ZA" altLang="en-US" sz="2200" b="1" dirty="0">
                <a:effectLst>
                  <a:outerShdw blurRad="38100" dist="38100" dir="2700000" algn="tl">
                    <a:srgbClr val="000000">
                      <a:alpha val="43137"/>
                    </a:srgbClr>
                  </a:outerShdw>
                </a:effectLst>
              </a:rPr>
              <a:t>CLAIMS </a:t>
            </a:r>
            <a:r>
              <a:rPr lang="en-ZA" altLang="en-US" sz="2200" b="1" dirty="0" smtClean="0">
                <a:effectLst>
                  <a:outerShdw blurRad="38100" dist="38100" dir="2700000" algn="tl">
                    <a:srgbClr val="000000">
                      <a:alpha val="43137"/>
                    </a:srgbClr>
                  </a:outerShdw>
                </a:effectLst>
              </a:rPr>
              <a:t>(4)</a:t>
            </a:r>
            <a:endParaRPr lang="en-ZA" altLang="en-US" sz="22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54</a:t>
            </a:fld>
            <a:endParaRPr lang="en-ZA" dirty="0"/>
          </a:p>
        </p:txBody>
      </p:sp>
      <p:sp>
        <p:nvSpPr>
          <p:cNvPr id="7" name="TextBox 6"/>
          <p:cNvSpPr txBox="1"/>
          <p:nvPr/>
        </p:nvSpPr>
        <p:spPr>
          <a:xfrm>
            <a:off x="0" y="764704"/>
            <a:ext cx="9036496" cy="6124754"/>
          </a:xfrm>
          <a:prstGeom prst="rect">
            <a:avLst/>
          </a:prstGeom>
          <a:noFill/>
        </p:spPr>
        <p:txBody>
          <a:bodyPr wrap="square" rtlCol="0">
            <a:spAutoFit/>
          </a:bodyPr>
          <a:lstStyle/>
          <a:p>
            <a:pPr marL="285750" indent="-285750">
              <a:buFont typeface="Arial" panose="020B0604020202020204" pitchFamily="34" charset="0"/>
              <a:buChar char="•"/>
            </a:pPr>
            <a:r>
              <a:rPr lang="en-ZA" sz="2800" b="1" dirty="0" smtClean="0">
                <a:effectLst>
                  <a:outerShdw blurRad="38100" dist="38100" dir="2700000" algn="tl">
                    <a:srgbClr val="000000">
                      <a:alpha val="43137"/>
                    </a:srgbClr>
                  </a:outerShdw>
                </a:effectLst>
              </a:rPr>
              <a:t>Implementation of an electronic patient records management system </a:t>
            </a:r>
          </a:p>
          <a:p>
            <a:pPr marL="914400" lvl="1"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Procurement of scanners and photocopier machines to archive records of adverse events &amp;medico legal files</a:t>
            </a:r>
          </a:p>
          <a:p>
            <a:pPr marL="914400" lvl="1"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Automation of current manual patient records information</a:t>
            </a:r>
          </a:p>
          <a:p>
            <a:pPr marL="914400" lvl="1"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Appointment of dedicated medico legal admin support staff (Assistant Director level)</a:t>
            </a:r>
          </a:p>
          <a:p>
            <a:pPr marL="342900" indent="-342900">
              <a:buFont typeface="Arial" panose="020B0604020202020204" pitchFamily="34" charset="0"/>
              <a:buChar char="•"/>
            </a:pPr>
            <a:r>
              <a:rPr lang="en-ZA" sz="2800" b="1" dirty="0" smtClean="0">
                <a:effectLst>
                  <a:outerShdw blurRad="38100" dist="38100" dir="2700000" algn="tl">
                    <a:srgbClr val="000000">
                      <a:alpha val="43137"/>
                    </a:srgbClr>
                  </a:outerShdw>
                </a:effectLst>
              </a:rPr>
              <a:t>Promotion of early intervention strategies</a:t>
            </a:r>
          </a:p>
          <a:p>
            <a:pPr marL="914400" lvl="1" indent="-457200">
              <a:buFont typeface="Wingdings" panose="05000000000000000000" pitchFamily="2" charset="2"/>
              <a:buChar char="Ø"/>
            </a:pPr>
            <a:r>
              <a:rPr lang="en-ZA" sz="2400" dirty="0">
                <a:effectLst>
                  <a:outerShdw blurRad="38100" dist="38100" dir="2700000" algn="tl">
                    <a:srgbClr val="000000">
                      <a:alpha val="43137"/>
                    </a:srgbClr>
                  </a:outerShdw>
                </a:effectLst>
              </a:rPr>
              <a:t>Improving patient care (maternal, neonatal and child) by training health care professionals in the maternal &amp; child care area through </a:t>
            </a:r>
            <a:r>
              <a:rPr lang="en-ZA" sz="2400" dirty="0" smtClean="0">
                <a:effectLst>
                  <a:outerShdw blurRad="38100" dist="38100" dir="2700000" algn="tl">
                    <a:srgbClr val="000000">
                      <a:alpha val="43137"/>
                    </a:srgbClr>
                  </a:outerShdw>
                </a:effectLst>
              </a:rPr>
              <a:t>the departmental integrated HR strategy </a:t>
            </a:r>
          </a:p>
          <a:p>
            <a:pPr marL="1371600" lvl="2"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Use of DCSTs, RTC and targeted HRD programmes</a:t>
            </a:r>
          </a:p>
          <a:p>
            <a:pPr marL="914400" lvl="1" indent="-457200">
              <a:buFont typeface="Wingdings" panose="05000000000000000000" pitchFamily="2" charset="2"/>
              <a:buChar char="Ø"/>
            </a:pPr>
            <a:r>
              <a:rPr lang="en-ZA" sz="2400" dirty="0">
                <a:effectLst>
                  <a:outerShdw blurRad="38100" dist="38100" dir="2700000" algn="tl">
                    <a:srgbClr val="000000">
                      <a:alpha val="43137"/>
                    </a:srgbClr>
                  </a:outerShdw>
                </a:effectLst>
              </a:rPr>
              <a:t>Improved Clinical Governance, which includes improved clinical management of patients, ensuring stringent adherence to </a:t>
            </a:r>
            <a:r>
              <a:rPr lang="en-ZA" sz="2400" dirty="0" smtClean="0">
                <a:effectLst>
                  <a:outerShdw blurRad="38100" dist="38100" dir="2700000" algn="tl">
                    <a:srgbClr val="000000">
                      <a:alpha val="43137"/>
                    </a:srgbClr>
                  </a:outerShdw>
                </a:effectLst>
              </a:rPr>
              <a:t>clinical, </a:t>
            </a:r>
            <a:r>
              <a:rPr lang="en-ZA" sz="2400" dirty="0">
                <a:effectLst>
                  <a:outerShdw blurRad="38100" dist="38100" dir="2700000" algn="tl">
                    <a:srgbClr val="000000">
                      <a:alpha val="43137"/>
                    </a:srgbClr>
                  </a:outerShdw>
                </a:effectLst>
              </a:rPr>
              <a:t>standards, protocols, policies and </a:t>
            </a:r>
            <a:r>
              <a:rPr lang="en-ZA" sz="2400" dirty="0" smtClean="0">
                <a:effectLst>
                  <a:outerShdw blurRad="38100" dist="38100" dir="2700000" algn="tl">
                    <a:srgbClr val="000000">
                      <a:alpha val="43137"/>
                    </a:srgbClr>
                  </a:outerShdw>
                </a:effectLst>
              </a:rPr>
              <a:t>guidelines</a:t>
            </a:r>
            <a:endParaRPr lang="en-ZA" sz="2000" dirty="0" smtClean="0">
              <a:effectLst>
                <a:outerShdw blurRad="38100" dist="38100" dir="2700000" algn="tl">
                  <a:srgbClr val="000000">
                    <a:alpha val="43137"/>
                  </a:srgbClr>
                </a:outerShdw>
              </a:effectLst>
            </a:endParaRPr>
          </a:p>
          <a:p>
            <a:pPr lvl="1"/>
            <a:endParaRPr lang="en-ZA" sz="2400" dirty="0" smtClean="0"/>
          </a:p>
        </p:txBody>
      </p:sp>
    </p:spTree>
    <p:extLst>
      <p:ext uri="{BB962C8B-B14F-4D97-AF65-F5344CB8AC3E}">
        <p14:creationId xmlns:p14="http://schemas.microsoft.com/office/powerpoint/2010/main" xmlns="" val="103439083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540568" y="57838"/>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FontTx/>
              <a:buNone/>
            </a:pPr>
            <a:r>
              <a:rPr lang="en-ZA" altLang="en-US" sz="2200" b="1" dirty="0">
                <a:effectLst>
                  <a:outerShdw blurRad="38100" dist="38100" dir="2700000" algn="tl">
                    <a:srgbClr val="000000">
                      <a:alpha val="43137"/>
                    </a:srgbClr>
                  </a:outerShdw>
                </a:effectLst>
              </a:rPr>
              <a:t>STRATEGY TO </a:t>
            </a:r>
            <a:r>
              <a:rPr lang="en-ZA" altLang="en-US" sz="2200" b="1" dirty="0" smtClean="0">
                <a:effectLst>
                  <a:outerShdw blurRad="38100" dist="38100" dir="2700000" algn="tl">
                    <a:srgbClr val="000000">
                      <a:alpha val="43137"/>
                    </a:srgbClr>
                  </a:outerShdw>
                </a:effectLst>
              </a:rPr>
              <a:t>ADDRESS MEDICO</a:t>
            </a:r>
          </a:p>
          <a:p>
            <a:pPr algn="ctr">
              <a:spcBef>
                <a:spcPct val="0"/>
              </a:spcBef>
              <a:buSzTx/>
              <a:buFontTx/>
              <a:buNone/>
            </a:pPr>
            <a:r>
              <a:rPr lang="en-ZA" altLang="en-US" sz="2200" b="1" dirty="0" smtClean="0">
                <a:effectLst>
                  <a:outerShdw blurRad="38100" dist="38100" dir="2700000" algn="tl">
                    <a:srgbClr val="000000">
                      <a:alpha val="43137"/>
                    </a:srgbClr>
                  </a:outerShdw>
                </a:effectLst>
              </a:rPr>
              <a:t> </a:t>
            </a:r>
            <a:r>
              <a:rPr lang="en-ZA" altLang="en-US" sz="2200" b="1" dirty="0">
                <a:effectLst>
                  <a:outerShdw blurRad="38100" dist="38100" dir="2700000" algn="tl">
                    <a:srgbClr val="000000">
                      <a:alpha val="43137"/>
                    </a:srgbClr>
                  </a:outerShdw>
                </a:effectLst>
              </a:rPr>
              <a:t>LEGAL CLAIMS </a:t>
            </a:r>
            <a:r>
              <a:rPr lang="en-ZA" altLang="en-US" sz="2200" b="1" dirty="0" smtClean="0">
                <a:effectLst>
                  <a:outerShdw blurRad="38100" dist="38100" dir="2700000" algn="tl">
                    <a:srgbClr val="000000">
                      <a:alpha val="43137"/>
                    </a:srgbClr>
                  </a:outerShdw>
                </a:effectLst>
              </a:rPr>
              <a:t>(5)</a:t>
            </a:r>
            <a:endParaRPr lang="en-ZA" altLang="en-US" sz="22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55</a:t>
            </a:fld>
            <a:endParaRPr lang="en-ZA" dirty="0"/>
          </a:p>
        </p:txBody>
      </p:sp>
      <p:sp>
        <p:nvSpPr>
          <p:cNvPr id="7" name="TextBox 6"/>
          <p:cNvSpPr txBox="1"/>
          <p:nvPr/>
        </p:nvSpPr>
        <p:spPr>
          <a:xfrm>
            <a:off x="0" y="764704"/>
            <a:ext cx="9036496" cy="3108543"/>
          </a:xfrm>
          <a:prstGeom prst="rect">
            <a:avLst/>
          </a:prstGeom>
          <a:noFill/>
        </p:spPr>
        <p:txBody>
          <a:bodyPr wrap="square" rtlCol="0">
            <a:spAutoFit/>
          </a:bodyPr>
          <a:lstStyle/>
          <a:p>
            <a:pPr marL="342900" indent="-342900">
              <a:buFont typeface="Arial" panose="020B0604020202020204" pitchFamily="34" charset="0"/>
              <a:buChar char="•"/>
            </a:pPr>
            <a:r>
              <a:rPr lang="en-ZA" sz="2800" b="1" dirty="0" smtClean="0">
                <a:effectLst>
                  <a:outerShdw blurRad="38100" dist="38100" dir="2700000" algn="tl">
                    <a:srgbClr val="000000">
                      <a:alpha val="43137"/>
                    </a:srgbClr>
                  </a:outerShdw>
                </a:effectLst>
              </a:rPr>
              <a:t>Promotion of early intervention strategies (cont’d)</a:t>
            </a:r>
          </a:p>
          <a:p>
            <a:pPr marL="914400" lvl="1"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Strengthening the  Internal </a:t>
            </a:r>
            <a:r>
              <a:rPr lang="en-ZA" sz="2400" dirty="0">
                <a:effectLst>
                  <a:outerShdw blurRad="38100" dist="38100" dir="2700000" algn="tl">
                    <a:srgbClr val="000000">
                      <a:alpha val="43137"/>
                    </a:srgbClr>
                  </a:outerShdw>
                </a:effectLst>
              </a:rPr>
              <a:t>Clinical Committee </a:t>
            </a:r>
            <a:r>
              <a:rPr lang="en-ZA" sz="2400" dirty="0" smtClean="0">
                <a:effectLst>
                  <a:outerShdw blurRad="38100" dist="38100" dir="2700000" algn="tl">
                    <a:srgbClr val="000000">
                      <a:alpha val="43137"/>
                    </a:srgbClr>
                  </a:outerShdw>
                </a:effectLst>
              </a:rPr>
              <a:t>(Multidisciplinary </a:t>
            </a:r>
            <a:r>
              <a:rPr lang="en-ZA" sz="2400" dirty="0">
                <a:effectLst>
                  <a:outerShdw blurRad="38100" dist="38100" dir="2700000" algn="tl">
                    <a:srgbClr val="000000">
                      <a:alpha val="43137"/>
                    </a:srgbClr>
                  </a:outerShdw>
                </a:effectLst>
              </a:rPr>
              <a:t>Team) </a:t>
            </a:r>
            <a:r>
              <a:rPr lang="en-ZA" sz="2400" dirty="0" smtClean="0">
                <a:effectLst>
                  <a:outerShdw blurRad="38100" dist="38100" dir="2700000" algn="tl">
                    <a:srgbClr val="000000">
                      <a:alpha val="43137"/>
                    </a:srgbClr>
                  </a:outerShdw>
                </a:effectLst>
              </a:rPr>
              <a:t>under Dr </a:t>
            </a:r>
            <a:r>
              <a:rPr lang="en-ZA" sz="2400" dirty="0" err="1" smtClean="0">
                <a:effectLst>
                  <a:outerShdw blurRad="38100" dist="38100" dir="2700000" algn="tl">
                    <a:srgbClr val="000000">
                      <a:alpha val="43137"/>
                    </a:srgbClr>
                  </a:outerShdw>
                </a:effectLst>
              </a:rPr>
              <a:t>Shweni</a:t>
            </a:r>
            <a:r>
              <a:rPr lang="en-ZA" sz="2400" dirty="0" smtClean="0">
                <a:effectLst>
                  <a:outerShdw blurRad="38100" dist="38100" dir="2700000" algn="tl">
                    <a:srgbClr val="000000">
                      <a:alpha val="43137"/>
                    </a:srgbClr>
                  </a:outerShdw>
                </a:effectLst>
              </a:rPr>
              <a:t> (clinical specialist, </a:t>
            </a:r>
            <a:r>
              <a:rPr lang="en-ZA" sz="2400" dirty="0" err="1" smtClean="0">
                <a:effectLst>
                  <a:outerShdw blurRad="38100" dist="38100" dir="2700000" algn="tl">
                    <a:srgbClr val="000000">
                      <a:alpha val="43137"/>
                    </a:srgbClr>
                  </a:outerShdw>
                </a:effectLst>
              </a:rPr>
              <a:t>Obs</a:t>
            </a:r>
            <a:r>
              <a:rPr lang="en-ZA" sz="2400" dirty="0" smtClean="0">
                <a:effectLst>
                  <a:outerShdw blurRad="38100" dist="38100" dir="2700000" algn="tl">
                    <a:srgbClr val="000000">
                      <a:alpha val="43137"/>
                    </a:srgbClr>
                  </a:outerShdw>
                </a:effectLst>
              </a:rPr>
              <a:t> &amp; </a:t>
            </a:r>
            <a:r>
              <a:rPr lang="en-ZA" sz="2400" dirty="0" err="1" smtClean="0">
                <a:effectLst>
                  <a:outerShdw blurRad="38100" dist="38100" dir="2700000" algn="tl">
                    <a:srgbClr val="000000">
                      <a:alpha val="43137"/>
                    </a:srgbClr>
                  </a:outerShdw>
                </a:effectLst>
              </a:rPr>
              <a:t>Gynae</a:t>
            </a:r>
            <a:r>
              <a:rPr lang="en-ZA" sz="2400" dirty="0" smtClean="0">
                <a:effectLst>
                  <a:outerShdw blurRad="38100" dist="38100" dir="2700000" algn="tl">
                    <a:srgbClr val="000000">
                      <a:alpha val="43137"/>
                    </a:srgbClr>
                  </a:outerShdw>
                </a:effectLst>
              </a:rPr>
              <a:t>) to audit adverse events and provide guidance on clinical claims</a:t>
            </a:r>
          </a:p>
          <a:p>
            <a:pPr marL="914400" lvl="1"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Improve referral system from PHC level including </a:t>
            </a:r>
            <a:r>
              <a:rPr lang="en-ZA" sz="2400" dirty="0">
                <a:effectLst>
                  <a:outerShdw blurRad="38100" dist="38100" dir="2700000" algn="tl">
                    <a:srgbClr val="000000">
                      <a:alpha val="43137"/>
                    </a:srgbClr>
                  </a:outerShdw>
                </a:effectLst>
              </a:rPr>
              <a:t>s</a:t>
            </a:r>
            <a:r>
              <a:rPr lang="en-ZA" sz="2400" dirty="0" smtClean="0">
                <a:effectLst>
                  <a:outerShdw blurRad="38100" dist="38100" dir="2700000" algn="tl">
                    <a:srgbClr val="000000">
                      <a:alpha val="43137"/>
                    </a:srgbClr>
                  </a:outerShdw>
                </a:effectLst>
              </a:rPr>
              <a:t>trengthening of inter-facility &amp; maternity ambulances</a:t>
            </a:r>
          </a:p>
          <a:p>
            <a:pPr lvl="1"/>
            <a:endParaRPr lang="en-ZA"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7686929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540568" y="57838"/>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FontTx/>
              <a:buNone/>
            </a:pPr>
            <a:r>
              <a:rPr lang="en-ZA" altLang="en-US" sz="2200" b="1" dirty="0">
                <a:effectLst>
                  <a:outerShdw blurRad="38100" dist="38100" dir="2700000" algn="tl">
                    <a:srgbClr val="000000">
                      <a:alpha val="43137"/>
                    </a:srgbClr>
                  </a:outerShdw>
                </a:effectLst>
              </a:rPr>
              <a:t>STRATEGY TO </a:t>
            </a:r>
            <a:r>
              <a:rPr lang="en-ZA" altLang="en-US" sz="2200" b="1" dirty="0" smtClean="0">
                <a:effectLst>
                  <a:outerShdw blurRad="38100" dist="38100" dir="2700000" algn="tl">
                    <a:srgbClr val="000000">
                      <a:alpha val="43137"/>
                    </a:srgbClr>
                  </a:outerShdw>
                </a:effectLst>
              </a:rPr>
              <a:t>ADRRESS </a:t>
            </a:r>
            <a:r>
              <a:rPr lang="en-ZA" altLang="en-US" sz="2200" b="1" dirty="0">
                <a:effectLst>
                  <a:outerShdw blurRad="38100" dist="38100" dir="2700000" algn="tl">
                    <a:srgbClr val="000000">
                      <a:alpha val="43137"/>
                    </a:srgbClr>
                  </a:outerShdw>
                </a:effectLst>
              </a:rPr>
              <a:t>MEDICO </a:t>
            </a:r>
            <a:endParaRPr lang="en-ZA" altLang="en-US" sz="2200" b="1" dirty="0" smtClean="0">
              <a:effectLst>
                <a:outerShdw blurRad="38100" dist="38100" dir="2700000" algn="tl">
                  <a:srgbClr val="000000">
                    <a:alpha val="43137"/>
                  </a:srgbClr>
                </a:outerShdw>
              </a:effectLst>
            </a:endParaRPr>
          </a:p>
          <a:p>
            <a:pPr algn="ctr">
              <a:spcBef>
                <a:spcPct val="0"/>
              </a:spcBef>
              <a:buSzTx/>
              <a:buFontTx/>
              <a:buNone/>
            </a:pPr>
            <a:r>
              <a:rPr lang="en-ZA" altLang="en-US" sz="2200" b="1" dirty="0" smtClean="0">
                <a:effectLst>
                  <a:outerShdw blurRad="38100" dist="38100" dir="2700000" algn="tl">
                    <a:srgbClr val="000000">
                      <a:alpha val="43137"/>
                    </a:srgbClr>
                  </a:outerShdw>
                </a:effectLst>
              </a:rPr>
              <a:t>LEGAL </a:t>
            </a:r>
            <a:r>
              <a:rPr lang="en-ZA" altLang="en-US" sz="2200" b="1" dirty="0">
                <a:effectLst>
                  <a:outerShdw blurRad="38100" dist="38100" dir="2700000" algn="tl">
                    <a:srgbClr val="000000">
                      <a:alpha val="43137"/>
                    </a:srgbClr>
                  </a:outerShdw>
                </a:effectLst>
              </a:rPr>
              <a:t>CLAIMS </a:t>
            </a:r>
            <a:r>
              <a:rPr lang="en-ZA" altLang="en-US" sz="2200" b="1" dirty="0" smtClean="0">
                <a:effectLst>
                  <a:outerShdw blurRad="38100" dist="38100" dir="2700000" algn="tl">
                    <a:srgbClr val="000000">
                      <a:alpha val="43137"/>
                    </a:srgbClr>
                  </a:outerShdw>
                </a:effectLst>
              </a:rPr>
              <a:t>(6)</a:t>
            </a:r>
            <a:endParaRPr lang="en-ZA" altLang="en-US" sz="22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56</a:t>
            </a:fld>
            <a:endParaRPr lang="en-ZA" dirty="0"/>
          </a:p>
        </p:txBody>
      </p:sp>
      <p:sp>
        <p:nvSpPr>
          <p:cNvPr id="7" name="TextBox 6"/>
          <p:cNvSpPr txBox="1"/>
          <p:nvPr/>
        </p:nvSpPr>
        <p:spPr>
          <a:xfrm>
            <a:off x="0" y="764704"/>
            <a:ext cx="9036496" cy="4339650"/>
          </a:xfrm>
          <a:prstGeom prst="rect">
            <a:avLst/>
          </a:prstGeom>
          <a:noFill/>
        </p:spPr>
        <p:txBody>
          <a:bodyPr wrap="square" rtlCol="0">
            <a:spAutoFit/>
          </a:bodyPr>
          <a:lstStyle/>
          <a:p>
            <a:pPr marL="457200" indent="-457200">
              <a:buFont typeface="Arial" panose="020B0604020202020204" pitchFamily="34" charset="0"/>
              <a:buChar char="•"/>
            </a:pPr>
            <a:r>
              <a:rPr lang="en-ZA" sz="2800" b="1" dirty="0">
                <a:effectLst>
                  <a:outerShdw blurRad="38100" dist="38100" dir="2700000" algn="tl">
                    <a:srgbClr val="000000">
                      <a:alpha val="43137"/>
                    </a:srgbClr>
                  </a:outerShdw>
                </a:effectLst>
              </a:rPr>
              <a:t>Designation of certain district hospitals to conduct </a:t>
            </a:r>
            <a:r>
              <a:rPr lang="en-ZA" sz="2800" b="1" dirty="0" err="1">
                <a:effectLst>
                  <a:outerShdw blurRad="38100" dist="38100" dir="2700000" algn="tl">
                    <a:srgbClr val="000000">
                      <a:alpha val="43137"/>
                    </a:srgbClr>
                  </a:outerShdw>
                </a:effectLst>
              </a:rPr>
              <a:t>Caesarian</a:t>
            </a:r>
            <a:r>
              <a:rPr lang="en-ZA" sz="2800" b="1" dirty="0">
                <a:effectLst>
                  <a:outerShdw blurRad="38100" dist="38100" dir="2700000" algn="tl">
                    <a:srgbClr val="000000">
                      <a:alpha val="43137"/>
                    </a:srgbClr>
                  </a:outerShdw>
                </a:effectLst>
              </a:rPr>
              <a:t> section</a:t>
            </a:r>
          </a:p>
          <a:p>
            <a:pPr marL="914400" lvl="1"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These District hospitals will have the full package of services/capacity as for the 4 priority hospitals</a:t>
            </a:r>
          </a:p>
          <a:p>
            <a:pPr marL="1371600" lvl="2"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Commuted overtime by PHC doctors will now be worked in these designated district hospitals</a:t>
            </a:r>
          </a:p>
          <a:p>
            <a:pPr marL="1371600" lvl="2"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The non designated district hospitals will be restricted from conducting Caesarean sections.</a:t>
            </a:r>
          </a:p>
          <a:p>
            <a:pPr marL="914400" lvl="1"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Targeted facilities include Butterworth, </a:t>
            </a:r>
            <a:r>
              <a:rPr lang="en-ZA" sz="2400" dirty="0" err="1" smtClean="0">
                <a:effectLst>
                  <a:outerShdw blurRad="38100" dist="38100" dir="2700000" algn="tl">
                    <a:srgbClr val="000000">
                      <a:alpha val="43137"/>
                    </a:srgbClr>
                  </a:outerShdw>
                </a:effectLst>
              </a:rPr>
              <a:t>Madwaleni</a:t>
            </a:r>
            <a:r>
              <a:rPr lang="en-ZA" sz="2400" dirty="0" smtClean="0">
                <a:effectLst>
                  <a:outerShdw blurRad="38100" dist="38100" dir="2700000" algn="tl">
                    <a:srgbClr val="000000">
                      <a:alpha val="43137"/>
                    </a:srgbClr>
                  </a:outerShdw>
                </a:effectLst>
              </a:rPr>
              <a:t>, </a:t>
            </a:r>
            <a:r>
              <a:rPr lang="en-ZA" sz="2400" dirty="0" err="1" smtClean="0">
                <a:effectLst>
                  <a:outerShdw blurRad="38100" dist="38100" dir="2700000" algn="tl">
                    <a:srgbClr val="000000">
                      <a:alpha val="43137"/>
                    </a:srgbClr>
                  </a:outerShdw>
                </a:effectLst>
              </a:rPr>
              <a:t>Madzikane</a:t>
            </a:r>
            <a:r>
              <a:rPr lang="en-ZA" sz="2400" dirty="0" smtClean="0">
                <a:effectLst>
                  <a:outerShdw blurRad="38100" dist="38100" dir="2700000" algn="tl">
                    <a:srgbClr val="000000">
                      <a:alpha val="43137"/>
                    </a:srgbClr>
                  </a:outerShdw>
                </a:effectLst>
              </a:rPr>
              <a:t> </a:t>
            </a:r>
            <a:r>
              <a:rPr lang="en-ZA" sz="2400" dirty="0" err="1" smtClean="0">
                <a:effectLst>
                  <a:outerShdw blurRad="38100" dist="38100" dir="2700000" algn="tl">
                    <a:srgbClr val="000000">
                      <a:alpha val="43137"/>
                    </a:srgbClr>
                  </a:outerShdw>
                </a:effectLst>
              </a:rPr>
              <a:t>Kazulu</a:t>
            </a:r>
            <a:r>
              <a:rPr lang="en-ZA" sz="2400" dirty="0" smtClean="0">
                <a:effectLst>
                  <a:outerShdw blurRad="38100" dist="38100" dir="2700000" algn="tl">
                    <a:srgbClr val="000000">
                      <a:alpha val="43137"/>
                    </a:srgbClr>
                  </a:outerShdw>
                </a:effectLst>
              </a:rPr>
              <a:t>, All Saints, St Patricks, </a:t>
            </a:r>
            <a:r>
              <a:rPr lang="en-ZA" sz="2400" dirty="0" err="1" smtClean="0">
                <a:effectLst>
                  <a:outerShdw blurRad="38100" dist="38100" dir="2700000" algn="tl">
                    <a:srgbClr val="000000">
                      <a:alpha val="43137"/>
                    </a:srgbClr>
                  </a:outerShdw>
                </a:effectLst>
              </a:rPr>
              <a:t>Aliwal</a:t>
            </a:r>
            <a:r>
              <a:rPr lang="en-ZA" sz="2400" dirty="0" smtClean="0">
                <a:effectLst>
                  <a:outerShdw blurRad="38100" dist="38100" dir="2700000" algn="tl">
                    <a:srgbClr val="000000">
                      <a:alpha val="43137"/>
                    </a:srgbClr>
                  </a:outerShdw>
                </a:effectLst>
              </a:rPr>
              <a:t> North hospitals)</a:t>
            </a:r>
          </a:p>
          <a:p>
            <a:pPr marL="1371600" lvl="2"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List will be refined before final approval and designation</a:t>
            </a:r>
          </a:p>
          <a:p>
            <a:pPr lvl="1"/>
            <a:endParaRPr lang="en-ZA"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7583675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540568" y="57838"/>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FontTx/>
              <a:buNone/>
            </a:pPr>
            <a:r>
              <a:rPr lang="en-ZA" altLang="en-US" sz="2200" b="1" dirty="0"/>
              <a:t> </a:t>
            </a:r>
            <a:r>
              <a:rPr lang="en-ZA" altLang="en-US" sz="2200" b="1" dirty="0" smtClean="0"/>
              <a:t> </a:t>
            </a:r>
            <a:r>
              <a:rPr lang="en-ZA" altLang="en-US" sz="2200" b="1" dirty="0">
                <a:effectLst>
                  <a:outerShdw blurRad="38100" dist="38100" dir="2700000" algn="tl">
                    <a:srgbClr val="000000">
                      <a:alpha val="43137"/>
                    </a:srgbClr>
                  </a:outerShdw>
                </a:effectLst>
              </a:rPr>
              <a:t>STRATEGY TO </a:t>
            </a:r>
            <a:r>
              <a:rPr lang="en-ZA" altLang="en-US" sz="2200" b="1" dirty="0" smtClean="0">
                <a:effectLst>
                  <a:outerShdw blurRad="38100" dist="38100" dir="2700000" algn="tl">
                    <a:srgbClr val="000000">
                      <a:alpha val="43137"/>
                    </a:srgbClr>
                  </a:outerShdw>
                </a:effectLst>
              </a:rPr>
              <a:t>ADRESS </a:t>
            </a:r>
            <a:r>
              <a:rPr lang="en-ZA" altLang="en-US" sz="2200" b="1" dirty="0">
                <a:effectLst>
                  <a:outerShdw blurRad="38100" dist="38100" dir="2700000" algn="tl">
                    <a:srgbClr val="000000">
                      <a:alpha val="43137"/>
                    </a:srgbClr>
                  </a:outerShdw>
                </a:effectLst>
              </a:rPr>
              <a:t>MEDICO </a:t>
            </a:r>
            <a:endParaRPr lang="en-ZA" altLang="en-US" sz="2200" b="1" dirty="0" smtClean="0">
              <a:effectLst>
                <a:outerShdw blurRad="38100" dist="38100" dir="2700000" algn="tl">
                  <a:srgbClr val="000000">
                    <a:alpha val="43137"/>
                  </a:srgbClr>
                </a:outerShdw>
              </a:effectLst>
            </a:endParaRPr>
          </a:p>
          <a:p>
            <a:pPr algn="ctr">
              <a:spcBef>
                <a:spcPct val="0"/>
              </a:spcBef>
              <a:buSzTx/>
              <a:buFontTx/>
              <a:buNone/>
            </a:pPr>
            <a:r>
              <a:rPr lang="en-ZA" altLang="en-US" sz="2200" b="1" dirty="0" smtClean="0">
                <a:effectLst>
                  <a:outerShdw blurRad="38100" dist="38100" dir="2700000" algn="tl">
                    <a:srgbClr val="000000">
                      <a:alpha val="43137"/>
                    </a:srgbClr>
                  </a:outerShdw>
                </a:effectLst>
              </a:rPr>
              <a:t>LEGAL </a:t>
            </a:r>
            <a:r>
              <a:rPr lang="en-ZA" altLang="en-US" sz="2200" b="1" dirty="0">
                <a:effectLst>
                  <a:outerShdw blurRad="38100" dist="38100" dir="2700000" algn="tl">
                    <a:srgbClr val="000000">
                      <a:alpha val="43137"/>
                    </a:srgbClr>
                  </a:outerShdw>
                </a:effectLst>
              </a:rPr>
              <a:t>CLAIMS </a:t>
            </a:r>
            <a:r>
              <a:rPr lang="en-ZA" altLang="en-US" sz="2200" b="1" dirty="0" smtClean="0">
                <a:effectLst>
                  <a:outerShdw blurRad="38100" dist="38100" dir="2700000" algn="tl">
                    <a:srgbClr val="000000">
                      <a:alpha val="43137"/>
                    </a:srgbClr>
                  </a:outerShdw>
                </a:effectLst>
              </a:rPr>
              <a:t>(7)</a:t>
            </a:r>
            <a:endParaRPr lang="en-ZA" altLang="en-US" sz="22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57</a:t>
            </a:fld>
            <a:endParaRPr lang="en-ZA" dirty="0"/>
          </a:p>
        </p:txBody>
      </p:sp>
      <p:sp>
        <p:nvSpPr>
          <p:cNvPr id="7" name="TextBox 6"/>
          <p:cNvSpPr txBox="1"/>
          <p:nvPr/>
        </p:nvSpPr>
        <p:spPr>
          <a:xfrm>
            <a:off x="0" y="764704"/>
            <a:ext cx="9036496" cy="5324535"/>
          </a:xfrm>
          <a:prstGeom prst="rect">
            <a:avLst/>
          </a:prstGeom>
          <a:noFill/>
        </p:spPr>
        <p:txBody>
          <a:bodyPr wrap="square" rtlCol="0">
            <a:spAutoFit/>
          </a:bodyPr>
          <a:lstStyle/>
          <a:p>
            <a:pPr marL="457200"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The Ombudsperson has been appointed with effect from 01 February 2016 and is responsible for </a:t>
            </a:r>
          </a:p>
          <a:p>
            <a:pPr marL="914400" lvl="1"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Assessment and negotiation of early settlements to reduce legal costs and settlement values</a:t>
            </a:r>
          </a:p>
          <a:p>
            <a:pPr marL="914400" lvl="1"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In respect of cases before court:</a:t>
            </a:r>
          </a:p>
          <a:p>
            <a:pPr marL="1371600" lvl="2" indent="-457200">
              <a:buFont typeface="Wingdings" panose="05000000000000000000" pitchFamily="2" charset="2"/>
              <a:buChar char="ü"/>
            </a:pPr>
            <a:r>
              <a:rPr lang="en-ZA" dirty="0" smtClean="0">
                <a:effectLst>
                  <a:outerShdw blurRad="38100" dist="38100" dir="2700000" algn="tl">
                    <a:srgbClr val="000000">
                      <a:alpha val="43137"/>
                    </a:srgbClr>
                  </a:outerShdw>
                </a:effectLst>
              </a:rPr>
              <a:t>Responsible for categorisation and aging to identify priority cases</a:t>
            </a:r>
          </a:p>
          <a:p>
            <a:pPr marL="1371600" lvl="2" indent="-457200">
              <a:buFont typeface="Wingdings" panose="05000000000000000000" pitchFamily="2" charset="2"/>
              <a:buChar char="ü"/>
            </a:pPr>
            <a:r>
              <a:rPr lang="en-ZA" dirty="0" smtClean="0">
                <a:effectLst>
                  <a:outerShdw blurRad="38100" dist="38100" dir="2700000" algn="tl">
                    <a:srgbClr val="000000">
                      <a:alpha val="43137"/>
                    </a:srgbClr>
                  </a:outerShdw>
                </a:effectLst>
              </a:rPr>
              <a:t>Working with Dr </a:t>
            </a:r>
            <a:r>
              <a:rPr lang="en-ZA" dirty="0" err="1" smtClean="0">
                <a:effectLst>
                  <a:outerShdw blurRad="38100" dist="38100" dir="2700000" algn="tl">
                    <a:srgbClr val="000000">
                      <a:alpha val="43137"/>
                    </a:srgbClr>
                  </a:outerShdw>
                </a:effectLst>
              </a:rPr>
              <a:t>Shweni</a:t>
            </a:r>
            <a:r>
              <a:rPr lang="en-ZA" dirty="0" smtClean="0">
                <a:effectLst>
                  <a:outerShdw blurRad="38100" dist="38100" dir="2700000" algn="tl">
                    <a:srgbClr val="000000">
                      <a:alpha val="43137"/>
                    </a:srgbClr>
                  </a:outerShdw>
                </a:effectLst>
              </a:rPr>
              <a:t>, conduct an assessment of which cases are defendable in court</a:t>
            </a:r>
          </a:p>
          <a:p>
            <a:pPr marL="1371600" lvl="2" indent="-457200">
              <a:buFont typeface="Wingdings" panose="05000000000000000000" pitchFamily="2" charset="2"/>
              <a:buChar char="ü"/>
            </a:pPr>
            <a:r>
              <a:rPr lang="en-ZA" dirty="0" smtClean="0">
                <a:effectLst>
                  <a:outerShdw blurRad="38100" dist="38100" dir="2700000" algn="tl">
                    <a:srgbClr val="000000">
                      <a:alpha val="43137"/>
                    </a:srgbClr>
                  </a:outerShdw>
                </a:effectLst>
              </a:rPr>
              <a:t>Additional capacity will be built to proactively deal with these cases</a:t>
            </a:r>
          </a:p>
          <a:p>
            <a:pPr marL="457200"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The panel of medico legal experts, working with the legal unit will then be adequately prepared deal with the cases when they appear in court</a:t>
            </a:r>
          </a:p>
          <a:p>
            <a:pPr marL="457200"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These legal interventions will have an impact on the working arrangement and related costs to DOJ (State Attorney)</a:t>
            </a:r>
          </a:p>
          <a:p>
            <a:pPr marL="914400" lvl="1"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An assessment will also be done to determine if some of the previous cases could not have been defended better</a:t>
            </a:r>
          </a:p>
        </p:txBody>
      </p:sp>
    </p:spTree>
    <p:extLst>
      <p:ext uri="{BB962C8B-B14F-4D97-AF65-F5344CB8AC3E}">
        <p14:creationId xmlns:p14="http://schemas.microsoft.com/office/powerpoint/2010/main" xmlns="" val="366492602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540568" y="57838"/>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lgn="ctr">
              <a:spcBef>
                <a:spcPct val="0"/>
              </a:spcBef>
              <a:buSzTx/>
              <a:buNone/>
            </a:pPr>
            <a:r>
              <a:rPr lang="en-ZA" altLang="en-US" sz="2200" b="1" dirty="0"/>
              <a:t> </a:t>
            </a:r>
            <a:r>
              <a:rPr lang="en-ZA" altLang="en-US" sz="2200" b="1" dirty="0" smtClean="0"/>
              <a:t> </a:t>
            </a:r>
          </a:p>
          <a:p>
            <a:pPr algn="ctr">
              <a:spcBef>
                <a:spcPct val="0"/>
              </a:spcBef>
              <a:buSzTx/>
              <a:buNone/>
            </a:pPr>
            <a:r>
              <a:rPr lang="en-ZA" altLang="en-US" sz="2200" b="1" dirty="0" smtClean="0">
                <a:effectLst>
                  <a:outerShdw blurRad="38100" dist="38100" dir="2700000" algn="tl">
                    <a:srgbClr val="000000">
                      <a:alpha val="43137"/>
                    </a:srgbClr>
                  </a:outerShdw>
                </a:effectLst>
              </a:rPr>
              <a:t>STRATEGY </a:t>
            </a:r>
            <a:r>
              <a:rPr lang="en-ZA" altLang="en-US" sz="2200" b="1" dirty="0">
                <a:effectLst>
                  <a:outerShdw blurRad="38100" dist="38100" dir="2700000" algn="tl">
                    <a:srgbClr val="000000">
                      <a:alpha val="43137"/>
                    </a:srgbClr>
                  </a:outerShdw>
                </a:effectLst>
              </a:rPr>
              <a:t>TO </a:t>
            </a:r>
            <a:r>
              <a:rPr lang="en-ZA" altLang="en-US" sz="2200" b="1" dirty="0" smtClean="0">
                <a:effectLst>
                  <a:outerShdw blurRad="38100" dist="38100" dir="2700000" algn="tl">
                    <a:srgbClr val="000000">
                      <a:alpha val="43137"/>
                    </a:srgbClr>
                  </a:outerShdw>
                </a:effectLst>
              </a:rPr>
              <a:t>ADDRESS MEDICO</a:t>
            </a:r>
          </a:p>
          <a:p>
            <a:pPr algn="ctr">
              <a:spcBef>
                <a:spcPct val="0"/>
              </a:spcBef>
              <a:buSzTx/>
              <a:buNone/>
            </a:pPr>
            <a:r>
              <a:rPr lang="en-ZA" altLang="en-US" sz="2200" b="1" dirty="0" smtClean="0">
                <a:effectLst>
                  <a:outerShdw blurRad="38100" dist="38100" dir="2700000" algn="tl">
                    <a:srgbClr val="000000">
                      <a:alpha val="43137"/>
                    </a:srgbClr>
                  </a:outerShdw>
                </a:effectLst>
              </a:rPr>
              <a:t> </a:t>
            </a:r>
            <a:r>
              <a:rPr lang="en-ZA" altLang="en-US" sz="2200" b="1" dirty="0">
                <a:effectLst>
                  <a:outerShdw blurRad="38100" dist="38100" dir="2700000" algn="tl">
                    <a:srgbClr val="000000">
                      <a:alpha val="43137"/>
                    </a:srgbClr>
                  </a:outerShdw>
                </a:effectLst>
              </a:rPr>
              <a:t>LEGAL CLAIMS </a:t>
            </a:r>
            <a:r>
              <a:rPr lang="en-ZA" altLang="en-US" sz="2200" b="1" dirty="0" smtClean="0">
                <a:effectLst>
                  <a:outerShdw blurRad="38100" dist="38100" dir="2700000" algn="tl">
                    <a:srgbClr val="000000">
                      <a:alpha val="43137"/>
                    </a:srgbClr>
                  </a:outerShdw>
                </a:effectLst>
              </a:rPr>
              <a:t>(8)</a:t>
            </a:r>
            <a:endParaRPr lang="en-ZA" altLang="en-US" sz="2200" b="1" dirty="0">
              <a:effectLst>
                <a:outerShdw blurRad="38100" dist="38100" dir="2700000" algn="tl">
                  <a:srgbClr val="000000">
                    <a:alpha val="43137"/>
                  </a:srgbClr>
                </a:outerShdw>
              </a:effectLst>
            </a:endParaRPr>
          </a:p>
          <a:p>
            <a:pPr algn="ctr">
              <a:spcBef>
                <a:spcPct val="0"/>
              </a:spcBef>
              <a:buSzTx/>
              <a:buFontTx/>
              <a:buNone/>
            </a:pPr>
            <a:endParaRPr lang="en-ZA" altLang="en-US" sz="2200" b="1" dirty="0"/>
          </a:p>
        </p:txBody>
      </p:sp>
      <p:sp>
        <p:nvSpPr>
          <p:cNvPr id="2" name="Slide Number Placeholder 1"/>
          <p:cNvSpPr>
            <a:spLocks noGrp="1"/>
          </p:cNvSpPr>
          <p:nvPr>
            <p:ph type="sldNum" sz="quarter" idx="12"/>
          </p:nvPr>
        </p:nvSpPr>
        <p:spPr/>
        <p:txBody>
          <a:bodyPr/>
          <a:lstStyle/>
          <a:p>
            <a:fld id="{00D4DB07-9F8F-4B4D-9DD3-3BC37C347D7E}" type="slidenum">
              <a:rPr lang="en-ZA" smtClean="0"/>
              <a:pPr/>
              <a:t>58</a:t>
            </a:fld>
            <a:endParaRPr lang="en-ZA" dirty="0"/>
          </a:p>
        </p:txBody>
      </p:sp>
      <p:sp>
        <p:nvSpPr>
          <p:cNvPr id="7" name="TextBox 6"/>
          <p:cNvSpPr txBox="1"/>
          <p:nvPr/>
        </p:nvSpPr>
        <p:spPr>
          <a:xfrm>
            <a:off x="0" y="764704"/>
            <a:ext cx="9036496" cy="3416320"/>
          </a:xfrm>
          <a:prstGeom prst="rect">
            <a:avLst/>
          </a:prstGeom>
          <a:noFill/>
        </p:spPr>
        <p:txBody>
          <a:bodyPr wrap="square" rtlCol="0">
            <a:spAutoFit/>
          </a:bodyPr>
          <a:lstStyle/>
          <a:p>
            <a:pPr marL="457200" indent="-457200">
              <a:buFont typeface="Wingdings" panose="05000000000000000000" pitchFamily="2" charset="2"/>
              <a:buChar char="Ø"/>
            </a:pPr>
            <a:r>
              <a:rPr lang="en-ZA" sz="2400" dirty="0">
                <a:effectLst>
                  <a:outerShdw blurRad="38100" dist="38100" dir="2700000" algn="tl">
                    <a:srgbClr val="000000">
                      <a:alpha val="43137"/>
                    </a:srgbClr>
                  </a:outerShdw>
                </a:effectLst>
              </a:rPr>
              <a:t>The department is looking into establishing trust funds for </a:t>
            </a:r>
            <a:r>
              <a:rPr lang="en-ZA" sz="2400" dirty="0" err="1">
                <a:effectLst>
                  <a:outerShdw blurRad="38100" dist="38100" dir="2700000" algn="tl">
                    <a:srgbClr val="000000">
                      <a:alpha val="43137"/>
                    </a:srgbClr>
                  </a:outerShdw>
                </a:effectLst>
              </a:rPr>
              <a:t>Celebral</a:t>
            </a:r>
            <a:r>
              <a:rPr lang="en-ZA" sz="2400" dirty="0">
                <a:effectLst>
                  <a:outerShdw blurRad="38100" dist="38100" dir="2700000" algn="tl">
                    <a:srgbClr val="000000">
                      <a:alpha val="43137"/>
                    </a:srgbClr>
                  </a:outerShdw>
                </a:effectLst>
              </a:rPr>
              <a:t> Palsy patients</a:t>
            </a:r>
          </a:p>
          <a:p>
            <a:pPr marL="457200" indent="-457200">
              <a:buFont typeface="Wingdings" panose="05000000000000000000" pitchFamily="2" charset="2"/>
              <a:buChar char="Ø"/>
            </a:pPr>
            <a:r>
              <a:rPr lang="en-ZA" sz="2400" dirty="0" smtClean="0">
                <a:effectLst>
                  <a:outerShdw blurRad="38100" dist="38100" dir="2700000" algn="tl">
                    <a:srgbClr val="000000">
                      <a:alpha val="43137"/>
                    </a:srgbClr>
                  </a:outerShdw>
                </a:effectLst>
              </a:rPr>
              <a:t>The department will be strengthening on mediation processes as a strong instrument to reduce the high litigation claims</a:t>
            </a:r>
          </a:p>
          <a:p>
            <a:pPr marL="914400" lvl="1"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The creation of a trust fund for claimants will assist with making staggered payments versus the upfront </a:t>
            </a:r>
            <a:r>
              <a:rPr lang="en-ZA" sz="2000" dirty="0" err="1" smtClean="0">
                <a:effectLst>
                  <a:outerShdw blurRad="38100" dist="38100" dir="2700000" algn="tl">
                    <a:srgbClr val="000000">
                      <a:alpha val="43137"/>
                    </a:srgbClr>
                  </a:outerShdw>
                </a:effectLst>
              </a:rPr>
              <a:t>lumpsome</a:t>
            </a:r>
            <a:r>
              <a:rPr lang="en-ZA" sz="2000" dirty="0" smtClean="0">
                <a:effectLst>
                  <a:outerShdw blurRad="38100" dist="38100" dir="2700000" algn="tl">
                    <a:srgbClr val="000000">
                      <a:alpha val="43137"/>
                    </a:srgbClr>
                  </a:outerShdw>
                </a:effectLst>
              </a:rPr>
              <a:t> payment</a:t>
            </a:r>
          </a:p>
          <a:p>
            <a:pPr marL="914400" lvl="1"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Through support from GEMS, the department will negotiate fixed rates for the provision of specialised care for all patients that opt for mediation</a:t>
            </a:r>
          </a:p>
          <a:p>
            <a:pPr marL="914400" lvl="1" indent="-457200">
              <a:buFont typeface="Courier New" panose="02070309020205020404" pitchFamily="49" charset="0"/>
              <a:buChar char="o"/>
            </a:pPr>
            <a:r>
              <a:rPr lang="en-ZA" sz="2000" dirty="0" smtClean="0">
                <a:effectLst>
                  <a:outerShdw blurRad="38100" dist="38100" dir="2700000" algn="tl">
                    <a:srgbClr val="000000">
                      <a:alpha val="43137"/>
                    </a:srgbClr>
                  </a:outerShdw>
                </a:effectLst>
              </a:rPr>
              <a:t>With support from both GEMS and RAF, the department is strengthening its defence on the cases that can be defended in court</a:t>
            </a:r>
          </a:p>
        </p:txBody>
      </p:sp>
    </p:spTree>
    <p:extLst>
      <p:ext uri="{BB962C8B-B14F-4D97-AF65-F5344CB8AC3E}">
        <p14:creationId xmlns:p14="http://schemas.microsoft.com/office/powerpoint/2010/main" xmlns="" val="12251016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00D4DB07-9F8F-4B4D-9DD3-3BC37C347D7E}" type="slidenum">
              <a:rPr lang="en-ZA" smtClean="0"/>
              <a:pPr/>
              <a:t>59</a:t>
            </a:fld>
            <a:endParaRPr lang="en-ZA" dirty="0"/>
          </a:p>
        </p:txBody>
      </p:sp>
      <p:sp>
        <p:nvSpPr>
          <p:cNvPr id="3" name="TextBox 2"/>
          <p:cNvSpPr txBox="1"/>
          <p:nvPr/>
        </p:nvSpPr>
        <p:spPr>
          <a:xfrm>
            <a:off x="457200" y="813592"/>
            <a:ext cx="8435280" cy="3416320"/>
          </a:xfrm>
          <a:prstGeom prst="rect">
            <a:avLst/>
          </a:prstGeom>
          <a:noFill/>
        </p:spPr>
        <p:txBody>
          <a:bodyPr wrap="square" rtlCol="0">
            <a:spAutoFit/>
          </a:bodyPr>
          <a:lstStyle/>
          <a:p>
            <a:pPr algn="ctr"/>
            <a:endParaRPr lang="en-ZA" sz="7200" b="1" dirty="0" smtClean="0"/>
          </a:p>
          <a:p>
            <a:pPr algn="ctr"/>
            <a:endParaRPr lang="en-ZA" sz="7200" b="1" dirty="0"/>
          </a:p>
          <a:p>
            <a:pPr algn="ctr"/>
            <a:r>
              <a:rPr lang="en-ZA" sz="7200" b="1" dirty="0" smtClean="0"/>
              <a:t>THANK YOU!!!!</a:t>
            </a:r>
            <a:endParaRPr lang="en-ZA" sz="7200" b="1" dirty="0"/>
          </a:p>
        </p:txBody>
      </p:sp>
    </p:spTree>
    <p:extLst>
      <p:ext uri="{BB962C8B-B14F-4D97-AF65-F5344CB8AC3E}">
        <p14:creationId xmlns:p14="http://schemas.microsoft.com/office/powerpoint/2010/main" xmlns="" val="1260730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07504" y="0"/>
            <a:ext cx="6984776" cy="764704"/>
          </a:xfrm>
        </p:spPr>
        <p:txBody>
          <a:bodyPr>
            <a:normAutofit fontScale="90000"/>
          </a:bodyPr>
          <a:lstStyle/>
          <a:p>
            <a:r>
              <a:rPr lang="en-ZA" sz="2700" dirty="0"/>
              <a:t/>
            </a:r>
            <a:br>
              <a:rPr lang="en-ZA" sz="2700" dirty="0"/>
            </a:br>
            <a:r>
              <a:rPr lang="en-US" sz="2700" b="1" dirty="0" smtClean="0">
                <a:effectLst>
                  <a:outerShdw blurRad="38100" dist="38100" dir="2700000" algn="tl">
                    <a:srgbClr val="000000">
                      <a:alpha val="43137"/>
                    </a:srgbClr>
                  </a:outerShdw>
                </a:effectLst>
                <a:latin typeface="Arial" panose="020B0604020202020204" pitchFamily="34" charset="0"/>
                <a:ea typeface="+mn-ea"/>
                <a:cs typeface="+mn-cs"/>
              </a:rPr>
              <a:t>COMMUNITY HEALTH WORKER PROGRAM</a:t>
            </a:r>
            <a:br>
              <a:rPr lang="en-US" sz="2700" b="1" dirty="0" smtClean="0">
                <a:effectLst>
                  <a:outerShdw blurRad="38100" dist="38100" dir="2700000" algn="tl">
                    <a:srgbClr val="000000">
                      <a:alpha val="43137"/>
                    </a:srgbClr>
                  </a:outerShdw>
                </a:effectLst>
                <a:latin typeface="Arial" panose="020B0604020202020204" pitchFamily="34" charset="0"/>
                <a:ea typeface="+mn-ea"/>
                <a:cs typeface="+mn-cs"/>
              </a:rPr>
            </a:br>
            <a:endParaRPr lang="en-US" sz="2700" b="1" dirty="0">
              <a:effectLst>
                <a:outerShdw blurRad="38100" dist="38100" dir="2700000" algn="tl">
                  <a:srgbClr val="000000">
                    <a:alpha val="43137"/>
                  </a:srgbClr>
                </a:outerShdw>
              </a:effectLst>
              <a:latin typeface="Arial" panose="020B0604020202020204" pitchFamily="34" charset="0"/>
              <a:ea typeface="+mn-ea"/>
              <a:cs typeface="+mn-cs"/>
            </a:endParaRPr>
          </a:p>
        </p:txBody>
      </p:sp>
      <p:sp>
        <p:nvSpPr>
          <p:cNvPr id="8" name="Subtitle 7"/>
          <p:cNvSpPr>
            <a:spLocks noGrp="1"/>
          </p:cNvSpPr>
          <p:nvPr>
            <p:ph type="subTitle" idx="1"/>
          </p:nvPr>
        </p:nvSpPr>
        <p:spPr>
          <a:xfrm>
            <a:off x="107504" y="764704"/>
            <a:ext cx="8960296" cy="5832648"/>
          </a:xfrm>
        </p:spPr>
        <p:txBody>
          <a:bodyPr>
            <a:normAutofit/>
          </a:bodyPr>
          <a:lstStyle/>
          <a:p>
            <a:pPr marL="571500" indent="-571500" algn="l">
              <a:buFont typeface="Arial" panose="020B0604020202020204" pitchFamily="34" charset="0"/>
              <a:buChar char="•"/>
            </a:pPr>
            <a:r>
              <a:rPr lang="en-US" sz="2400" dirty="0" smtClean="0">
                <a:solidFill>
                  <a:schemeClr val="tx1"/>
                </a:solidFill>
                <a:effectLst>
                  <a:outerShdw blurRad="38100" dist="38100" dir="2700000" algn="tl">
                    <a:srgbClr val="000000">
                      <a:alpha val="43137"/>
                    </a:srgbClr>
                  </a:outerShdw>
                </a:effectLst>
              </a:rPr>
              <a:t>CHW </a:t>
            </a:r>
            <a:r>
              <a:rPr lang="en-US" sz="2400" dirty="0" err="1" smtClean="0">
                <a:solidFill>
                  <a:schemeClr val="tx1"/>
                </a:solidFill>
                <a:effectLst>
                  <a:outerShdw blurRad="38100" dist="38100" dir="2700000" algn="tl">
                    <a:srgbClr val="000000">
                      <a:alpha val="43137"/>
                    </a:srgbClr>
                  </a:outerShdw>
                </a:effectLst>
              </a:rPr>
              <a:t>programme</a:t>
            </a:r>
            <a:r>
              <a:rPr lang="en-US" sz="2400" dirty="0" smtClean="0">
                <a:solidFill>
                  <a:schemeClr val="tx1"/>
                </a:solidFill>
                <a:effectLst>
                  <a:outerShdw blurRad="38100" dist="38100" dir="2700000" algn="tl">
                    <a:srgbClr val="000000">
                      <a:alpha val="43137"/>
                    </a:srgbClr>
                  </a:outerShdw>
                </a:effectLst>
              </a:rPr>
              <a:t> is </a:t>
            </a:r>
            <a:r>
              <a:rPr lang="en-US" sz="2400" dirty="0">
                <a:solidFill>
                  <a:schemeClr val="tx1"/>
                </a:solidFill>
                <a:effectLst>
                  <a:outerShdw blurRad="38100" dist="38100" dir="2700000" algn="tl">
                    <a:srgbClr val="000000">
                      <a:alpha val="43137"/>
                    </a:srgbClr>
                  </a:outerShdw>
                </a:effectLst>
              </a:rPr>
              <a:t>a community based cadre that resides within the </a:t>
            </a:r>
            <a:r>
              <a:rPr lang="en-US" sz="2400" dirty="0" smtClean="0">
                <a:solidFill>
                  <a:schemeClr val="tx1"/>
                </a:solidFill>
                <a:effectLst>
                  <a:outerShdw blurRad="38100" dist="38100" dir="2700000" algn="tl">
                    <a:srgbClr val="000000">
                      <a:alpha val="43137"/>
                    </a:srgbClr>
                  </a:outerShdw>
                </a:effectLst>
              </a:rPr>
              <a:t>community, knows </a:t>
            </a:r>
            <a:r>
              <a:rPr lang="en-US" sz="2400" dirty="0">
                <a:solidFill>
                  <a:schemeClr val="tx1"/>
                </a:solidFill>
                <a:effectLst>
                  <a:outerShdw blurRad="38100" dist="38100" dir="2700000" algn="tl">
                    <a:srgbClr val="000000">
                      <a:alpha val="43137"/>
                    </a:srgbClr>
                  </a:outerShdw>
                </a:effectLst>
              </a:rPr>
              <a:t>the community, </a:t>
            </a:r>
            <a:r>
              <a:rPr lang="en-US" sz="2400" dirty="0" smtClean="0">
                <a:solidFill>
                  <a:schemeClr val="tx1"/>
                </a:solidFill>
                <a:effectLst>
                  <a:outerShdw blurRad="38100" dist="38100" dir="2700000" algn="tl">
                    <a:srgbClr val="000000">
                      <a:alpha val="43137"/>
                    </a:srgbClr>
                  </a:outerShdw>
                </a:effectLst>
              </a:rPr>
              <a:t>and </a:t>
            </a:r>
            <a:r>
              <a:rPr lang="en-US" sz="2400" dirty="0">
                <a:solidFill>
                  <a:schemeClr val="tx1"/>
                </a:solidFill>
                <a:effectLst>
                  <a:outerShdw blurRad="38100" dist="38100" dir="2700000" algn="tl">
                    <a:srgbClr val="000000">
                      <a:alpha val="43137"/>
                    </a:srgbClr>
                  </a:outerShdw>
                </a:effectLst>
              </a:rPr>
              <a:t>elected  by the community  and participates in the community formations</a:t>
            </a:r>
          </a:p>
          <a:p>
            <a:pPr marL="1257300" lvl="2" indent="-342900" algn="l">
              <a:buFont typeface="Wingdings" panose="05000000000000000000" pitchFamily="2" charset="2"/>
              <a:buChar char="Ø"/>
            </a:pPr>
            <a:r>
              <a:rPr lang="en-US" sz="1900" dirty="0" smtClean="0">
                <a:solidFill>
                  <a:schemeClr val="tx1"/>
                </a:solidFill>
                <a:effectLst>
                  <a:outerShdw blurRad="38100" dist="38100" dir="2700000" algn="tl">
                    <a:srgbClr val="000000">
                      <a:alpha val="43137"/>
                    </a:srgbClr>
                  </a:outerShdw>
                </a:effectLst>
              </a:rPr>
              <a:t>CHWs are an extension of </a:t>
            </a:r>
            <a:r>
              <a:rPr lang="en-US" sz="1900" dirty="0">
                <a:solidFill>
                  <a:schemeClr val="tx1"/>
                </a:solidFill>
                <a:effectLst>
                  <a:outerShdw blurRad="38100" dist="38100" dir="2700000" algn="tl">
                    <a:srgbClr val="000000">
                      <a:alpha val="43137"/>
                    </a:srgbClr>
                  </a:outerShdw>
                </a:effectLst>
              </a:rPr>
              <a:t>Health Promotion that provides technical support to communities in as far preventive, early identification of diseases , </a:t>
            </a:r>
            <a:r>
              <a:rPr lang="en-US" sz="1900" dirty="0" smtClean="0">
                <a:solidFill>
                  <a:schemeClr val="tx1"/>
                </a:solidFill>
                <a:effectLst>
                  <a:outerShdw blurRad="38100" dist="38100" dir="2700000" algn="tl">
                    <a:srgbClr val="000000">
                      <a:alpha val="43137"/>
                    </a:srgbClr>
                  </a:outerShdw>
                </a:effectLst>
              </a:rPr>
              <a:t>referral </a:t>
            </a:r>
            <a:r>
              <a:rPr lang="en-US" sz="1900" dirty="0">
                <a:solidFill>
                  <a:schemeClr val="tx1"/>
                </a:solidFill>
                <a:effectLst>
                  <a:outerShdw blurRad="38100" dist="38100" dir="2700000" algn="tl">
                    <a:srgbClr val="000000">
                      <a:alpha val="43137"/>
                    </a:srgbClr>
                  </a:outerShdw>
                </a:effectLst>
              </a:rPr>
              <a:t>and promotion of health services.</a:t>
            </a:r>
          </a:p>
          <a:p>
            <a:pPr marL="571500" indent="-571500" algn="l">
              <a:buFont typeface="Arial" pitchFamily="34" charset="0"/>
              <a:buChar char="•"/>
            </a:pPr>
            <a:r>
              <a:rPr lang="en-US" sz="2500" b="1" dirty="0">
                <a:solidFill>
                  <a:schemeClr val="tx1"/>
                </a:solidFill>
                <a:effectLst>
                  <a:outerShdw blurRad="38100" dist="38100" dir="2700000" algn="tl">
                    <a:srgbClr val="000000">
                      <a:alpha val="43137"/>
                    </a:srgbClr>
                  </a:outerShdw>
                </a:effectLst>
              </a:rPr>
              <a:t>Community Center model </a:t>
            </a:r>
          </a:p>
          <a:p>
            <a:pPr marL="1485900" lvl="2" indent="-571500" algn="l">
              <a:buFont typeface="Wingdings" panose="05000000000000000000" pitchFamily="2" charset="2"/>
              <a:buChar char="Ø"/>
            </a:pPr>
            <a:r>
              <a:rPr lang="en-US" sz="1700" dirty="0">
                <a:solidFill>
                  <a:schemeClr val="tx1"/>
                </a:solidFill>
                <a:effectLst>
                  <a:outerShdw blurRad="38100" dist="38100" dir="2700000" algn="tl">
                    <a:srgbClr val="000000">
                      <a:alpha val="43137"/>
                    </a:srgbClr>
                  </a:outerShdw>
                </a:effectLst>
              </a:rPr>
              <a:t>Driven by Health Promotion Managers/practitioners and Community Health Workers </a:t>
            </a:r>
          </a:p>
          <a:p>
            <a:pPr marL="571500" indent="-571500" algn="l">
              <a:buFont typeface="Arial" pitchFamily="34" charset="0"/>
              <a:buChar char="•"/>
            </a:pPr>
            <a:r>
              <a:rPr lang="en-US" sz="2500" b="1" dirty="0">
                <a:solidFill>
                  <a:schemeClr val="tx1"/>
                </a:solidFill>
                <a:effectLst>
                  <a:outerShdw blurRad="38100" dist="38100" dir="2700000" algn="tl">
                    <a:srgbClr val="000000">
                      <a:alpha val="43137"/>
                    </a:srgbClr>
                  </a:outerShdw>
                </a:effectLst>
              </a:rPr>
              <a:t>Phase 1 </a:t>
            </a:r>
          </a:p>
          <a:p>
            <a:pPr marL="1485900" lvl="2" indent="-571500" algn="l">
              <a:buFont typeface="Wingdings" panose="05000000000000000000" pitchFamily="2" charset="2"/>
              <a:buChar char="Ø"/>
            </a:pPr>
            <a:r>
              <a:rPr lang="en-US" sz="1700" dirty="0">
                <a:solidFill>
                  <a:schemeClr val="tx1"/>
                </a:solidFill>
                <a:effectLst>
                  <a:outerShdw blurRad="38100" dist="38100" dir="2700000" algn="tl">
                    <a:srgbClr val="000000">
                      <a:alpha val="43137"/>
                    </a:srgbClr>
                  </a:outerShdw>
                </a:effectLst>
              </a:rPr>
              <a:t>Community Mobilization/ engagement and dialogues – that assist to identify the Community needs and refer after community triaging – Link with </a:t>
            </a:r>
            <a:r>
              <a:rPr lang="en-US" sz="1700" dirty="0" err="1">
                <a:solidFill>
                  <a:schemeClr val="tx1"/>
                </a:solidFill>
                <a:effectLst>
                  <a:outerShdw blurRad="38100" dist="38100" dir="2700000" algn="tl">
                    <a:srgbClr val="000000">
                      <a:alpha val="43137"/>
                    </a:srgbClr>
                  </a:outerShdw>
                </a:effectLst>
              </a:rPr>
              <a:t>Masiphathisane</a:t>
            </a:r>
            <a:r>
              <a:rPr lang="en-US" sz="1700" dirty="0">
                <a:solidFill>
                  <a:schemeClr val="tx1"/>
                </a:solidFill>
                <a:effectLst>
                  <a:outerShdw blurRad="38100" dist="38100" dir="2700000" algn="tl">
                    <a:srgbClr val="000000">
                      <a:alpha val="43137"/>
                    </a:srgbClr>
                  </a:outerShdw>
                </a:effectLst>
              </a:rPr>
              <a:t> War Room. </a:t>
            </a:r>
          </a:p>
          <a:p>
            <a:pPr marL="571500" indent="-571500" algn="l">
              <a:buFont typeface="Arial" pitchFamily="34" charset="0"/>
              <a:buChar char="•"/>
            </a:pPr>
            <a:r>
              <a:rPr lang="en-US" sz="2500" b="1" dirty="0">
                <a:solidFill>
                  <a:schemeClr val="tx1"/>
                </a:solidFill>
                <a:effectLst>
                  <a:outerShdw blurRad="38100" dist="38100" dir="2700000" algn="tl">
                    <a:srgbClr val="000000">
                      <a:alpha val="43137"/>
                    </a:srgbClr>
                  </a:outerShdw>
                </a:effectLst>
              </a:rPr>
              <a:t>Phase 2</a:t>
            </a:r>
          </a:p>
          <a:p>
            <a:pPr marL="1485900" lvl="2" indent="-571500" algn="l">
              <a:buFont typeface="Wingdings" panose="05000000000000000000" pitchFamily="2" charset="2"/>
              <a:buChar char="Ø"/>
            </a:pPr>
            <a:r>
              <a:rPr lang="en-US" sz="1700" dirty="0" smtClean="0">
                <a:solidFill>
                  <a:schemeClr val="tx1"/>
                </a:solidFill>
                <a:effectLst>
                  <a:outerShdw blurRad="38100" dist="38100" dir="2700000" algn="tl">
                    <a:srgbClr val="000000">
                      <a:alpha val="43137"/>
                    </a:srgbClr>
                  </a:outerShdw>
                </a:effectLst>
              </a:rPr>
              <a:t>Managed </a:t>
            </a:r>
            <a:r>
              <a:rPr lang="en-US" sz="1700" dirty="0">
                <a:solidFill>
                  <a:schemeClr val="tx1"/>
                </a:solidFill>
                <a:effectLst>
                  <a:outerShdw blurRad="38100" dist="38100" dir="2700000" algn="tl">
                    <a:srgbClr val="000000">
                      <a:alpha val="43137"/>
                    </a:srgbClr>
                  </a:outerShdw>
                </a:effectLst>
              </a:rPr>
              <a:t>by professional nurses , </a:t>
            </a:r>
            <a:r>
              <a:rPr lang="en-US" sz="1700" dirty="0" smtClean="0">
                <a:solidFill>
                  <a:schemeClr val="tx1"/>
                </a:solidFill>
                <a:effectLst>
                  <a:outerShdw blurRad="38100" dist="38100" dir="2700000" algn="tl">
                    <a:srgbClr val="000000">
                      <a:alpha val="43137"/>
                    </a:srgbClr>
                  </a:outerShdw>
                </a:effectLst>
              </a:rPr>
              <a:t>treat </a:t>
            </a:r>
            <a:r>
              <a:rPr lang="en-US" sz="1700" dirty="0">
                <a:solidFill>
                  <a:schemeClr val="tx1"/>
                </a:solidFill>
                <a:effectLst>
                  <a:outerShdw blurRad="38100" dist="38100" dir="2700000" algn="tl">
                    <a:srgbClr val="000000">
                      <a:alpha val="43137"/>
                    </a:srgbClr>
                  </a:outerShdw>
                </a:effectLst>
              </a:rPr>
              <a:t>and provide clinical support and refer to the next point of care </a:t>
            </a:r>
            <a:r>
              <a:rPr lang="en-US" sz="1700" dirty="0" smtClean="0">
                <a:solidFill>
                  <a:schemeClr val="tx1"/>
                </a:solidFill>
                <a:effectLst>
                  <a:outerShdw blurRad="38100" dist="38100" dir="2700000" algn="tl">
                    <a:srgbClr val="000000">
                      <a:alpha val="43137"/>
                    </a:srgbClr>
                  </a:outerShdw>
                </a:effectLst>
              </a:rPr>
              <a:t>and </a:t>
            </a:r>
            <a:r>
              <a:rPr lang="en-US" sz="1700" dirty="0">
                <a:solidFill>
                  <a:schemeClr val="tx1"/>
                </a:solidFill>
                <a:effectLst>
                  <a:outerShdw blurRad="38100" dist="38100" dir="2700000" algn="tl">
                    <a:srgbClr val="000000">
                      <a:alpha val="43137"/>
                    </a:srgbClr>
                  </a:outerShdw>
                </a:effectLst>
              </a:rPr>
              <a:t>link with Mobile clinics for further management.</a:t>
            </a:r>
          </a:p>
          <a:p>
            <a:pPr algn="l"/>
            <a:endParaRPr lang="en-US" sz="2500" dirty="0">
              <a:solidFill>
                <a:schemeClr val="tx1"/>
              </a:solidFill>
              <a:effectLst>
                <a:outerShdw blurRad="38100" dist="38100" dir="2700000" algn="tl">
                  <a:srgbClr val="000000">
                    <a:alpha val="43137"/>
                  </a:srgbClr>
                </a:outerShdw>
              </a:effectLst>
            </a:endParaRPr>
          </a:p>
          <a:p>
            <a:pPr algn="ctr"/>
            <a:endParaRPr lang="en-US" sz="3600" b="1" dirty="0" smtClean="0">
              <a:solidFill>
                <a:srgbClr val="0070C0"/>
              </a:solidFill>
            </a:endParaRPr>
          </a:p>
          <a:p>
            <a:pPr algn="ctr"/>
            <a:endParaRPr lang="en-US" sz="3600" dirty="0" smtClean="0">
              <a:solidFill>
                <a:srgbClr val="0070C0"/>
              </a:solidFill>
            </a:endParaRPr>
          </a:p>
        </p:txBody>
      </p:sp>
      <p:sp>
        <p:nvSpPr>
          <p:cNvPr id="9" name="Slide Number Placeholder 8"/>
          <p:cNvSpPr>
            <a:spLocks noGrp="1"/>
          </p:cNvSpPr>
          <p:nvPr>
            <p:ph type="sldNum" sz="quarter" idx="10"/>
          </p:nvPr>
        </p:nvSpPr>
        <p:spPr/>
        <p:txBody>
          <a:bodyPr/>
          <a:lstStyle/>
          <a:p>
            <a:r>
              <a:rPr lang="en-US" dirty="0" smtClean="0"/>
              <a:t>1</a:t>
            </a:r>
            <a:endParaRPr lang="en-US" dirty="0"/>
          </a:p>
        </p:txBody>
      </p:sp>
    </p:spTree>
    <p:extLst>
      <p:ext uri="{BB962C8B-B14F-4D97-AF65-F5344CB8AC3E}">
        <p14:creationId xmlns:p14="http://schemas.microsoft.com/office/powerpoint/2010/main" xmlns="" val="1818523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32638" y="25856"/>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spcBef>
                <a:spcPct val="0"/>
              </a:spcBef>
              <a:buSzTx/>
              <a:buFontTx/>
              <a:buNone/>
            </a:pPr>
            <a:r>
              <a:rPr lang="en-ZA" sz="2400" b="1" dirty="0" smtClean="0">
                <a:effectLst>
                  <a:outerShdw blurRad="38100" dist="38100" dir="2700000" algn="tl">
                    <a:srgbClr val="000000">
                      <a:alpha val="43137"/>
                    </a:srgbClr>
                  </a:outerShdw>
                </a:effectLst>
              </a:rPr>
              <a:t>COMMUNITY HEALTH WORKERS STATUS  </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7</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4243566986"/>
              </p:ext>
            </p:extLst>
          </p:nvPr>
        </p:nvGraphicFramePr>
        <p:xfrm>
          <a:off x="53573" y="764704"/>
          <a:ext cx="8982922" cy="5689600"/>
        </p:xfrm>
        <a:graphic>
          <a:graphicData uri="http://schemas.openxmlformats.org/drawingml/2006/table">
            <a:tbl>
              <a:tblPr firstRow="1" firstCol="1" bandRow="1">
                <a:tableStyleId>{5C22544A-7EE6-4342-B048-85BDC9FD1C3A}</a:tableStyleId>
              </a:tblPr>
              <a:tblGrid>
                <a:gridCol w="1522530"/>
                <a:gridCol w="1141896"/>
                <a:gridCol w="1674782"/>
                <a:gridCol w="1218023"/>
                <a:gridCol w="1851565"/>
                <a:gridCol w="1574126"/>
              </a:tblGrid>
              <a:tr h="568985">
                <a:tc>
                  <a:txBody>
                    <a:bodyPr/>
                    <a:lstStyle/>
                    <a:p>
                      <a:pPr marL="0" marR="0" algn="just">
                        <a:lnSpc>
                          <a:spcPts val="1600"/>
                        </a:lnSpc>
                        <a:spcBef>
                          <a:spcPts val="0"/>
                        </a:spcBef>
                        <a:spcAft>
                          <a:spcPts val="0"/>
                        </a:spcAft>
                      </a:pPr>
                      <a:r>
                        <a:rPr lang="en-ZA" sz="1200" dirty="0">
                          <a:effectLst/>
                        </a:rPr>
                        <a:t>The Districts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a:effectLst/>
                        </a:rPr>
                        <a:t>Total Number per District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a:effectLst/>
                        </a:rPr>
                        <a:t>Categories per District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a:effectLst/>
                        </a:rPr>
                        <a:t>Total Number of CHWs per categories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a:effectLst/>
                        </a:rPr>
                        <a:t>Stipend Received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a:effectLst/>
                        </a:rPr>
                        <a:t>Total Budget per month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57125">
                <a:tc>
                  <a:txBody>
                    <a:bodyPr/>
                    <a:lstStyle/>
                    <a:p>
                      <a:pPr marL="0" marR="0" lvl="0" indent="0" algn="just">
                        <a:lnSpc>
                          <a:spcPts val="1600"/>
                        </a:lnSpc>
                        <a:spcBef>
                          <a:spcPts val="0"/>
                        </a:spcBef>
                        <a:spcAft>
                          <a:spcPts val="0"/>
                        </a:spcAft>
                        <a:buFont typeface="+mj-lt"/>
                        <a:buNone/>
                      </a:pPr>
                      <a:r>
                        <a:rPr lang="en-ZA" sz="1200" dirty="0" err="1">
                          <a:effectLst/>
                        </a:rPr>
                        <a:t>Amathole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1009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Home Based Care</a:t>
                      </a:r>
                      <a:endParaRPr lang="en-US" sz="1200" dirty="0">
                        <a:effectLst/>
                      </a:endParaRPr>
                    </a:p>
                    <a:p>
                      <a:pPr marL="0" marR="0" algn="ctr">
                        <a:lnSpc>
                          <a:spcPts val="1600"/>
                        </a:lnSpc>
                        <a:spcBef>
                          <a:spcPts val="0"/>
                        </a:spcBef>
                        <a:spcAft>
                          <a:spcPts val="0"/>
                        </a:spcAft>
                      </a:pPr>
                      <a:r>
                        <a:rPr lang="en-ZA" sz="1200" dirty="0">
                          <a:effectLst/>
                        </a:rPr>
                        <a:t>Lay Counsellor</a:t>
                      </a:r>
                      <a:endParaRPr lang="en-US" sz="1200" dirty="0">
                        <a:effectLst/>
                      </a:endParaRPr>
                    </a:p>
                    <a:p>
                      <a:pPr marL="0" marR="0" algn="ctr">
                        <a:lnSpc>
                          <a:spcPts val="1600"/>
                        </a:lnSpc>
                        <a:spcBef>
                          <a:spcPts val="0"/>
                        </a:spcBef>
                        <a:spcAft>
                          <a:spcPts val="0"/>
                        </a:spcAft>
                      </a:pPr>
                      <a:r>
                        <a:rPr lang="en-ZA" sz="1200" dirty="0">
                          <a:effectLst/>
                        </a:rPr>
                        <a:t>Care giver</a:t>
                      </a:r>
                      <a:endParaRPr lang="en-US" sz="1200" dirty="0">
                        <a:effectLst/>
                      </a:endParaRPr>
                    </a:p>
                    <a:p>
                      <a:pPr marL="0" marR="0" algn="ctr">
                        <a:lnSpc>
                          <a:spcPts val="1600"/>
                        </a:lnSpc>
                        <a:spcBef>
                          <a:spcPts val="0"/>
                        </a:spcBef>
                        <a:spcAft>
                          <a:spcPts val="0"/>
                        </a:spcAft>
                      </a:pPr>
                      <a:r>
                        <a:rPr lang="en-ZA" sz="1200" dirty="0">
                          <a:effectLst/>
                        </a:rPr>
                        <a:t>Counsellor Mentor</a:t>
                      </a:r>
                      <a:endParaRPr lang="en-US" sz="1200" dirty="0">
                        <a:effectLst/>
                      </a:endParaRPr>
                    </a:p>
                    <a:p>
                      <a:pPr marL="0" marR="0" algn="ctr">
                        <a:lnSpc>
                          <a:spcPts val="1600"/>
                        </a:lnSpc>
                        <a:spcBef>
                          <a:spcPts val="0"/>
                        </a:spcBef>
                        <a:spcAft>
                          <a:spcPts val="0"/>
                        </a:spcAft>
                      </a:pPr>
                      <a:r>
                        <a:rPr lang="en-ZA" sz="1200" dirty="0">
                          <a:effectLst/>
                        </a:rPr>
                        <a:t> </a:t>
                      </a:r>
                      <a:r>
                        <a:rPr lang="en-ZA" sz="1200" dirty="0" smtClean="0">
                          <a:effectLst/>
                        </a:rPr>
                        <a:t>Peer Educator</a:t>
                      </a:r>
                      <a:endParaRPr lang="en-US" sz="1200" dirty="0">
                        <a:effectLst/>
                      </a:endParaRPr>
                    </a:p>
                  </a:txBody>
                  <a:tcPr marL="68580" marR="68580" marT="0" marB="0" anchor="ctr"/>
                </a:tc>
                <a:tc>
                  <a:txBody>
                    <a:bodyPr/>
                    <a:lstStyle/>
                    <a:p>
                      <a:pPr marL="0" marR="0">
                        <a:lnSpc>
                          <a:spcPts val="1600"/>
                        </a:lnSpc>
                        <a:spcBef>
                          <a:spcPts val="0"/>
                        </a:spcBef>
                        <a:spcAft>
                          <a:spcPts val="0"/>
                        </a:spcAft>
                        <a:tabLst>
                          <a:tab pos="388620" algn="ctr"/>
                        </a:tabLst>
                      </a:pPr>
                      <a:r>
                        <a:rPr lang="en-ZA" sz="1200" dirty="0">
                          <a:effectLst/>
                        </a:rPr>
                        <a:t>       563</a:t>
                      </a:r>
                      <a:endParaRPr lang="en-US" sz="1200" dirty="0">
                        <a:effectLst/>
                      </a:endParaRPr>
                    </a:p>
                    <a:p>
                      <a:pPr marL="0" marR="0">
                        <a:lnSpc>
                          <a:spcPct val="115000"/>
                        </a:lnSpc>
                        <a:spcBef>
                          <a:spcPts val="0"/>
                        </a:spcBef>
                        <a:spcAft>
                          <a:spcPts val="0"/>
                        </a:spcAft>
                      </a:pPr>
                      <a:r>
                        <a:rPr lang="en-ZA" sz="1200" dirty="0">
                          <a:effectLst/>
                        </a:rPr>
                        <a:t>      182      </a:t>
                      </a:r>
                      <a:endParaRPr lang="en-US" sz="1200" dirty="0">
                        <a:effectLst/>
                      </a:endParaRPr>
                    </a:p>
                    <a:p>
                      <a:pPr marL="0" marR="0">
                        <a:lnSpc>
                          <a:spcPct val="115000"/>
                        </a:lnSpc>
                        <a:spcBef>
                          <a:spcPts val="0"/>
                        </a:spcBef>
                        <a:spcAft>
                          <a:spcPts val="0"/>
                        </a:spcAft>
                      </a:pPr>
                      <a:r>
                        <a:rPr lang="en-ZA" sz="1200" dirty="0">
                          <a:effectLst/>
                        </a:rPr>
                        <a:t>       174</a:t>
                      </a:r>
                      <a:endParaRPr lang="en-US" sz="1200" dirty="0">
                        <a:effectLst/>
                      </a:endParaRPr>
                    </a:p>
                    <a:p>
                      <a:pPr marL="0" marR="0">
                        <a:lnSpc>
                          <a:spcPct val="115000"/>
                        </a:lnSpc>
                        <a:spcBef>
                          <a:spcPts val="0"/>
                        </a:spcBef>
                        <a:spcAft>
                          <a:spcPts val="0"/>
                        </a:spcAft>
                      </a:pPr>
                      <a:r>
                        <a:rPr lang="en-ZA" sz="1200" dirty="0">
                          <a:effectLst/>
                        </a:rPr>
                        <a:t>       18       </a:t>
                      </a:r>
                      <a:endParaRPr lang="en-US" sz="1200" dirty="0">
                        <a:effectLst/>
                      </a:endParaRPr>
                    </a:p>
                    <a:p>
                      <a:pPr marL="0" marR="0">
                        <a:lnSpc>
                          <a:spcPct val="115000"/>
                        </a:lnSpc>
                        <a:spcBef>
                          <a:spcPts val="0"/>
                        </a:spcBef>
                        <a:spcAft>
                          <a:spcPts val="0"/>
                        </a:spcAft>
                      </a:pPr>
                      <a:r>
                        <a:rPr lang="en-ZA" sz="1200" dirty="0">
                          <a:effectLst/>
                        </a:rPr>
                        <a:t>       </a:t>
                      </a:r>
                      <a:r>
                        <a:rPr lang="en-ZA" sz="1200" dirty="0" smtClean="0">
                          <a:effectLst/>
                        </a:rPr>
                        <a:t>72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 </a:t>
                      </a:r>
                      <a:r>
                        <a:rPr lang="en-ZA" sz="1200" dirty="0" smtClean="0">
                          <a:effectLst/>
                        </a:rPr>
                        <a:t>3000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112,6000.00</a:t>
                      </a:r>
                      <a:endParaRPr lang="en-US" sz="1200" dirty="0">
                        <a:effectLst/>
                      </a:endParaRPr>
                    </a:p>
                    <a:p>
                      <a:pPr marL="0" marR="0" algn="ctr">
                        <a:lnSpc>
                          <a:spcPts val="1600"/>
                        </a:lnSpc>
                        <a:spcBef>
                          <a:spcPts val="0"/>
                        </a:spcBef>
                        <a:spcAft>
                          <a:spcPts val="0"/>
                        </a:spcAft>
                      </a:pPr>
                      <a:r>
                        <a:rPr lang="en-ZA" sz="1200" dirty="0">
                          <a:effectLst/>
                        </a:rPr>
                        <a:t>364,000.00</a:t>
                      </a:r>
                      <a:endParaRPr lang="en-US" sz="1200" dirty="0">
                        <a:effectLst/>
                      </a:endParaRPr>
                    </a:p>
                    <a:p>
                      <a:pPr marL="0" marR="0" algn="ctr">
                        <a:lnSpc>
                          <a:spcPts val="1600"/>
                        </a:lnSpc>
                        <a:spcBef>
                          <a:spcPts val="0"/>
                        </a:spcBef>
                        <a:spcAft>
                          <a:spcPts val="0"/>
                        </a:spcAft>
                      </a:pPr>
                      <a:r>
                        <a:rPr lang="en-ZA" sz="1200" dirty="0">
                          <a:effectLst/>
                        </a:rPr>
                        <a:t>348,000.00</a:t>
                      </a:r>
                      <a:endParaRPr lang="en-US" sz="1200" dirty="0">
                        <a:effectLst/>
                      </a:endParaRPr>
                    </a:p>
                    <a:p>
                      <a:pPr marL="0" marR="0">
                        <a:lnSpc>
                          <a:spcPts val="1600"/>
                        </a:lnSpc>
                        <a:spcBef>
                          <a:spcPts val="0"/>
                        </a:spcBef>
                        <a:spcAft>
                          <a:spcPts val="0"/>
                        </a:spcAft>
                      </a:pPr>
                      <a:r>
                        <a:rPr lang="en-ZA" sz="1200" dirty="0" smtClean="0">
                          <a:effectLst/>
                        </a:rPr>
                        <a:t>            54,000.00</a:t>
                      </a:r>
                      <a:endParaRPr lang="en-US" sz="1200" dirty="0">
                        <a:effectLst/>
                      </a:endParaRPr>
                    </a:p>
                    <a:p>
                      <a:pPr marL="0" marR="0" algn="ctr">
                        <a:lnSpc>
                          <a:spcPts val="1600"/>
                        </a:lnSpc>
                        <a:spcBef>
                          <a:spcPts val="0"/>
                        </a:spcBef>
                        <a:spcAft>
                          <a:spcPts val="0"/>
                        </a:spcAft>
                      </a:pPr>
                      <a:r>
                        <a:rPr lang="en-ZA" sz="1200" dirty="0">
                          <a:effectLst/>
                        </a:rPr>
                        <a:t>144,000.00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00594">
                <a:tc>
                  <a:txBody>
                    <a:bodyPr/>
                    <a:lstStyle/>
                    <a:p>
                      <a:pPr marL="0" marR="0" lvl="0" indent="0" algn="just">
                        <a:lnSpc>
                          <a:spcPts val="1600"/>
                        </a:lnSpc>
                        <a:spcBef>
                          <a:spcPts val="0"/>
                        </a:spcBef>
                        <a:spcAft>
                          <a:spcPts val="0"/>
                        </a:spcAft>
                        <a:buFont typeface="+mj-lt"/>
                        <a:buNone/>
                      </a:pPr>
                      <a:r>
                        <a:rPr lang="en-ZA" sz="1200" dirty="0">
                          <a:effectLst/>
                        </a:rPr>
                        <a:t>Buffalo City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856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Home Based Care</a:t>
                      </a:r>
                      <a:endParaRPr lang="en-US" sz="1200" dirty="0">
                        <a:effectLst/>
                      </a:endParaRPr>
                    </a:p>
                    <a:p>
                      <a:pPr marL="0" marR="0" algn="ctr">
                        <a:lnSpc>
                          <a:spcPts val="1600"/>
                        </a:lnSpc>
                        <a:spcBef>
                          <a:spcPts val="0"/>
                        </a:spcBef>
                        <a:spcAft>
                          <a:spcPts val="0"/>
                        </a:spcAft>
                      </a:pPr>
                      <a:r>
                        <a:rPr lang="en-ZA" sz="1200" dirty="0">
                          <a:effectLst/>
                        </a:rPr>
                        <a:t>Lay Counsellor</a:t>
                      </a:r>
                      <a:endParaRPr lang="en-US" sz="1200" dirty="0">
                        <a:effectLst/>
                      </a:endParaRPr>
                    </a:p>
                    <a:p>
                      <a:pPr marL="0" marR="0" algn="ctr">
                        <a:lnSpc>
                          <a:spcPts val="1600"/>
                        </a:lnSpc>
                        <a:spcBef>
                          <a:spcPts val="0"/>
                        </a:spcBef>
                        <a:spcAft>
                          <a:spcPts val="0"/>
                        </a:spcAft>
                      </a:pPr>
                      <a:r>
                        <a:rPr lang="en-ZA" sz="1200" dirty="0">
                          <a:effectLst/>
                        </a:rPr>
                        <a:t>Care giver</a:t>
                      </a:r>
                      <a:endParaRPr lang="en-US" sz="1200" dirty="0">
                        <a:effectLst/>
                      </a:endParaRPr>
                    </a:p>
                    <a:p>
                      <a:pPr marL="0" marR="0" algn="ctr">
                        <a:lnSpc>
                          <a:spcPts val="1600"/>
                        </a:lnSpc>
                        <a:spcBef>
                          <a:spcPts val="0"/>
                        </a:spcBef>
                        <a:spcAft>
                          <a:spcPts val="0"/>
                        </a:spcAft>
                      </a:pPr>
                      <a:r>
                        <a:rPr lang="en-ZA" sz="1200" dirty="0">
                          <a:effectLst/>
                        </a:rPr>
                        <a:t>Counsellor Mentor</a:t>
                      </a:r>
                      <a:endParaRPr lang="en-US" sz="1200" dirty="0">
                        <a:effectLst/>
                      </a:endParaRPr>
                    </a:p>
                    <a:p>
                      <a:pPr marL="0" marR="0" algn="ctr">
                        <a:lnSpc>
                          <a:spcPts val="1600"/>
                        </a:lnSpc>
                        <a:spcBef>
                          <a:spcPts val="0"/>
                        </a:spcBef>
                        <a:spcAft>
                          <a:spcPts val="0"/>
                        </a:spcAft>
                      </a:pPr>
                      <a:r>
                        <a:rPr lang="en-ZA" sz="1200" dirty="0">
                          <a:effectLst/>
                        </a:rPr>
                        <a:t>Peer Educator</a:t>
                      </a:r>
                      <a:endParaRPr lang="en-US" sz="1200" dirty="0">
                        <a:effectLst/>
                      </a:endParaRPr>
                    </a:p>
                    <a:p>
                      <a:pPr marL="0" marR="0" algn="ctr">
                        <a:lnSpc>
                          <a:spcPts val="1600"/>
                        </a:lnSpc>
                        <a:spcBef>
                          <a:spcPts val="0"/>
                        </a:spcBef>
                        <a:spcAft>
                          <a:spcPts val="0"/>
                        </a:spcAft>
                      </a:pPr>
                      <a:r>
                        <a:rPr lang="en-ZA"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549</a:t>
                      </a:r>
                      <a:endParaRPr lang="en-US" sz="1200" dirty="0">
                        <a:effectLst/>
                      </a:endParaRPr>
                    </a:p>
                    <a:p>
                      <a:pPr marL="0" marR="0" algn="ctr">
                        <a:lnSpc>
                          <a:spcPts val="1600"/>
                        </a:lnSpc>
                        <a:spcBef>
                          <a:spcPts val="0"/>
                        </a:spcBef>
                        <a:spcAft>
                          <a:spcPts val="0"/>
                        </a:spcAft>
                      </a:pPr>
                      <a:r>
                        <a:rPr lang="en-ZA" sz="1200" dirty="0">
                          <a:effectLst/>
                        </a:rPr>
                        <a:t>174</a:t>
                      </a:r>
                      <a:endParaRPr lang="en-US" sz="1200" dirty="0">
                        <a:effectLst/>
                      </a:endParaRPr>
                    </a:p>
                    <a:p>
                      <a:pPr marL="0" marR="0" algn="ctr">
                        <a:lnSpc>
                          <a:spcPts val="1600"/>
                        </a:lnSpc>
                        <a:spcBef>
                          <a:spcPts val="0"/>
                        </a:spcBef>
                        <a:spcAft>
                          <a:spcPts val="0"/>
                        </a:spcAft>
                      </a:pPr>
                      <a:r>
                        <a:rPr lang="en-ZA" sz="1200" dirty="0">
                          <a:effectLst/>
                        </a:rPr>
                        <a:t>90</a:t>
                      </a:r>
                      <a:endParaRPr lang="en-US" sz="1200" dirty="0">
                        <a:effectLst/>
                      </a:endParaRPr>
                    </a:p>
                    <a:p>
                      <a:pPr marL="0" marR="0" algn="ctr">
                        <a:lnSpc>
                          <a:spcPts val="1600"/>
                        </a:lnSpc>
                        <a:spcBef>
                          <a:spcPts val="0"/>
                        </a:spcBef>
                        <a:spcAft>
                          <a:spcPts val="0"/>
                        </a:spcAft>
                      </a:pPr>
                      <a:r>
                        <a:rPr lang="en-ZA" sz="1200" dirty="0">
                          <a:effectLst/>
                        </a:rPr>
                        <a:t>18</a:t>
                      </a:r>
                      <a:endParaRPr lang="en-US" sz="1200" dirty="0">
                        <a:effectLst/>
                      </a:endParaRPr>
                    </a:p>
                    <a:p>
                      <a:pPr marL="0" marR="0" algn="ctr">
                        <a:lnSpc>
                          <a:spcPts val="1600"/>
                        </a:lnSpc>
                        <a:spcBef>
                          <a:spcPts val="0"/>
                        </a:spcBef>
                        <a:spcAft>
                          <a:spcPts val="0"/>
                        </a:spcAft>
                      </a:pPr>
                      <a:r>
                        <a:rPr lang="en-ZA" sz="1200" dirty="0">
                          <a:effectLst/>
                        </a:rPr>
                        <a:t>25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a:effectLst/>
                        </a:rPr>
                        <a:t>2000</a:t>
                      </a:r>
                      <a:endParaRPr lang="en-US" sz="1200">
                        <a:effectLst/>
                      </a:endParaRPr>
                    </a:p>
                    <a:p>
                      <a:pPr marL="0" marR="0" algn="ctr">
                        <a:lnSpc>
                          <a:spcPts val="1600"/>
                        </a:lnSpc>
                        <a:spcBef>
                          <a:spcPts val="0"/>
                        </a:spcBef>
                        <a:spcAft>
                          <a:spcPts val="0"/>
                        </a:spcAft>
                      </a:pPr>
                      <a:r>
                        <a:rPr lang="en-ZA" sz="1200">
                          <a:effectLst/>
                        </a:rPr>
                        <a:t>2000</a:t>
                      </a:r>
                      <a:endParaRPr lang="en-US" sz="1200">
                        <a:effectLst/>
                      </a:endParaRPr>
                    </a:p>
                    <a:p>
                      <a:pPr marL="0" marR="0" algn="ctr">
                        <a:lnSpc>
                          <a:spcPts val="1600"/>
                        </a:lnSpc>
                        <a:spcBef>
                          <a:spcPts val="0"/>
                        </a:spcBef>
                        <a:spcAft>
                          <a:spcPts val="0"/>
                        </a:spcAft>
                      </a:pPr>
                      <a:r>
                        <a:rPr lang="en-ZA" sz="1200">
                          <a:effectLst/>
                        </a:rPr>
                        <a:t>2000</a:t>
                      </a:r>
                      <a:endParaRPr lang="en-US" sz="1200">
                        <a:effectLst/>
                      </a:endParaRPr>
                    </a:p>
                    <a:p>
                      <a:pPr marL="0" marR="0" algn="ctr">
                        <a:lnSpc>
                          <a:spcPts val="1600"/>
                        </a:lnSpc>
                        <a:spcBef>
                          <a:spcPts val="0"/>
                        </a:spcBef>
                        <a:spcAft>
                          <a:spcPts val="0"/>
                        </a:spcAft>
                      </a:pPr>
                      <a:r>
                        <a:rPr lang="en-ZA" sz="1200">
                          <a:effectLst/>
                        </a:rPr>
                        <a:t>3000</a:t>
                      </a:r>
                      <a:endParaRPr lang="en-US" sz="1200">
                        <a:effectLst/>
                      </a:endParaRPr>
                    </a:p>
                    <a:p>
                      <a:pPr marL="0" marR="0" algn="ctr">
                        <a:lnSpc>
                          <a:spcPts val="1600"/>
                        </a:lnSpc>
                        <a:spcBef>
                          <a:spcPts val="0"/>
                        </a:spcBef>
                        <a:spcAft>
                          <a:spcPts val="0"/>
                        </a:spcAft>
                      </a:pPr>
                      <a:r>
                        <a:rPr lang="en-ZA" sz="1200">
                          <a:effectLst/>
                        </a:rPr>
                        <a:t>2000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a:effectLst/>
                        </a:rPr>
                        <a:t>109,8000.00</a:t>
                      </a:r>
                      <a:endParaRPr lang="en-US" sz="1200">
                        <a:effectLst/>
                      </a:endParaRPr>
                    </a:p>
                    <a:p>
                      <a:pPr marL="0" marR="0" algn="ctr">
                        <a:lnSpc>
                          <a:spcPts val="1600"/>
                        </a:lnSpc>
                        <a:spcBef>
                          <a:spcPts val="0"/>
                        </a:spcBef>
                        <a:spcAft>
                          <a:spcPts val="0"/>
                        </a:spcAft>
                      </a:pPr>
                      <a:r>
                        <a:rPr lang="en-ZA" sz="1200">
                          <a:effectLst/>
                        </a:rPr>
                        <a:t>348,000.00</a:t>
                      </a:r>
                      <a:endParaRPr lang="en-US" sz="1200">
                        <a:effectLst/>
                      </a:endParaRPr>
                    </a:p>
                    <a:p>
                      <a:pPr marL="0" marR="0" algn="ctr">
                        <a:lnSpc>
                          <a:spcPts val="1600"/>
                        </a:lnSpc>
                        <a:spcBef>
                          <a:spcPts val="0"/>
                        </a:spcBef>
                        <a:spcAft>
                          <a:spcPts val="0"/>
                        </a:spcAft>
                      </a:pPr>
                      <a:r>
                        <a:rPr lang="en-ZA" sz="1200">
                          <a:effectLst/>
                        </a:rPr>
                        <a:t>180,000.00</a:t>
                      </a:r>
                      <a:endParaRPr lang="en-US" sz="1200">
                        <a:effectLst/>
                      </a:endParaRPr>
                    </a:p>
                    <a:p>
                      <a:pPr marL="0" marR="0" algn="ctr">
                        <a:lnSpc>
                          <a:spcPts val="1600"/>
                        </a:lnSpc>
                        <a:spcBef>
                          <a:spcPts val="0"/>
                        </a:spcBef>
                        <a:spcAft>
                          <a:spcPts val="0"/>
                        </a:spcAft>
                      </a:pPr>
                      <a:r>
                        <a:rPr lang="en-ZA" sz="1200">
                          <a:effectLst/>
                        </a:rPr>
                        <a:t>54,000.00</a:t>
                      </a:r>
                      <a:endParaRPr lang="en-US" sz="1200">
                        <a:effectLst/>
                      </a:endParaRPr>
                    </a:p>
                    <a:p>
                      <a:pPr marL="0" marR="0" algn="ctr">
                        <a:lnSpc>
                          <a:spcPts val="1600"/>
                        </a:lnSpc>
                        <a:spcBef>
                          <a:spcPts val="0"/>
                        </a:spcBef>
                        <a:spcAft>
                          <a:spcPts val="0"/>
                        </a:spcAft>
                      </a:pPr>
                      <a:r>
                        <a:rPr lang="en-ZA" sz="1200">
                          <a:effectLst/>
                        </a:rPr>
                        <a:t>50,000,00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54562">
                <a:tc>
                  <a:txBody>
                    <a:bodyPr/>
                    <a:lstStyle/>
                    <a:p>
                      <a:pPr marL="0" marR="0" lvl="0" indent="0" algn="just">
                        <a:lnSpc>
                          <a:spcPts val="1600"/>
                        </a:lnSpc>
                        <a:spcBef>
                          <a:spcPts val="0"/>
                        </a:spcBef>
                        <a:spcAft>
                          <a:spcPts val="0"/>
                        </a:spcAft>
                        <a:buFont typeface="+mj-lt"/>
                        <a:buNone/>
                      </a:pPr>
                      <a:r>
                        <a:rPr lang="en-ZA" sz="1200" dirty="0" smtClean="0">
                          <a:effectLst/>
                        </a:rPr>
                        <a:t>Cacadu/Sarah</a:t>
                      </a:r>
                      <a:r>
                        <a:rPr lang="en-ZA" sz="1200" baseline="0" dirty="0" smtClean="0">
                          <a:effectLst/>
                        </a:rPr>
                        <a:t> </a:t>
                      </a:r>
                      <a:r>
                        <a:rPr lang="en-ZA" sz="1200" baseline="0" dirty="0" err="1" smtClean="0">
                          <a:effectLst/>
                        </a:rPr>
                        <a:t>Baartman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400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a:effectLst/>
                        </a:rPr>
                        <a:t>Home Based Care</a:t>
                      </a:r>
                      <a:endParaRPr lang="en-US" sz="1200">
                        <a:effectLst/>
                      </a:endParaRPr>
                    </a:p>
                    <a:p>
                      <a:pPr marL="0" marR="0" algn="ctr">
                        <a:lnSpc>
                          <a:spcPts val="1600"/>
                        </a:lnSpc>
                        <a:spcBef>
                          <a:spcPts val="0"/>
                        </a:spcBef>
                        <a:spcAft>
                          <a:spcPts val="0"/>
                        </a:spcAft>
                      </a:pPr>
                      <a:r>
                        <a:rPr lang="en-ZA" sz="1200">
                          <a:effectLst/>
                        </a:rPr>
                        <a:t>Lay Counsellor</a:t>
                      </a:r>
                      <a:endParaRPr lang="en-US" sz="1200">
                        <a:effectLst/>
                      </a:endParaRPr>
                    </a:p>
                    <a:p>
                      <a:pPr marL="0" marR="0" algn="ctr">
                        <a:lnSpc>
                          <a:spcPts val="1600"/>
                        </a:lnSpc>
                        <a:spcBef>
                          <a:spcPts val="0"/>
                        </a:spcBef>
                        <a:spcAft>
                          <a:spcPts val="0"/>
                        </a:spcAft>
                      </a:pPr>
                      <a:r>
                        <a:rPr lang="en-ZA" sz="1200">
                          <a:effectLst/>
                        </a:rPr>
                        <a:t>Care giver</a:t>
                      </a:r>
                      <a:endParaRPr lang="en-US" sz="1200">
                        <a:effectLst/>
                      </a:endParaRPr>
                    </a:p>
                    <a:p>
                      <a:pPr marL="0" marR="0" algn="ctr">
                        <a:lnSpc>
                          <a:spcPts val="1600"/>
                        </a:lnSpc>
                        <a:spcBef>
                          <a:spcPts val="0"/>
                        </a:spcBef>
                        <a:spcAft>
                          <a:spcPts val="0"/>
                        </a:spcAft>
                      </a:pPr>
                      <a:r>
                        <a:rPr lang="en-ZA" sz="1200">
                          <a:effectLst/>
                        </a:rPr>
                        <a:t>Counsellor Mentor</a:t>
                      </a:r>
                      <a:endParaRPr lang="en-US" sz="1200">
                        <a:effectLst/>
                      </a:endParaRPr>
                    </a:p>
                    <a:p>
                      <a:pPr marL="0" marR="0" algn="ctr">
                        <a:lnSpc>
                          <a:spcPts val="1600"/>
                        </a:lnSpc>
                        <a:spcBef>
                          <a:spcPts val="0"/>
                        </a:spcBef>
                        <a:spcAft>
                          <a:spcPts val="0"/>
                        </a:spcAft>
                      </a:pPr>
                      <a:r>
                        <a:rPr lang="en-ZA" sz="1200">
                          <a:effectLst/>
                        </a:rPr>
                        <a:t>Peer Educator</a:t>
                      </a:r>
                      <a:endParaRPr lang="en-US" sz="1200">
                        <a:effectLst/>
                      </a:endParaRPr>
                    </a:p>
                    <a:p>
                      <a:pPr marL="0" marR="0" algn="ctr">
                        <a:lnSpc>
                          <a:spcPts val="1600"/>
                        </a:lnSpc>
                        <a:spcBef>
                          <a:spcPts val="0"/>
                        </a:spcBef>
                        <a:spcAft>
                          <a:spcPts val="0"/>
                        </a:spcAft>
                      </a:pPr>
                      <a:r>
                        <a:rPr lang="en-ZA"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a:effectLst/>
                        </a:rPr>
                        <a:t>202</a:t>
                      </a:r>
                      <a:endParaRPr lang="en-US" sz="1200">
                        <a:effectLst/>
                      </a:endParaRPr>
                    </a:p>
                    <a:p>
                      <a:pPr marL="0" marR="0" algn="ctr">
                        <a:lnSpc>
                          <a:spcPts val="1600"/>
                        </a:lnSpc>
                        <a:spcBef>
                          <a:spcPts val="0"/>
                        </a:spcBef>
                        <a:spcAft>
                          <a:spcPts val="0"/>
                        </a:spcAft>
                      </a:pPr>
                      <a:r>
                        <a:rPr lang="en-ZA" sz="1200">
                          <a:effectLst/>
                        </a:rPr>
                        <a:t>111</a:t>
                      </a:r>
                      <a:endParaRPr lang="en-US" sz="1200">
                        <a:effectLst/>
                      </a:endParaRPr>
                    </a:p>
                    <a:p>
                      <a:pPr marL="0" marR="0" algn="ctr">
                        <a:lnSpc>
                          <a:spcPts val="1600"/>
                        </a:lnSpc>
                        <a:spcBef>
                          <a:spcPts val="0"/>
                        </a:spcBef>
                        <a:spcAft>
                          <a:spcPts val="0"/>
                        </a:spcAft>
                      </a:pPr>
                      <a:r>
                        <a:rPr lang="en-ZA" sz="1200">
                          <a:effectLst/>
                        </a:rPr>
                        <a:t>77</a:t>
                      </a:r>
                      <a:endParaRPr lang="en-US" sz="1200">
                        <a:effectLst/>
                      </a:endParaRPr>
                    </a:p>
                    <a:p>
                      <a:pPr marL="0" marR="0" algn="ctr">
                        <a:lnSpc>
                          <a:spcPts val="1600"/>
                        </a:lnSpc>
                        <a:spcBef>
                          <a:spcPts val="0"/>
                        </a:spcBef>
                        <a:spcAft>
                          <a:spcPts val="0"/>
                        </a:spcAft>
                      </a:pPr>
                      <a:r>
                        <a:rPr lang="en-ZA" sz="1200">
                          <a:effectLst/>
                        </a:rPr>
                        <a:t>4</a:t>
                      </a:r>
                      <a:endParaRPr lang="en-US" sz="1200">
                        <a:effectLst/>
                      </a:endParaRPr>
                    </a:p>
                    <a:p>
                      <a:pPr marL="0" marR="0" algn="ctr">
                        <a:lnSpc>
                          <a:spcPts val="1600"/>
                        </a:lnSpc>
                        <a:spcBef>
                          <a:spcPts val="0"/>
                        </a:spcBef>
                        <a:spcAft>
                          <a:spcPts val="0"/>
                        </a:spcAft>
                      </a:pPr>
                      <a:r>
                        <a:rPr lang="en-ZA" sz="1200">
                          <a:effectLst/>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3000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404,000.00</a:t>
                      </a:r>
                      <a:endParaRPr lang="en-US" sz="1200" dirty="0">
                        <a:effectLst/>
                      </a:endParaRPr>
                    </a:p>
                    <a:p>
                      <a:pPr marL="0" marR="0" algn="ctr">
                        <a:lnSpc>
                          <a:spcPts val="1600"/>
                        </a:lnSpc>
                        <a:spcBef>
                          <a:spcPts val="0"/>
                        </a:spcBef>
                        <a:spcAft>
                          <a:spcPts val="0"/>
                        </a:spcAft>
                      </a:pPr>
                      <a:r>
                        <a:rPr lang="en-ZA" sz="1200" dirty="0">
                          <a:effectLst/>
                        </a:rPr>
                        <a:t>222,000.00</a:t>
                      </a:r>
                      <a:endParaRPr lang="en-US" sz="1200" dirty="0">
                        <a:effectLst/>
                      </a:endParaRPr>
                    </a:p>
                    <a:p>
                      <a:pPr marL="0" marR="0" algn="ctr">
                        <a:lnSpc>
                          <a:spcPts val="1600"/>
                        </a:lnSpc>
                        <a:spcBef>
                          <a:spcPts val="0"/>
                        </a:spcBef>
                        <a:spcAft>
                          <a:spcPts val="0"/>
                        </a:spcAft>
                      </a:pPr>
                      <a:r>
                        <a:rPr lang="en-ZA" sz="1200" dirty="0">
                          <a:effectLst/>
                        </a:rPr>
                        <a:t>154,000.00</a:t>
                      </a:r>
                      <a:endParaRPr lang="en-US" sz="1200" dirty="0">
                        <a:effectLst/>
                      </a:endParaRPr>
                    </a:p>
                    <a:p>
                      <a:pPr marL="0" marR="0" algn="ctr">
                        <a:lnSpc>
                          <a:spcPts val="1600"/>
                        </a:lnSpc>
                        <a:spcBef>
                          <a:spcPts val="0"/>
                        </a:spcBef>
                        <a:spcAft>
                          <a:spcPts val="0"/>
                        </a:spcAft>
                      </a:pPr>
                      <a:r>
                        <a:rPr lang="en-ZA" sz="1200" dirty="0">
                          <a:effectLst/>
                        </a:rPr>
                        <a:t>1,2000.00</a:t>
                      </a:r>
                      <a:endParaRPr lang="en-US" sz="1200" dirty="0">
                        <a:effectLst/>
                      </a:endParaRPr>
                    </a:p>
                    <a:p>
                      <a:pPr marL="0" marR="0" algn="ctr">
                        <a:lnSpc>
                          <a:spcPts val="1600"/>
                        </a:lnSpc>
                        <a:spcBef>
                          <a:spcPts val="0"/>
                        </a:spcBef>
                        <a:spcAft>
                          <a:spcPts val="0"/>
                        </a:spcAft>
                      </a:pPr>
                      <a:r>
                        <a:rPr lang="en-ZA" sz="1200" dirty="0">
                          <a:effectLst/>
                        </a:rPr>
                        <a:t>1,2000.00</a:t>
                      </a:r>
                      <a:endParaRPr lang="en-US" sz="1200" dirty="0">
                        <a:effectLst/>
                      </a:endParaRPr>
                    </a:p>
                    <a:p>
                      <a:pPr marL="0" marR="0" algn="ctr">
                        <a:lnSpc>
                          <a:spcPts val="1600"/>
                        </a:lnSpc>
                        <a:spcBef>
                          <a:spcPts val="0"/>
                        </a:spcBef>
                        <a:spcAft>
                          <a:spcPts val="0"/>
                        </a:spcAft>
                      </a:pPr>
                      <a:r>
                        <a:rPr lang="en-ZA"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49754">
                <a:tc>
                  <a:txBody>
                    <a:bodyPr/>
                    <a:lstStyle/>
                    <a:p>
                      <a:pPr marL="0" marR="0" lvl="0" indent="0" algn="just">
                        <a:lnSpc>
                          <a:spcPts val="1600"/>
                        </a:lnSpc>
                        <a:spcBef>
                          <a:spcPts val="0"/>
                        </a:spcBef>
                        <a:spcAft>
                          <a:spcPts val="0"/>
                        </a:spcAft>
                        <a:buFont typeface="+mj-lt"/>
                        <a:buNone/>
                      </a:pPr>
                      <a:r>
                        <a:rPr lang="en-ZA" sz="1200" dirty="0">
                          <a:effectLst/>
                        </a:rPr>
                        <a:t>Chris Hani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1146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Home Based Care</a:t>
                      </a:r>
                      <a:endParaRPr lang="en-US" sz="1200" dirty="0">
                        <a:effectLst/>
                      </a:endParaRPr>
                    </a:p>
                    <a:p>
                      <a:pPr marL="0" marR="0" algn="ctr">
                        <a:lnSpc>
                          <a:spcPts val="1600"/>
                        </a:lnSpc>
                        <a:spcBef>
                          <a:spcPts val="0"/>
                        </a:spcBef>
                        <a:spcAft>
                          <a:spcPts val="0"/>
                        </a:spcAft>
                      </a:pPr>
                      <a:r>
                        <a:rPr lang="en-ZA" sz="1200" dirty="0">
                          <a:effectLst/>
                        </a:rPr>
                        <a:t>Lay Counsellor</a:t>
                      </a:r>
                      <a:endParaRPr lang="en-US" sz="1200" dirty="0">
                        <a:effectLst/>
                      </a:endParaRPr>
                    </a:p>
                    <a:p>
                      <a:pPr marL="0" marR="0" algn="ctr">
                        <a:lnSpc>
                          <a:spcPts val="1600"/>
                        </a:lnSpc>
                        <a:spcBef>
                          <a:spcPts val="0"/>
                        </a:spcBef>
                        <a:spcAft>
                          <a:spcPts val="0"/>
                        </a:spcAft>
                      </a:pPr>
                      <a:r>
                        <a:rPr lang="en-ZA" sz="1200" dirty="0">
                          <a:effectLst/>
                        </a:rPr>
                        <a:t>Care giver</a:t>
                      </a:r>
                      <a:endParaRPr lang="en-US" sz="1200" dirty="0">
                        <a:effectLst/>
                      </a:endParaRPr>
                    </a:p>
                    <a:p>
                      <a:pPr marL="0" marR="0" algn="ctr">
                        <a:lnSpc>
                          <a:spcPts val="1600"/>
                        </a:lnSpc>
                        <a:spcBef>
                          <a:spcPts val="0"/>
                        </a:spcBef>
                        <a:spcAft>
                          <a:spcPts val="0"/>
                        </a:spcAft>
                      </a:pPr>
                      <a:r>
                        <a:rPr lang="en-ZA" sz="1200" dirty="0">
                          <a:effectLst/>
                        </a:rPr>
                        <a:t>Counsellor Mentor</a:t>
                      </a:r>
                      <a:endParaRPr lang="en-US" sz="1200" dirty="0">
                        <a:effectLst/>
                      </a:endParaRPr>
                    </a:p>
                    <a:p>
                      <a:pPr marL="0" marR="0" algn="ctr">
                        <a:lnSpc>
                          <a:spcPts val="1600"/>
                        </a:lnSpc>
                        <a:spcBef>
                          <a:spcPts val="0"/>
                        </a:spcBef>
                        <a:spcAft>
                          <a:spcPts val="0"/>
                        </a:spcAft>
                      </a:pPr>
                      <a:r>
                        <a:rPr lang="en-ZA" sz="1200" dirty="0">
                          <a:effectLst/>
                        </a:rPr>
                        <a:t> </a:t>
                      </a:r>
                      <a:r>
                        <a:rPr lang="en-ZA" sz="1200" dirty="0" smtClean="0">
                          <a:effectLst/>
                        </a:rPr>
                        <a:t>Peer Educator</a:t>
                      </a:r>
                    </a:p>
                    <a:p>
                      <a:pPr marL="0" marR="0" algn="ctr">
                        <a:lnSpc>
                          <a:spcPts val="1600"/>
                        </a:lnSpc>
                        <a:spcBef>
                          <a:spcPts val="0"/>
                        </a:spcBef>
                        <a:spcAft>
                          <a:spcPts val="0"/>
                        </a:spcAft>
                      </a:pPr>
                      <a:endParaRPr lang="en-US" sz="1200" dirty="0">
                        <a:effectLst/>
                      </a:endParaRPr>
                    </a:p>
                    <a:p>
                      <a:pPr marL="0" marR="0" algn="ctr">
                        <a:lnSpc>
                          <a:spcPts val="1600"/>
                        </a:lnSpc>
                        <a:spcBef>
                          <a:spcPts val="0"/>
                        </a:spcBef>
                        <a:spcAft>
                          <a:spcPts val="0"/>
                        </a:spcAft>
                      </a:pPr>
                      <a:r>
                        <a:rPr lang="en-ZA" sz="1200" dirty="0" smtClean="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 705</a:t>
                      </a:r>
                      <a:endParaRPr lang="en-US" sz="1200" dirty="0">
                        <a:effectLst/>
                      </a:endParaRPr>
                    </a:p>
                    <a:p>
                      <a:pPr marL="0" marR="0" algn="ctr">
                        <a:lnSpc>
                          <a:spcPts val="1600"/>
                        </a:lnSpc>
                        <a:spcBef>
                          <a:spcPts val="0"/>
                        </a:spcBef>
                        <a:spcAft>
                          <a:spcPts val="0"/>
                        </a:spcAft>
                      </a:pPr>
                      <a:r>
                        <a:rPr lang="en-ZA" sz="1200" dirty="0">
                          <a:effectLst/>
                        </a:rPr>
                        <a:t>70</a:t>
                      </a:r>
                      <a:endParaRPr lang="en-US" sz="1200" dirty="0">
                        <a:effectLst/>
                      </a:endParaRPr>
                    </a:p>
                    <a:p>
                      <a:pPr marL="0" marR="0" algn="ctr">
                        <a:lnSpc>
                          <a:spcPts val="1600"/>
                        </a:lnSpc>
                        <a:spcBef>
                          <a:spcPts val="0"/>
                        </a:spcBef>
                        <a:spcAft>
                          <a:spcPts val="0"/>
                        </a:spcAft>
                      </a:pPr>
                      <a:r>
                        <a:rPr lang="en-ZA" sz="1200" dirty="0">
                          <a:effectLst/>
                        </a:rPr>
                        <a:t>295</a:t>
                      </a:r>
                      <a:endParaRPr lang="en-US" sz="1200" dirty="0">
                        <a:effectLst/>
                      </a:endParaRPr>
                    </a:p>
                    <a:p>
                      <a:pPr marL="0" marR="0" algn="ctr">
                        <a:lnSpc>
                          <a:spcPts val="1600"/>
                        </a:lnSpc>
                        <a:spcBef>
                          <a:spcPts val="0"/>
                        </a:spcBef>
                        <a:spcAft>
                          <a:spcPts val="0"/>
                        </a:spcAft>
                      </a:pPr>
                      <a:r>
                        <a:rPr lang="en-ZA" sz="1200" dirty="0">
                          <a:effectLst/>
                        </a:rPr>
                        <a:t>12</a:t>
                      </a:r>
                      <a:endParaRPr lang="en-US" sz="1200" dirty="0">
                        <a:effectLst/>
                      </a:endParaRPr>
                    </a:p>
                    <a:p>
                      <a:pPr marL="0" marR="0" algn="ctr">
                        <a:lnSpc>
                          <a:spcPts val="1600"/>
                        </a:lnSpc>
                        <a:spcBef>
                          <a:spcPts val="0"/>
                        </a:spcBef>
                        <a:spcAft>
                          <a:spcPts val="0"/>
                        </a:spcAft>
                      </a:pPr>
                      <a:r>
                        <a:rPr lang="en-ZA" sz="1200" dirty="0" smtClean="0">
                          <a:effectLst/>
                        </a:rPr>
                        <a:t>64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3000</a:t>
                      </a:r>
                      <a:endParaRPr lang="en-US" sz="1200" dirty="0">
                        <a:effectLst/>
                      </a:endParaRPr>
                    </a:p>
                    <a:p>
                      <a:pPr marL="0" marR="0" algn="ctr">
                        <a:lnSpc>
                          <a:spcPts val="1600"/>
                        </a:lnSpc>
                        <a:spcBef>
                          <a:spcPts val="0"/>
                        </a:spcBef>
                        <a:spcAft>
                          <a:spcPts val="0"/>
                        </a:spcAft>
                      </a:pPr>
                      <a:r>
                        <a:rPr lang="en-ZA" sz="1200" dirty="0" smtClean="0">
                          <a:effectLst/>
                        </a:rPr>
                        <a:t>2000</a:t>
                      </a:r>
                      <a:endParaRPr lang="en-US" sz="1200" dirty="0">
                        <a:effectLst/>
                      </a:endParaRPr>
                    </a:p>
                    <a:p>
                      <a:pPr marL="0" marR="0" algn="ctr">
                        <a:lnSpc>
                          <a:spcPts val="1600"/>
                        </a:lnSpc>
                        <a:spcBef>
                          <a:spcPts val="0"/>
                        </a:spcBef>
                        <a:spcAft>
                          <a:spcPts val="0"/>
                        </a:spcAft>
                      </a:pPr>
                      <a:r>
                        <a:rPr lang="en-ZA"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141,000,00.00</a:t>
                      </a:r>
                      <a:endParaRPr lang="en-US" sz="1200" dirty="0">
                        <a:effectLst/>
                      </a:endParaRPr>
                    </a:p>
                    <a:p>
                      <a:pPr marL="0" marR="0" algn="ctr">
                        <a:lnSpc>
                          <a:spcPts val="1600"/>
                        </a:lnSpc>
                        <a:spcBef>
                          <a:spcPts val="0"/>
                        </a:spcBef>
                        <a:spcAft>
                          <a:spcPts val="0"/>
                        </a:spcAft>
                      </a:pPr>
                      <a:r>
                        <a:rPr lang="en-ZA" sz="1200" dirty="0">
                          <a:effectLst/>
                        </a:rPr>
                        <a:t>140,000.00</a:t>
                      </a:r>
                      <a:endParaRPr lang="en-US" sz="1200" dirty="0">
                        <a:effectLst/>
                      </a:endParaRPr>
                    </a:p>
                    <a:p>
                      <a:pPr marL="0" marR="0" algn="ctr">
                        <a:lnSpc>
                          <a:spcPts val="1600"/>
                        </a:lnSpc>
                        <a:spcBef>
                          <a:spcPts val="0"/>
                        </a:spcBef>
                        <a:spcAft>
                          <a:spcPts val="0"/>
                        </a:spcAft>
                      </a:pPr>
                      <a:r>
                        <a:rPr lang="en-ZA" sz="1200" dirty="0">
                          <a:effectLst/>
                        </a:rPr>
                        <a:t>590,000.00</a:t>
                      </a:r>
                      <a:endParaRPr lang="en-US" sz="1200" dirty="0">
                        <a:effectLst/>
                      </a:endParaRPr>
                    </a:p>
                    <a:p>
                      <a:pPr marL="0" marR="0" algn="ctr">
                        <a:lnSpc>
                          <a:spcPts val="1600"/>
                        </a:lnSpc>
                        <a:spcBef>
                          <a:spcPts val="0"/>
                        </a:spcBef>
                        <a:spcAft>
                          <a:spcPts val="0"/>
                        </a:spcAft>
                      </a:pPr>
                      <a:r>
                        <a:rPr lang="en-ZA" sz="1200" dirty="0">
                          <a:effectLst/>
                        </a:rPr>
                        <a:t>36,000.00</a:t>
                      </a:r>
                      <a:endParaRPr lang="en-US" sz="1200" dirty="0">
                        <a:effectLst/>
                      </a:endParaRPr>
                    </a:p>
                    <a:p>
                      <a:pPr marL="0" marR="0" algn="ctr">
                        <a:lnSpc>
                          <a:spcPts val="1600"/>
                        </a:lnSpc>
                        <a:spcBef>
                          <a:spcPts val="0"/>
                        </a:spcBef>
                        <a:spcAft>
                          <a:spcPts val="0"/>
                        </a:spcAft>
                      </a:pPr>
                      <a:r>
                        <a:rPr lang="en-ZA" sz="1200" dirty="0" smtClean="0">
                          <a:effectLst/>
                        </a:rPr>
                        <a:t>128,000.00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15855268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32638" y="25856"/>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spcBef>
                <a:spcPct val="0"/>
              </a:spcBef>
              <a:buSzTx/>
              <a:buFontTx/>
              <a:buNone/>
            </a:pPr>
            <a:r>
              <a:rPr lang="en-ZA" sz="2400" b="1" dirty="0" smtClean="0">
                <a:effectLst>
                  <a:outerShdw blurRad="38100" dist="38100" dir="2700000" algn="tl">
                    <a:srgbClr val="000000">
                      <a:alpha val="43137"/>
                    </a:srgbClr>
                  </a:outerShdw>
                </a:effectLst>
              </a:rPr>
              <a:t>COMMUNITY HEALTH WORKERS STATUS (2)  </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8</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1201048697"/>
              </p:ext>
            </p:extLst>
          </p:nvPr>
        </p:nvGraphicFramePr>
        <p:xfrm>
          <a:off x="53573" y="764704"/>
          <a:ext cx="8982922" cy="5894455"/>
        </p:xfrm>
        <a:graphic>
          <a:graphicData uri="http://schemas.openxmlformats.org/drawingml/2006/table">
            <a:tbl>
              <a:tblPr firstRow="1" firstCol="1" bandRow="1">
                <a:tableStyleId>{5C22544A-7EE6-4342-B048-85BDC9FD1C3A}</a:tableStyleId>
              </a:tblPr>
              <a:tblGrid>
                <a:gridCol w="1522530"/>
                <a:gridCol w="1141896"/>
                <a:gridCol w="1674782"/>
                <a:gridCol w="1218023"/>
                <a:gridCol w="1851565"/>
                <a:gridCol w="1574126"/>
              </a:tblGrid>
              <a:tr h="594732">
                <a:tc>
                  <a:txBody>
                    <a:bodyPr/>
                    <a:lstStyle/>
                    <a:p>
                      <a:pPr marL="0" marR="0" algn="just">
                        <a:lnSpc>
                          <a:spcPts val="1600"/>
                        </a:lnSpc>
                        <a:spcBef>
                          <a:spcPts val="0"/>
                        </a:spcBef>
                        <a:spcAft>
                          <a:spcPts val="0"/>
                        </a:spcAft>
                      </a:pPr>
                      <a:r>
                        <a:rPr lang="en-ZA" sz="1200" dirty="0">
                          <a:effectLst/>
                        </a:rPr>
                        <a:t>The Districts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Total Number per District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a:effectLst/>
                        </a:rPr>
                        <a:t>Categories per District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a:effectLst/>
                        </a:rPr>
                        <a:t>Total Number of CHWs per categories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a:effectLst/>
                        </a:rPr>
                        <a:t>Stipend Received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a:effectLst/>
                        </a:rPr>
                        <a:t>Total Budget per month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89463">
                <a:tc>
                  <a:txBody>
                    <a:bodyPr/>
                    <a:lstStyle/>
                    <a:p>
                      <a:pPr marL="0" marR="0" lvl="0" indent="0" algn="just">
                        <a:lnSpc>
                          <a:spcPts val="1600"/>
                        </a:lnSpc>
                        <a:spcBef>
                          <a:spcPts val="0"/>
                        </a:spcBef>
                        <a:spcAft>
                          <a:spcPts val="0"/>
                        </a:spcAft>
                        <a:buFont typeface="+mj-lt"/>
                        <a:buNone/>
                      </a:pPr>
                      <a:r>
                        <a:rPr lang="en-ZA" sz="1200" dirty="0">
                          <a:effectLst/>
                        </a:rPr>
                        <a:t>O R Tambo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1159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Home Based Care</a:t>
                      </a:r>
                      <a:endParaRPr lang="en-US" sz="1200" dirty="0">
                        <a:effectLst/>
                      </a:endParaRPr>
                    </a:p>
                    <a:p>
                      <a:pPr marL="0" marR="0" algn="ctr">
                        <a:lnSpc>
                          <a:spcPts val="1600"/>
                        </a:lnSpc>
                        <a:spcBef>
                          <a:spcPts val="0"/>
                        </a:spcBef>
                        <a:spcAft>
                          <a:spcPts val="0"/>
                        </a:spcAft>
                      </a:pPr>
                      <a:r>
                        <a:rPr lang="en-ZA" sz="1200" dirty="0">
                          <a:effectLst/>
                        </a:rPr>
                        <a:t>Lay Counsellor</a:t>
                      </a:r>
                      <a:endParaRPr lang="en-US" sz="1200" dirty="0">
                        <a:effectLst/>
                      </a:endParaRPr>
                    </a:p>
                    <a:p>
                      <a:pPr marL="0" marR="0" algn="ctr">
                        <a:lnSpc>
                          <a:spcPts val="1600"/>
                        </a:lnSpc>
                        <a:spcBef>
                          <a:spcPts val="0"/>
                        </a:spcBef>
                        <a:spcAft>
                          <a:spcPts val="0"/>
                        </a:spcAft>
                      </a:pPr>
                      <a:r>
                        <a:rPr lang="en-ZA" sz="1200" dirty="0">
                          <a:effectLst/>
                        </a:rPr>
                        <a:t>Care giver</a:t>
                      </a:r>
                      <a:endParaRPr lang="en-US" sz="1200" dirty="0">
                        <a:effectLst/>
                      </a:endParaRPr>
                    </a:p>
                    <a:p>
                      <a:pPr marL="0" marR="0" algn="ctr">
                        <a:lnSpc>
                          <a:spcPts val="1600"/>
                        </a:lnSpc>
                        <a:spcBef>
                          <a:spcPts val="0"/>
                        </a:spcBef>
                        <a:spcAft>
                          <a:spcPts val="0"/>
                        </a:spcAft>
                      </a:pPr>
                      <a:r>
                        <a:rPr lang="en-ZA" sz="1200" dirty="0">
                          <a:effectLst/>
                        </a:rPr>
                        <a:t>Counsellor Mentor</a:t>
                      </a:r>
                      <a:endParaRPr lang="en-US" sz="1200" dirty="0">
                        <a:effectLst/>
                      </a:endParaRPr>
                    </a:p>
                    <a:p>
                      <a:pPr marL="0" marR="0" algn="ctr">
                        <a:lnSpc>
                          <a:spcPts val="1600"/>
                        </a:lnSpc>
                        <a:spcBef>
                          <a:spcPts val="0"/>
                        </a:spcBef>
                        <a:spcAft>
                          <a:spcPts val="0"/>
                        </a:spcAft>
                      </a:pPr>
                      <a:r>
                        <a:rPr lang="en-ZA" sz="1200" dirty="0">
                          <a:effectLst/>
                        </a:rPr>
                        <a:t>Peer Educator</a:t>
                      </a:r>
                      <a:endParaRPr lang="en-US" sz="1200" dirty="0">
                        <a:effectLst/>
                      </a:endParaRPr>
                    </a:p>
                    <a:p>
                      <a:pPr marL="0" marR="0" algn="ctr">
                        <a:lnSpc>
                          <a:spcPts val="1600"/>
                        </a:lnSpc>
                        <a:spcBef>
                          <a:spcPts val="0"/>
                        </a:spcBef>
                        <a:spcAft>
                          <a:spcPts val="0"/>
                        </a:spcAft>
                      </a:pPr>
                      <a:r>
                        <a:rPr lang="en-ZA"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700</a:t>
                      </a:r>
                      <a:endParaRPr lang="en-US" sz="1200" dirty="0">
                        <a:effectLst/>
                      </a:endParaRPr>
                    </a:p>
                    <a:p>
                      <a:pPr marL="0" marR="0" algn="ctr">
                        <a:lnSpc>
                          <a:spcPts val="1600"/>
                        </a:lnSpc>
                        <a:spcBef>
                          <a:spcPts val="0"/>
                        </a:spcBef>
                        <a:spcAft>
                          <a:spcPts val="0"/>
                        </a:spcAft>
                      </a:pPr>
                      <a:r>
                        <a:rPr lang="en-ZA" sz="1200" dirty="0">
                          <a:effectLst/>
                        </a:rPr>
                        <a:t>313</a:t>
                      </a:r>
                      <a:endParaRPr lang="en-US" sz="1200" dirty="0">
                        <a:effectLst/>
                      </a:endParaRPr>
                    </a:p>
                    <a:p>
                      <a:pPr marL="0" marR="0" algn="ctr">
                        <a:lnSpc>
                          <a:spcPts val="1600"/>
                        </a:lnSpc>
                        <a:spcBef>
                          <a:spcPts val="0"/>
                        </a:spcBef>
                        <a:spcAft>
                          <a:spcPts val="0"/>
                        </a:spcAft>
                      </a:pPr>
                      <a:r>
                        <a:rPr lang="en-ZA" sz="1200" dirty="0">
                          <a:effectLst/>
                        </a:rPr>
                        <a:t>105</a:t>
                      </a:r>
                      <a:endParaRPr lang="en-US" sz="1200" dirty="0">
                        <a:effectLst/>
                      </a:endParaRPr>
                    </a:p>
                    <a:p>
                      <a:pPr marL="0" marR="0" algn="ctr">
                        <a:lnSpc>
                          <a:spcPts val="1600"/>
                        </a:lnSpc>
                        <a:spcBef>
                          <a:spcPts val="0"/>
                        </a:spcBef>
                        <a:spcAft>
                          <a:spcPts val="0"/>
                        </a:spcAft>
                      </a:pPr>
                      <a:r>
                        <a:rPr lang="en-ZA" sz="1200" dirty="0">
                          <a:effectLst/>
                        </a:rPr>
                        <a:t>20</a:t>
                      </a:r>
                      <a:endParaRPr lang="en-US" sz="1200" dirty="0">
                        <a:effectLst/>
                      </a:endParaRPr>
                    </a:p>
                    <a:p>
                      <a:pPr marL="0" marR="0" algn="ctr">
                        <a:lnSpc>
                          <a:spcPts val="1600"/>
                        </a:lnSpc>
                        <a:spcBef>
                          <a:spcPts val="0"/>
                        </a:spcBef>
                        <a:spcAft>
                          <a:spcPts val="0"/>
                        </a:spcAft>
                      </a:pPr>
                      <a:r>
                        <a:rPr lang="en-ZA" sz="1200" dirty="0">
                          <a:effectLst/>
                        </a:rPr>
                        <a:t>21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3000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1400, 000.00</a:t>
                      </a:r>
                      <a:endParaRPr lang="en-US" sz="1200" dirty="0">
                        <a:effectLst/>
                      </a:endParaRPr>
                    </a:p>
                    <a:p>
                      <a:pPr marL="0" marR="0" algn="ctr">
                        <a:lnSpc>
                          <a:spcPts val="1600"/>
                        </a:lnSpc>
                        <a:spcBef>
                          <a:spcPts val="0"/>
                        </a:spcBef>
                        <a:spcAft>
                          <a:spcPts val="0"/>
                        </a:spcAft>
                      </a:pPr>
                      <a:r>
                        <a:rPr lang="en-ZA" sz="1200" dirty="0">
                          <a:effectLst/>
                        </a:rPr>
                        <a:t>626,000.00</a:t>
                      </a:r>
                      <a:endParaRPr lang="en-US" sz="1200" dirty="0">
                        <a:effectLst/>
                      </a:endParaRPr>
                    </a:p>
                    <a:p>
                      <a:pPr marL="0" marR="0" algn="ctr">
                        <a:lnSpc>
                          <a:spcPts val="1600"/>
                        </a:lnSpc>
                        <a:spcBef>
                          <a:spcPts val="0"/>
                        </a:spcBef>
                        <a:spcAft>
                          <a:spcPts val="0"/>
                        </a:spcAft>
                      </a:pPr>
                      <a:r>
                        <a:rPr lang="en-ZA" sz="1200" dirty="0">
                          <a:effectLst/>
                        </a:rPr>
                        <a:t>210,000.00</a:t>
                      </a:r>
                      <a:endParaRPr lang="en-US" sz="1200" dirty="0">
                        <a:effectLst/>
                      </a:endParaRPr>
                    </a:p>
                    <a:p>
                      <a:pPr marL="0" marR="0" algn="ctr">
                        <a:lnSpc>
                          <a:spcPts val="1600"/>
                        </a:lnSpc>
                        <a:spcBef>
                          <a:spcPts val="0"/>
                        </a:spcBef>
                        <a:spcAft>
                          <a:spcPts val="0"/>
                        </a:spcAft>
                      </a:pPr>
                      <a:r>
                        <a:rPr lang="en-ZA" sz="1200" dirty="0">
                          <a:effectLst/>
                        </a:rPr>
                        <a:t>60,000.00</a:t>
                      </a:r>
                      <a:endParaRPr lang="en-US" sz="1200" dirty="0">
                        <a:effectLst/>
                      </a:endParaRPr>
                    </a:p>
                    <a:p>
                      <a:pPr marL="0" marR="0" algn="ctr">
                        <a:lnSpc>
                          <a:spcPts val="1600"/>
                        </a:lnSpc>
                        <a:spcBef>
                          <a:spcPts val="0"/>
                        </a:spcBef>
                        <a:spcAft>
                          <a:spcPts val="0"/>
                        </a:spcAft>
                      </a:pPr>
                      <a:r>
                        <a:rPr lang="en-ZA" sz="1200" dirty="0">
                          <a:effectLst/>
                        </a:rPr>
                        <a:t>42,000.00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89463">
                <a:tc>
                  <a:txBody>
                    <a:bodyPr/>
                    <a:lstStyle/>
                    <a:p>
                      <a:pPr marL="0" marR="0" lvl="0" indent="0" algn="just">
                        <a:lnSpc>
                          <a:spcPts val="1600"/>
                        </a:lnSpc>
                        <a:spcBef>
                          <a:spcPts val="0"/>
                        </a:spcBef>
                        <a:spcAft>
                          <a:spcPts val="0"/>
                        </a:spcAft>
                        <a:buFont typeface="+mj-lt"/>
                        <a:buNone/>
                      </a:pPr>
                      <a:r>
                        <a:rPr lang="en-ZA" sz="1200" dirty="0" smtClean="0">
                          <a:effectLst/>
                        </a:rPr>
                        <a:t>Joe </a:t>
                      </a:r>
                      <a:r>
                        <a:rPr lang="en-ZA" sz="1200" dirty="0" err="1">
                          <a:effectLst/>
                        </a:rPr>
                        <a:t>Gqabi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508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Home Based Care</a:t>
                      </a:r>
                      <a:endParaRPr lang="en-US" sz="1200" dirty="0">
                        <a:effectLst/>
                      </a:endParaRPr>
                    </a:p>
                    <a:p>
                      <a:pPr marL="0" marR="0" algn="ctr">
                        <a:lnSpc>
                          <a:spcPts val="1600"/>
                        </a:lnSpc>
                        <a:spcBef>
                          <a:spcPts val="0"/>
                        </a:spcBef>
                        <a:spcAft>
                          <a:spcPts val="0"/>
                        </a:spcAft>
                      </a:pPr>
                      <a:r>
                        <a:rPr lang="en-ZA" sz="1200" dirty="0">
                          <a:effectLst/>
                        </a:rPr>
                        <a:t>Lay Counsellor</a:t>
                      </a:r>
                      <a:endParaRPr lang="en-US" sz="1200" dirty="0">
                        <a:effectLst/>
                      </a:endParaRPr>
                    </a:p>
                    <a:p>
                      <a:pPr marL="0" marR="0" algn="ctr">
                        <a:lnSpc>
                          <a:spcPts val="1600"/>
                        </a:lnSpc>
                        <a:spcBef>
                          <a:spcPts val="0"/>
                        </a:spcBef>
                        <a:spcAft>
                          <a:spcPts val="0"/>
                        </a:spcAft>
                      </a:pPr>
                      <a:r>
                        <a:rPr lang="en-ZA" sz="1200" dirty="0">
                          <a:effectLst/>
                        </a:rPr>
                        <a:t>Care giver</a:t>
                      </a:r>
                      <a:endParaRPr lang="en-US" sz="1200" dirty="0">
                        <a:effectLst/>
                      </a:endParaRPr>
                    </a:p>
                    <a:p>
                      <a:pPr marL="0" marR="0" algn="ctr">
                        <a:lnSpc>
                          <a:spcPts val="1600"/>
                        </a:lnSpc>
                        <a:spcBef>
                          <a:spcPts val="0"/>
                        </a:spcBef>
                        <a:spcAft>
                          <a:spcPts val="0"/>
                        </a:spcAft>
                      </a:pPr>
                      <a:r>
                        <a:rPr lang="en-ZA" sz="1200" dirty="0">
                          <a:effectLst/>
                        </a:rPr>
                        <a:t>Counsellor Mentor</a:t>
                      </a:r>
                      <a:endParaRPr lang="en-US" sz="1200" dirty="0">
                        <a:effectLst/>
                      </a:endParaRPr>
                    </a:p>
                    <a:p>
                      <a:pPr marL="0" marR="0" algn="ctr">
                        <a:lnSpc>
                          <a:spcPts val="1600"/>
                        </a:lnSpc>
                        <a:spcBef>
                          <a:spcPts val="0"/>
                        </a:spcBef>
                        <a:spcAft>
                          <a:spcPts val="0"/>
                        </a:spcAft>
                      </a:pPr>
                      <a:r>
                        <a:rPr lang="en-ZA" sz="1200" dirty="0">
                          <a:effectLst/>
                        </a:rPr>
                        <a:t>Peer Educator</a:t>
                      </a:r>
                      <a:endParaRPr lang="en-US" sz="1200" dirty="0">
                        <a:effectLst/>
                      </a:endParaRPr>
                    </a:p>
                    <a:p>
                      <a:pPr marL="0" marR="0" algn="ctr">
                        <a:lnSpc>
                          <a:spcPts val="1600"/>
                        </a:lnSpc>
                        <a:spcBef>
                          <a:spcPts val="0"/>
                        </a:spcBef>
                        <a:spcAft>
                          <a:spcPts val="0"/>
                        </a:spcAft>
                      </a:pPr>
                      <a:r>
                        <a:rPr lang="en-ZA"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355</a:t>
                      </a:r>
                      <a:endParaRPr lang="en-US" sz="1200" dirty="0">
                        <a:effectLst/>
                      </a:endParaRPr>
                    </a:p>
                    <a:p>
                      <a:pPr marL="0" marR="0" algn="ctr">
                        <a:lnSpc>
                          <a:spcPts val="1600"/>
                        </a:lnSpc>
                        <a:spcBef>
                          <a:spcPts val="0"/>
                        </a:spcBef>
                        <a:spcAft>
                          <a:spcPts val="0"/>
                        </a:spcAft>
                      </a:pPr>
                      <a:r>
                        <a:rPr lang="en-ZA" sz="1200" dirty="0">
                          <a:effectLst/>
                        </a:rPr>
                        <a:t>113</a:t>
                      </a:r>
                      <a:endParaRPr lang="en-US" sz="1200" dirty="0">
                        <a:effectLst/>
                      </a:endParaRPr>
                    </a:p>
                    <a:p>
                      <a:pPr marL="0" marR="0" algn="ctr">
                        <a:lnSpc>
                          <a:spcPts val="1600"/>
                        </a:lnSpc>
                        <a:spcBef>
                          <a:spcPts val="0"/>
                        </a:spcBef>
                        <a:spcAft>
                          <a:spcPts val="0"/>
                        </a:spcAft>
                      </a:pPr>
                      <a:r>
                        <a:rPr lang="en-ZA" sz="1200" dirty="0">
                          <a:effectLst/>
                        </a:rPr>
                        <a:t>11</a:t>
                      </a:r>
                      <a:endParaRPr lang="en-US" sz="1200" dirty="0">
                        <a:effectLst/>
                      </a:endParaRPr>
                    </a:p>
                    <a:p>
                      <a:pPr marL="0" marR="0" algn="ctr">
                        <a:lnSpc>
                          <a:spcPts val="1600"/>
                        </a:lnSpc>
                        <a:spcBef>
                          <a:spcPts val="0"/>
                        </a:spcBef>
                        <a:spcAft>
                          <a:spcPts val="0"/>
                        </a:spcAft>
                      </a:pPr>
                      <a:r>
                        <a:rPr lang="en-ZA" sz="1200" dirty="0">
                          <a:effectLst/>
                        </a:rPr>
                        <a:t>6</a:t>
                      </a:r>
                      <a:endParaRPr lang="en-US" sz="1200" dirty="0">
                        <a:effectLst/>
                      </a:endParaRPr>
                    </a:p>
                    <a:p>
                      <a:pPr marL="0" marR="0" algn="ctr">
                        <a:lnSpc>
                          <a:spcPts val="1600"/>
                        </a:lnSpc>
                        <a:spcBef>
                          <a:spcPts val="0"/>
                        </a:spcBef>
                        <a:spcAft>
                          <a:spcPts val="0"/>
                        </a:spcAft>
                      </a:pPr>
                      <a:r>
                        <a:rPr lang="en-ZA" sz="1200" dirty="0">
                          <a:effectLst/>
                        </a:rPr>
                        <a:t>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3000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710000.00</a:t>
                      </a:r>
                      <a:endParaRPr lang="en-US" sz="1200" dirty="0">
                        <a:effectLst/>
                      </a:endParaRPr>
                    </a:p>
                    <a:p>
                      <a:pPr marL="0" marR="0" algn="ctr">
                        <a:lnSpc>
                          <a:spcPts val="1600"/>
                        </a:lnSpc>
                        <a:spcBef>
                          <a:spcPts val="0"/>
                        </a:spcBef>
                        <a:spcAft>
                          <a:spcPts val="0"/>
                        </a:spcAft>
                      </a:pPr>
                      <a:r>
                        <a:rPr lang="en-ZA" sz="1200" dirty="0">
                          <a:effectLst/>
                        </a:rPr>
                        <a:t>226000.00</a:t>
                      </a:r>
                      <a:endParaRPr lang="en-US" sz="1200" dirty="0">
                        <a:effectLst/>
                      </a:endParaRPr>
                    </a:p>
                    <a:p>
                      <a:pPr marL="0" marR="0" algn="ctr">
                        <a:lnSpc>
                          <a:spcPts val="1600"/>
                        </a:lnSpc>
                        <a:spcBef>
                          <a:spcPts val="0"/>
                        </a:spcBef>
                        <a:spcAft>
                          <a:spcPts val="0"/>
                        </a:spcAft>
                      </a:pPr>
                      <a:r>
                        <a:rPr lang="en-ZA" sz="1200" dirty="0">
                          <a:effectLst/>
                        </a:rPr>
                        <a:t>22000.00</a:t>
                      </a:r>
                      <a:endParaRPr lang="en-US" sz="1200" dirty="0">
                        <a:effectLst/>
                      </a:endParaRPr>
                    </a:p>
                    <a:p>
                      <a:pPr marL="0" marR="0" algn="ctr">
                        <a:lnSpc>
                          <a:spcPts val="1600"/>
                        </a:lnSpc>
                        <a:spcBef>
                          <a:spcPts val="0"/>
                        </a:spcBef>
                        <a:spcAft>
                          <a:spcPts val="0"/>
                        </a:spcAft>
                      </a:pPr>
                      <a:r>
                        <a:rPr lang="en-ZA" sz="1200" dirty="0">
                          <a:effectLst/>
                        </a:rPr>
                        <a:t>18000.00</a:t>
                      </a:r>
                      <a:endParaRPr lang="en-US" sz="1200" dirty="0">
                        <a:effectLst/>
                      </a:endParaRPr>
                    </a:p>
                    <a:p>
                      <a:pPr marL="0" marR="0" algn="ctr">
                        <a:lnSpc>
                          <a:spcPts val="1600"/>
                        </a:lnSpc>
                        <a:spcBef>
                          <a:spcPts val="0"/>
                        </a:spcBef>
                        <a:spcAft>
                          <a:spcPts val="0"/>
                        </a:spcAft>
                      </a:pPr>
                      <a:r>
                        <a:rPr lang="en-ZA" sz="1200" dirty="0">
                          <a:effectLst/>
                        </a:rPr>
                        <a:t>45000.00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89463">
                <a:tc>
                  <a:txBody>
                    <a:bodyPr/>
                    <a:lstStyle/>
                    <a:p>
                      <a:pPr marL="0" marR="0" lvl="0" indent="0" algn="just">
                        <a:lnSpc>
                          <a:spcPts val="1600"/>
                        </a:lnSpc>
                        <a:spcBef>
                          <a:spcPts val="0"/>
                        </a:spcBef>
                        <a:spcAft>
                          <a:spcPts val="0"/>
                        </a:spcAft>
                        <a:buFont typeface="+mj-lt"/>
                        <a:buNone/>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Alfred Nzo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782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Home Based Care</a:t>
                      </a:r>
                      <a:endParaRPr lang="en-US" sz="1200" dirty="0">
                        <a:effectLst/>
                      </a:endParaRPr>
                    </a:p>
                    <a:p>
                      <a:pPr marL="0" marR="0" algn="ctr">
                        <a:lnSpc>
                          <a:spcPts val="1600"/>
                        </a:lnSpc>
                        <a:spcBef>
                          <a:spcPts val="0"/>
                        </a:spcBef>
                        <a:spcAft>
                          <a:spcPts val="0"/>
                        </a:spcAft>
                      </a:pPr>
                      <a:r>
                        <a:rPr lang="en-ZA" sz="1200" dirty="0">
                          <a:effectLst/>
                        </a:rPr>
                        <a:t>Lay Counsellor</a:t>
                      </a:r>
                      <a:endParaRPr lang="en-US" sz="1200" dirty="0">
                        <a:effectLst/>
                      </a:endParaRPr>
                    </a:p>
                    <a:p>
                      <a:pPr marL="0" marR="0" algn="ctr">
                        <a:lnSpc>
                          <a:spcPts val="1600"/>
                        </a:lnSpc>
                        <a:spcBef>
                          <a:spcPts val="0"/>
                        </a:spcBef>
                        <a:spcAft>
                          <a:spcPts val="0"/>
                        </a:spcAft>
                      </a:pPr>
                      <a:r>
                        <a:rPr lang="en-ZA" sz="1200" dirty="0">
                          <a:effectLst/>
                        </a:rPr>
                        <a:t>Care giver</a:t>
                      </a:r>
                      <a:endParaRPr lang="en-US" sz="1200" dirty="0">
                        <a:effectLst/>
                      </a:endParaRPr>
                    </a:p>
                    <a:p>
                      <a:pPr marL="0" marR="0" algn="ctr">
                        <a:lnSpc>
                          <a:spcPts val="1600"/>
                        </a:lnSpc>
                        <a:spcBef>
                          <a:spcPts val="0"/>
                        </a:spcBef>
                        <a:spcAft>
                          <a:spcPts val="0"/>
                        </a:spcAft>
                      </a:pPr>
                      <a:r>
                        <a:rPr lang="en-ZA" sz="1200" dirty="0">
                          <a:effectLst/>
                        </a:rPr>
                        <a:t>Counsellor Mentor</a:t>
                      </a:r>
                      <a:endParaRPr lang="en-US" sz="1200" dirty="0">
                        <a:effectLst/>
                      </a:endParaRPr>
                    </a:p>
                    <a:p>
                      <a:pPr marL="0" marR="0" algn="ctr">
                        <a:lnSpc>
                          <a:spcPts val="1600"/>
                        </a:lnSpc>
                        <a:spcBef>
                          <a:spcPts val="0"/>
                        </a:spcBef>
                        <a:spcAft>
                          <a:spcPts val="0"/>
                        </a:spcAft>
                      </a:pPr>
                      <a:r>
                        <a:rPr lang="en-ZA" sz="1200" dirty="0">
                          <a:effectLst/>
                        </a:rPr>
                        <a:t>Peer Educator</a:t>
                      </a:r>
                      <a:endParaRPr lang="en-US" sz="1200" dirty="0">
                        <a:effectLst/>
                      </a:endParaRPr>
                    </a:p>
                    <a:p>
                      <a:pPr marL="0" marR="0" algn="ctr">
                        <a:lnSpc>
                          <a:spcPts val="1600"/>
                        </a:lnSpc>
                        <a:spcBef>
                          <a:spcPts val="0"/>
                        </a:spcBef>
                        <a:spcAft>
                          <a:spcPts val="0"/>
                        </a:spcAft>
                      </a:pPr>
                      <a:r>
                        <a:rPr lang="en-ZA"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585</a:t>
                      </a:r>
                      <a:endParaRPr lang="en-US" sz="1200" dirty="0">
                        <a:effectLst/>
                      </a:endParaRPr>
                    </a:p>
                    <a:p>
                      <a:pPr marL="0" marR="0" algn="ctr">
                        <a:lnSpc>
                          <a:spcPts val="1600"/>
                        </a:lnSpc>
                        <a:spcBef>
                          <a:spcPts val="0"/>
                        </a:spcBef>
                        <a:spcAft>
                          <a:spcPts val="0"/>
                        </a:spcAft>
                      </a:pPr>
                      <a:r>
                        <a:rPr lang="en-ZA" sz="1200" dirty="0">
                          <a:effectLst/>
                        </a:rPr>
                        <a:t>145</a:t>
                      </a:r>
                      <a:endParaRPr lang="en-US" sz="1200" dirty="0">
                        <a:effectLst/>
                      </a:endParaRPr>
                    </a:p>
                    <a:p>
                      <a:pPr marL="0" marR="0" algn="ctr">
                        <a:lnSpc>
                          <a:spcPts val="1600"/>
                        </a:lnSpc>
                        <a:spcBef>
                          <a:spcPts val="0"/>
                        </a:spcBef>
                        <a:spcAft>
                          <a:spcPts val="0"/>
                        </a:spcAft>
                      </a:pPr>
                      <a:r>
                        <a:rPr lang="en-ZA" sz="1200" dirty="0">
                          <a:effectLst/>
                        </a:rPr>
                        <a:t>34</a:t>
                      </a:r>
                      <a:endParaRPr lang="en-US" sz="1200" dirty="0">
                        <a:effectLst/>
                      </a:endParaRPr>
                    </a:p>
                    <a:p>
                      <a:pPr marL="0" marR="0" algn="ctr">
                        <a:lnSpc>
                          <a:spcPts val="1600"/>
                        </a:lnSpc>
                        <a:spcBef>
                          <a:spcPts val="0"/>
                        </a:spcBef>
                        <a:spcAft>
                          <a:spcPts val="0"/>
                        </a:spcAft>
                      </a:pPr>
                      <a:r>
                        <a:rPr lang="en-ZA" sz="1200" dirty="0">
                          <a:effectLst/>
                        </a:rPr>
                        <a:t>4</a:t>
                      </a:r>
                      <a:endParaRPr lang="en-US" sz="1200" dirty="0">
                        <a:effectLst/>
                      </a:endParaRPr>
                    </a:p>
                    <a:p>
                      <a:pPr marL="0" marR="0" algn="ctr">
                        <a:lnSpc>
                          <a:spcPts val="1600"/>
                        </a:lnSpc>
                        <a:spcBef>
                          <a:spcPts val="0"/>
                        </a:spcBef>
                        <a:spcAft>
                          <a:spcPts val="0"/>
                        </a:spcAft>
                      </a:pPr>
                      <a:r>
                        <a:rPr lang="en-ZA" sz="1200" dirty="0">
                          <a:effectLst/>
                        </a:rPr>
                        <a:t>13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3000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1170000.00</a:t>
                      </a:r>
                      <a:endParaRPr lang="en-US" sz="1200" dirty="0">
                        <a:effectLst/>
                      </a:endParaRPr>
                    </a:p>
                    <a:p>
                      <a:pPr marL="0" marR="0" algn="ctr">
                        <a:lnSpc>
                          <a:spcPts val="1600"/>
                        </a:lnSpc>
                        <a:spcBef>
                          <a:spcPts val="0"/>
                        </a:spcBef>
                        <a:spcAft>
                          <a:spcPts val="0"/>
                        </a:spcAft>
                      </a:pPr>
                      <a:r>
                        <a:rPr lang="en-ZA" sz="1200" dirty="0">
                          <a:effectLst/>
                        </a:rPr>
                        <a:t>290000.00</a:t>
                      </a:r>
                      <a:endParaRPr lang="en-US" sz="1200" dirty="0">
                        <a:effectLst/>
                      </a:endParaRPr>
                    </a:p>
                    <a:p>
                      <a:pPr marL="0" marR="0" algn="ctr">
                        <a:lnSpc>
                          <a:spcPts val="1600"/>
                        </a:lnSpc>
                        <a:spcBef>
                          <a:spcPts val="0"/>
                        </a:spcBef>
                        <a:spcAft>
                          <a:spcPts val="0"/>
                        </a:spcAft>
                      </a:pPr>
                      <a:r>
                        <a:rPr lang="en-ZA" sz="1200" dirty="0">
                          <a:effectLst/>
                        </a:rPr>
                        <a:t>58000.00</a:t>
                      </a:r>
                      <a:endParaRPr lang="en-US" sz="1200" dirty="0">
                        <a:effectLst/>
                      </a:endParaRPr>
                    </a:p>
                    <a:p>
                      <a:pPr marL="0" marR="0" algn="ctr">
                        <a:lnSpc>
                          <a:spcPts val="1600"/>
                        </a:lnSpc>
                        <a:spcBef>
                          <a:spcPts val="0"/>
                        </a:spcBef>
                        <a:spcAft>
                          <a:spcPts val="0"/>
                        </a:spcAft>
                      </a:pPr>
                      <a:r>
                        <a:rPr lang="en-ZA" sz="1200" dirty="0">
                          <a:effectLst/>
                        </a:rPr>
                        <a:t>12000.00</a:t>
                      </a:r>
                      <a:endParaRPr lang="en-US" sz="1200" dirty="0">
                        <a:effectLst/>
                      </a:endParaRPr>
                    </a:p>
                    <a:p>
                      <a:pPr marL="0" marR="0" algn="ctr">
                        <a:lnSpc>
                          <a:spcPts val="1600"/>
                        </a:lnSpc>
                        <a:spcBef>
                          <a:spcPts val="0"/>
                        </a:spcBef>
                        <a:spcAft>
                          <a:spcPts val="0"/>
                        </a:spcAft>
                      </a:pPr>
                      <a:r>
                        <a:rPr lang="en-ZA" sz="1200" dirty="0">
                          <a:effectLst/>
                        </a:rPr>
                        <a:t>26000.00</a:t>
                      </a:r>
                      <a:endParaRPr lang="en-US" sz="1200" dirty="0">
                        <a:effectLst/>
                      </a:endParaRPr>
                    </a:p>
                    <a:p>
                      <a:pPr marL="0" marR="0" algn="ctr">
                        <a:lnSpc>
                          <a:spcPts val="1600"/>
                        </a:lnSpc>
                        <a:spcBef>
                          <a:spcPts val="0"/>
                        </a:spcBef>
                        <a:spcAft>
                          <a:spcPts val="0"/>
                        </a:spcAft>
                      </a:pPr>
                      <a:r>
                        <a:rPr lang="en-ZA"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89463">
                <a:tc>
                  <a:txBody>
                    <a:bodyPr/>
                    <a:lstStyle/>
                    <a:p>
                      <a:pPr marL="0" marR="0" lvl="0" indent="0" algn="just">
                        <a:lnSpc>
                          <a:spcPts val="1600"/>
                        </a:lnSpc>
                        <a:spcBef>
                          <a:spcPts val="0"/>
                        </a:spcBef>
                        <a:spcAft>
                          <a:spcPts val="0"/>
                        </a:spcAft>
                        <a:buFont typeface="+mj-lt"/>
                        <a:buNone/>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Nelson</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Mandela Metro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445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Home Based Care</a:t>
                      </a:r>
                      <a:endParaRPr lang="en-US" sz="1200" dirty="0">
                        <a:effectLst/>
                      </a:endParaRPr>
                    </a:p>
                    <a:p>
                      <a:pPr marL="0" marR="0" algn="ctr">
                        <a:lnSpc>
                          <a:spcPts val="1600"/>
                        </a:lnSpc>
                        <a:spcBef>
                          <a:spcPts val="0"/>
                        </a:spcBef>
                        <a:spcAft>
                          <a:spcPts val="0"/>
                        </a:spcAft>
                      </a:pPr>
                      <a:r>
                        <a:rPr lang="en-ZA" sz="1200" dirty="0">
                          <a:effectLst/>
                        </a:rPr>
                        <a:t>Lay Counsellor</a:t>
                      </a:r>
                      <a:endParaRPr lang="en-US" sz="1200" dirty="0">
                        <a:effectLst/>
                      </a:endParaRPr>
                    </a:p>
                    <a:p>
                      <a:pPr marL="0" marR="0" algn="ctr">
                        <a:lnSpc>
                          <a:spcPts val="1600"/>
                        </a:lnSpc>
                        <a:spcBef>
                          <a:spcPts val="0"/>
                        </a:spcBef>
                        <a:spcAft>
                          <a:spcPts val="0"/>
                        </a:spcAft>
                      </a:pPr>
                      <a:r>
                        <a:rPr lang="en-ZA" sz="1200" dirty="0">
                          <a:effectLst/>
                        </a:rPr>
                        <a:t>Care giver</a:t>
                      </a:r>
                      <a:endParaRPr lang="en-US" sz="1200" dirty="0">
                        <a:effectLst/>
                      </a:endParaRPr>
                    </a:p>
                    <a:p>
                      <a:pPr marL="0" marR="0" algn="ctr">
                        <a:lnSpc>
                          <a:spcPts val="1600"/>
                        </a:lnSpc>
                        <a:spcBef>
                          <a:spcPts val="0"/>
                        </a:spcBef>
                        <a:spcAft>
                          <a:spcPts val="0"/>
                        </a:spcAft>
                      </a:pPr>
                      <a:r>
                        <a:rPr lang="en-ZA" sz="1200" dirty="0">
                          <a:effectLst/>
                        </a:rPr>
                        <a:t>Counsellor Mentor</a:t>
                      </a:r>
                      <a:endParaRPr lang="en-US" sz="1200" dirty="0">
                        <a:effectLst/>
                      </a:endParaRPr>
                    </a:p>
                    <a:p>
                      <a:pPr marL="0" marR="0" algn="ctr">
                        <a:lnSpc>
                          <a:spcPts val="1600"/>
                        </a:lnSpc>
                        <a:spcBef>
                          <a:spcPts val="0"/>
                        </a:spcBef>
                        <a:spcAft>
                          <a:spcPts val="0"/>
                        </a:spcAft>
                      </a:pPr>
                      <a:r>
                        <a:rPr lang="en-ZA" sz="1200" dirty="0">
                          <a:effectLst/>
                        </a:rPr>
                        <a:t>Peer Educator</a:t>
                      </a:r>
                      <a:endParaRPr lang="en-US" sz="1200" dirty="0">
                        <a:effectLst/>
                      </a:endParaRPr>
                    </a:p>
                    <a:p>
                      <a:pPr marL="0" marR="0" algn="ctr">
                        <a:lnSpc>
                          <a:spcPts val="1600"/>
                        </a:lnSpc>
                        <a:spcBef>
                          <a:spcPts val="0"/>
                        </a:spcBef>
                        <a:spcAft>
                          <a:spcPts val="0"/>
                        </a:spcAft>
                      </a:pPr>
                      <a:r>
                        <a:rPr lang="en-ZA"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ZA" sz="1200" dirty="0">
                          <a:effectLst/>
                        </a:rPr>
                        <a:t>228</a:t>
                      </a:r>
                      <a:endParaRPr lang="en-US" sz="1200" dirty="0">
                        <a:effectLst/>
                      </a:endParaRPr>
                    </a:p>
                    <a:p>
                      <a:pPr marL="0" marR="0" algn="ctr">
                        <a:lnSpc>
                          <a:spcPts val="1600"/>
                        </a:lnSpc>
                        <a:spcBef>
                          <a:spcPts val="0"/>
                        </a:spcBef>
                        <a:spcAft>
                          <a:spcPts val="0"/>
                        </a:spcAft>
                      </a:pPr>
                      <a:r>
                        <a:rPr lang="en-ZA" sz="1200" dirty="0">
                          <a:effectLst/>
                        </a:rPr>
                        <a:t>124</a:t>
                      </a:r>
                      <a:endParaRPr lang="en-US" sz="1200" dirty="0">
                        <a:effectLst/>
                      </a:endParaRPr>
                    </a:p>
                    <a:p>
                      <a:pPr marL="0" marR="0" algn="ctr">
                        <a:lnSpc>
                          <a:spcPts val="1600"/>
                        </a:lnSpc>
                        <a:spcBef>
                          <a:spcPts val="0"/>
                        </a:spcBef>
                        <a:spcAft>
                          <a:spcPts val="0"/>
                        </a:spcAft>
                      </a:pPr>
                      <a:r>
                        <a:rPr lang="en-ZA" sz="1200" dirty="0">
                          <a:effectLst/>
                        </a:rPr>
                        <a:t>74</a:t>
                      </a:r>
                      <a:endParaRPr lang="en-US" sz="1200" dirty="0">
                        <a:effectLst/>
                      </a:endParaRPr>
                    </a:p>
                    <a:p>
                      <a:pPr marL="0" marR="0" algn="ctr">
                        <a:lnSpc>
                          <a:spcPts val="1600"/>
                        </a:lnSpc>
                        <a:spcBef>
                          <a:spcPts val="0"/>
                        </a:spcBef>
                        <a:spcAft>
                          <a:spcPts val="0"/>
                        </a:spcAft>
                      </a:pPr>
                      <a:r>
                        <a:rPr lang="en-ZA" sz="1200" dirty="0">
                          <a:effectLst/>
                        </a:rPr>
                        <a:t>5</a:t>
                      </a:r>
                      <a:endParaRPr lang="en-US" sz="1200" dirty="0">
                        <a:effectLst/>
                      </a:endParaRPr>
                    </a:p>
                    <a:p>
                      <a:pPr marL="0" marR="0" algn="ctr">
                        <a:lnSpc>
                          <a:spcPts val="1600"/>
                        </a:lnSpc>
                        <a:spcBef>
                          <a:spcPts val="0"/>
                        </a:spcBef>
                        <a:spcAft>
                          <a:spcPts val="0"/>
                        </a:spcAft>
                      </a:pPr>
                      <a:r>
                        <a:rPr lang="en-ZA" sz="1200" dirty="0">
                          <a:effectLst/>
                        </a:rPr>
                        <a:t>14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endParaRPr>
                    </a:p>
                    <a:p>
                      <a:pPr marL="0" marR="0" algn="ctr">
                        <a:lnSpc>
                          <a:spcPts val="1600"/>
                        </a:lnSpc>
                        <a:spcBef>
                          <a:spcPts val="0"/>
                        </a:spcBef>
                        <a:spcAft>
                          <a:spcPts val="0"/>
                        </a:spcAft>
                      </a:pPr>
                      <a:r>
                        <a:rPr lang="en-ZA" sz="1200" dirty="0">
                          <a:effectLst/>
                        </a:rPr>
                        <a:t>3000</a:t>
                      </a:r>
                      <a:endParaRPr lang="en-US" sz="1200" dirty="0">
                        <a:effectLst/>
                      </a:endParaRPr>
                    </a:p>
                    <a:p>
                      <a:pPr marL="0" marR="0" algn="ctr">
                        <a:lnSpc>
                          <a:spcPts val="1600"/>
                        </a:lnSpc>
                        <a:spcBef>
                          <a:spcPts val="0"/>
                        </a:spcBef>
                        <a:spcAft>
                          <a:spcPts val="0"/>
                        </a:spcAft>
                      </a:pPr>
                      <a:r>
                        <a:rPr lang="en-ZA" sz="1200" dirty="0">
                          <a:effectLst/>
                        </a:rPr>
                        <a:t>2000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ZA" sz="1200" dirty="0">
                          <a:effectLst/>
                        </a:rPr>
                        <a:t>456000.00</a:t>
                      </a:r>
                      <a:endParaRPr lang="en-US" sz="1200" dirty="0">
                        <a:effectLst/>
                      </a:endParaRPr>
                    </a:p>
                    <a:p>
                      <a:pPr marL="0" marR="0" algn="ctr">
                        <a:lnSpc>
                          <a:spcPts val="1600"/>
                        </a:lnSpc>
                        <a:spcBef>
                          <a:spcPts val="0"/>
                        </a:spcBef>
                        <a:spcAft>
                          <a:spcPts val="0"/>
                        </a:spcAft>
                      </a:pPr>
                      <a:r>
                        <a:rPr lang="en-ZA" sz="1200" dirty="0">
                          <a:effectLst/>
                        </a:rPr>
                        <a:t>248000.00</a:t>
                      </a:r>
                      <a:endParaRPr lang="en-US" sz="1200" dirty="0">
                        <a:effectLst/>
                      </a:endParaRPr>
                    </a:p>
                    <a:p>
                      <a:pPr marL="0" marR="0" algn="ctr">
                        <a:lnSpc>
                          <a:spcPts val="1600"/>
                        </a:lnSpc>
                        <a:spcBef>
                          <a:spcPts val="0"/>
                        </a:spcBef>
                        <a:spcAft>
                          <a:spcPts val="0"/>
                        </a:spcAft>
                      </a:pPr>
                      <a:r>
                        <a:rPr lang="en-ZA" sz="1200" dirty="0">
                          <a:effectLst/>
                        </a:rPr>
                        <a:t>148000.00</a:t>
                      </a:r>
                      <a:endParaRPr lang="en-US" sz="1200" dirty="0">
                        <a:effectLst/>
                      </a:endParaRPr>
                    </a:p>
                    <a:p>
                      <a:pPr marL="0" marR="0" algn="ctr">
                        <a:lnSpc>
                          <a:spcPts val="1600"/>
                        </a:lnSpc>
                        <a:spcBef>
                          <a:spcPts val="0"/>
                        </a:spcBef>
                        <a:spcAft>
                          <a:spcPts val="0"/>
                        </a:spcAft>
                      </a:pPr>
                      <a:r>
                        <a:rPr lang="en-ZA" sz="1200" dirty="0">
                          <a:effectLst/>
                        </a:rPr>
                        <a:t>15000.00</a:t>
                      </a:r>
                      <a:endParaRPr lang="en-US" sz="1200" dirty="0">
                        <a:effectLst/>
                      </a:endParaRPr>
                    </a:p>
                    <a:p>
                      <a:pPr marL="0" marR="0" algn="ctr">
                        <a:lnSpc>
                          <a:spcPts val="1600"/>
                        </a:lnSpc>
                        <a:spcBef>
                          <a:spcPts val="0"/>
                        </a:spcBef>
                        <a:spcAft>
                          <a:spcPts val="0"/>
                        </a:spcAft>
                      </a:pPr>
                      <a:r>
                        <a:rPr lang="en-ZA" sz="1200" dirty="0">
                          <a:effectLst/>
                        </a:rPr>
                        <a:t>28000.00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8055">
                <a:tc>
                  <a:txBody>
                    <a:bodyPr/>
                    <a:lstStyle/>
                    <a:p>
                      <a:pPr marL="0" marR="0" algn="just">
                        <a:lnSpc>
                          <a:spcPts val="1600"/>
                        </a:lnSpc>
                        <a:spcBef>
                          <a:spcPts val="0"/>
                        </a:spcBef>
                        <a:spcAft>
                          <a:spcPts val="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TOTAL</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6 305</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600"/>
                        </a:lnSpc>
                        <a:spcBef>
                          <a:spcPts val="0"/>
                        </a:spcBef>
                        <a:spcAft>
                          <a:spcPts val="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6 305</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6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600"/>
                        </a:lnSpc>
                        <a:spcBef>
                          <a:spcPts val="0"/>
                        </a:spcBef>
                        <a:spcAft>
                          <a:spcPts val="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126,950,000</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22273894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32638" y="25856"/>
            <a:ext cx="831373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SzPct val="80000"/>
              <a:buBlip>
                <a:blip r:embed="rId2"/>
              </a:buBlip>
              <a:defRPr>
                <a:solidFill>
                  <a:schemeClr val="tx1"/>
                </a:solidFill>
                <a:latin typeface="Arial" panose="020B0604020202020204" pitchFamily="34" charset="0"/>
              </a:defRPr>
            </a:lvl1pPr>
            <a:lvl2pPr marL="742950" indent="-285750">
              <a:spcBef>
                <a:spcPct val="20000"/>
              </a:spcBef>
              <a:buSzPct val="80000"/>
              <a:buBlip>
                <a:blip r:embed="rId2"/>
              </a:buBlip>
              <a:defRPr>
                <a:solidFill>
                  <a:schemeClr val="tx1"/>
                </a:solidFill>
                <a:latin typeface="Arial" panose="020B0604020202020204" pitchFamily="34" charset="0"/>
              </a:defRPr>
            </a:lvl2pPr>
            <a:lvl3pPr marL="1143000" indent="-228600">
              <a:spcBef>
                <a:spcPct val="20000"/>
              </a:spcBef>
              <a:buSzPct val="80000"/>
              <a:buBlip>
                <a:blip r:embed="rId2"/>
              </a:buBlip>
              <a:defRPr>
                <a:solidFill>
                  <a:schemeClr val="tx1"/>
                </a:solidFill>
                <a:latin typeface="Arial" panose="020B0604020202020204" pitchFamily="34" charset="0"/>
              </a:defRPr>
            </a:lvl3pPr>
            <a:lvl4pPr marL="1600200" indent="-228600">
              <a:spcBef>
                <a:spcPct val="20000"/>
              </a:spcBef>
              <a:buSzPct val="80000"/>
              <a:buBlip>
                <a:blip r:embed="rId2"/>
              </a:buBlip>
              <a:defRPr>
                <a:solidFill>
                  <a:schemeClr val="tx1"/>
                </a:solidFill>
                <a:latin typeface="Arial" panose="020B0604020202020204" pitchFamily="34" charset="0"/>
              </a:defRPr>
            </a:lvl4pPr>
            <a:lvl5pPr marL="2057400" indent="-228600">
              <a:spcBef>
                <a:spcPct val="20000"/>
              </a:spcBef>
              <a:buSzPct val="80000"/>
              <a:buBlip>
                <a:blip r:embed="rId2"/>
              </a:buBlip>
              <a:defRPr>
                <a:solidFill>
                  <a:schemeClr val="tx1"/>
                </a:solidFill>
                <a:latin typeface="Arial" panose="020B0604020202020204" pitchFamily="34" charset="0"/>
              </a:defRPr>
            </a:lvl5pPr>
            <a:lvl6pPr marL="25146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6pPr>
            <a:lvl7pPr marL="29718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7pPr>
            <a:lvl8pPr marL="34290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8pPr>
            <a:lvl9pPr marL="3886200" indent="-228600" eaLnBrk="0" fontAlgn="base" hangingPunct="0">
              <a:spcBef>
                <a:spcPct val="20000"/>
              </a:spcBef>
              <a:spcAft>
                <a:spcPct val="0"/>
              </a:spcAft>
              <a:buSzPct val="80000"/>
              <a:buBlip>
                <a:blip r:embed="rId2"/>
              </a:buBlip>
              <a:defRPr>
                <a:solidFill>
                  <a:schemeClr val="tx1"/>
                </a:solidFill>
                <a:latin typeface="Arial" panose="020B0604020202020204" pitchFamily="34" charset="0"/>
              </a:defRPr>
            </a:lvl9pPr>
          </a:lstStyle>
          <a:p>
            <a:pPr>
              <a:spcBef>
                <a:spcPct val="0"/>
              </a:spcBef>
              <a:buSzTx/>
              <a:buFontTx/>
              <a:buNone/>
            </a:pPr>
            <a:r>
              <a:rPr lang="en-ZA" sz="2400" b="1" dirty="0" smtClean="0">
                <a:effectLst>
                  <a:outerShdw blurRad="38100" dist="38100" dir="2700000" algn="tl">
                    <a:srgbClr val="000000">
                      <a:alpha val="43137"/>
                    </a:srgbClr>
                  </a:outerShdw>
                </a:effectLst>
              </a:rPr>
              <a:t>VERIFICATION OF COMMUNITY HEALTH </a:t>
            </a:r>
          </a:p>
          <a:p>
            <a:pPr>
              <a:spcBef>
                <a:spcPct val="0"/>
              </a:spcBef>
              <a:buSzTx/>
              <a:buFontTx/>
              <a:buNone/>
            </a:pPr>
            <a:r>
              <a:rPr lang="en-ZA" sz="2400" b="1" dirty="0" smtClean="0">
                <a:effectLst>
                  <a:outerShdw blurRad="38100" dist="38100" dir="2700000" algn="tl">
                    <a:srgbClr val="000000">
                      <a:alpha val="43137"/>
                    </a:srgbClr>
                  </a:outerShdw>
                </a:effectLst>
              </a:rPr>
              <a:t>WORKERS (3)  </a:t>
            </a:r>
            <a:endParaRPr lang="en-ZA" altLang="en-US" sz="24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0D4DB07-9F8F-4B4D-9DD3-3BC37C347D7E}" type="slidenum">
              <a:rPr lang="en-ZA" smtClean="0"/>
              <a:pPr/>
              <a:t>9</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xmlns="" val="3766121256"/>
              </p:ext>
            </p:extLst>
          </p:nvPr>
        </p:nvGraphicFramePr>
        <p:xfrm>
          <a:off x="166860" y="836712"/>
          <a:ext cx="8797627" cy="5519638"/>
        </p:xfrm>
        <a:graphic>
          <a:graphicData uri="http://schemas.openxmlformats.org/drawingml/2006/table">
            <a:tbl>
              <a:tblPr firstRow="1" firstCol="1" bandRow="1">
                <a:tableStyleId>{5C22544A-7EE6-4342-B048-85BDC9FD1C3A}</a:tableStyleId>
              </a:tblPr>
              <a:tblGrid>
                <a:gridCol w="1491123"/>
                <a:gridCol w="1043787"/>
                <a:gridCol w="1192897"/>
                <a:gridCol w="1565680"/>
                <a:gridCol w="1962484"/>
                <a:gridCol w="1541656"/>
              </a:tblGrid>
              <a:tr h="1215901">
                <a:tc>
                  <a:txBody>
                    <a:bodyPr/>
                    <a:lstStyle/>
                    <a:p>
                      <a:pPr marL="0" marR="0" algn="just">
                        <a:lnSpc>
                          <a:spcPts val="1600"/>
                        </a:lnSpc>
                        <a:spcBef>
                          <a:spcPts val="0"/>
                        </a:spcBef>
                        <a:spcAft>
                          <a:spcPts val="0"/>
                        </a:spcAft>
                      </a:pPr>
                      <a:r>
                        <a:rPr lang="en-ZA" sz="1400" dirty="0">
                          <a:effectLst/>
                        </a:rPr>
                        <a:t>The Districts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a:effectLst/>
                        </a:rPr>
                        <a:t>Total Number per District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a:effectLst/>
                        </a:rPr>
                        <a:t>Total Number of Deceased CHWs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a:effectLst/>
                        </a:rPr>
                        <a:t>Total Number Absconded and have Supporting Documents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a:effectLst/>
                        </a:rPr>
                        <a:t>Total Number To follow Supporting Documents for Removal from the System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a:effectLst/>
                        </a:rPr>
                        <a:t>Total Number trained as Nurses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r>
              <a:tr h="486361">
                <a:tc>
                  <a:txBody>
                    <a:bodyPr/>
                    <a:lstStyle/>
                    <a:p>
                      <a:pPr marL="0" marR="0" lvl="0" indent="0" algn="just">
                        <a:lnSpc>
                          <a:spcPts val="1600"/>
                        </a:lnSpc>
                        <a:spcBef>
                          <a:spcPts val="0"/>
                        </a:spcBef>
                        <a:spcAft>
                          <a:spcPts val="0"/>
                        </a:spcAft>
                        <a:buFont typeface="+mj-lt"/>
                        <a:buNone/>
                      </a:pPr>
                      <a:r>
                        <a:rPr lang="en-ZA" sz="1400" dirty="0" err="1">
                          <a:effectLst/>
                        </a:rPr>
                        <a:t>Amathole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dirty="0">
                          <a:effectLst/>
                        </a:rPr>
                        <a:t>1009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a:effectLst/>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dirty="0" smtClean="0">
                          <a:effectLst/>
                        </a:rPr>
                        <a:t>Needs </a:t>
                      </a:r>
                      <a:r>
                        <a:rPr lang="en-ZA" sz="1400" dirty="0">
                          <a:effectLst/>
                        </a:rPr>
                        <a:t>to be verified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r>
              <a:tr h="486361">
                <a:tc>
                  <a:txBody>
                    <a:bodyPr/>
                    <a:lstStyle/>
                    <a:p>
                      <a:pPr marL="0" marR="0" lvl="0" indent="0" algn="just">
                        <a:lnSpc>
                          <a:spcPts val="1600"/>
                        </a:lnSpc>
                        <a:spcBef>
                          <a:spcPts val="0"/>
                        </a:spcBef>
                        <a:spcAft>
                          <a:spcPts val="0"/>
                        </a:spcAft>
                        <a:buFont typeface="+mj-lt"/>
                        <a:buNone/>
                      </a:pPr>
                      <a:r>
                        <a:rPr lang="en-ZA" sz="1400" dirty="0">
                          <a:effectLst/>
                        </a:rPr>
                        <a:t>Buffalo City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dirty="0">
                          <a:effectLst/>
                        </a:rPr>
                        <a:t>856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smtClean="0">
                          <a:effectLst/>
                        </a:rPr>
                        <a:t>Needs to be verified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r>
              <a:tr h="486361">
                <a:tc>
                  <a:txBody>
                    <a:bodyPr/>
                    <a:lstStyle/>
                    <a:p>
                      <a:pPr marL="0" marR="0" lvl="0" indent="0" algn="just">
                        <a:lnSpc>
                          <a:spcPts val="1600"/>
                        </a:lnSpc>
                        <a:spcBef>
                          <a:spcPts val="0"/>
                        </a:spcBef>
                        <a:spcAft>
                          <a:spcPts val="0"/>
                        </a:spcAft>
                        <a:buFont typeface="+mj-lt"/>
                        <a:buNone/>
                      </a:pPr>
                      <a:r>
                        <a:rPr lang="en-ZA" sz="1400" dirty="0">
                          <a:effectLst/>
                        </a:rPr>
                        <a:t>Cacadu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dirty="0">
                          <a:effectLst/>
                        </a:rPr>
                        <a:t>400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a:effectLst/>
                        </a:rPr>
                        <a:t>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smtClean="0">
                          <a:effectLst/>
                        </a:rPr>
                        <a:t>Needs to be verified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r>
              <a:tr h="554199">
                <a:tc>
                  <a:txBody>
                    <a:bodyPr/>
                    <a:lstStyle/>
                    <a:p>
                      <a:pPr marL="0" marR="0" lvl="0" indent="0" algn="just">
                        <a:lnSpc>
                          <a:spcPts val="1600"/>
                        </a:lnSpc>
                        <a:spcBef>
                          <a:spcPts val="0"/>
                        </a:spcBef>
                        <a:spcAft>
                          <a:spcPts val="0"/>
                        </a:spcAft>
                        <a:buFont typeface="+mj-lt"/>
                        <a:buNone/>
                      </a:pPr>
                      <a:r>
                        <a:rPr lang="en-ZA" sz="1400" dirty="0">
                          <a:effectLst/>
                        </a:rPr>
                        <a:t>Nelson Mandela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dirty="0">
                          <a:effectLst/>
                        </a:rPr>
                        <a:t>445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dirty="0">
                          <a:effectLst/>
                        </a:rPr>
                        <a:t>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smtClean="0">
                          <a:effectLst/>
                        </a:rPr>
                        <a:t>Needs to be verified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r>
              <a:tr h="486361">
                <a:tc>
                  <a:txBody>
                    <a:bodyPr/>
                    <a:lstStyle/>
                    <a:p>
                      <a:pPr marL="0" marR="0" lvl="0" indent="0" algn="just">
                        <a:lnSpc>
                          <a:spcPts val="1600"/>
                        </a:lnSpc>
                        <a:spcBef>
                          <a:spcPts val="0"/>
                        </a:spcBef>
                        <a:spcAft>
                          <a:spcPts val="0"/>
                        </a:spcAft>
                        <a:buFont typeface="+mj-lt"/>
                        <a:buNone/>
                      </a:pPr>
                      <a:r>
                        <a:rPr lang="en-ZA" sz="1400" dirty="0">
                          <a:effectLst/>
                        </a:rPr>
                        <a:t>Joe </a:t>
                      </a:r>
                      <a:r>
                        <a:rPr lang="en-ZA" sz="1400" dirty="0" err="1">
                          <a:effectLst/>
                        </a:rPr>
                        <a:t>Gqabi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dirty="0">
                          <a:effectLst/>
                        </a:rPr>
                        <a:t>508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dirty="0">
                          <a:effectLst/>
                        </a:rPr>
                        <a:t>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smtClean="0">
                          <a:effectLst/>
                        </a:rPr>
                        <a:t>Needs to be verified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r>
              <a:tr h="486361">
                <a:tc>
                  <a:txBody>
                    <a:bodyPr/>
                    <a:lstStyle/>
                    <a:p>
                      <a:pPr marL="0" marR="0" lvl="0" indent="0" algn="just">
                        <a:lnSpc>
                          <a:spcPts val="1600"/>
                        </a:lnSpc>
                        <a:spcBef>
                          <a:spcPts val="0"/>
                        </a:spcBef>
                        <a:spcAft>
                          <a:spcPts val="0"/>
                        </a:spcAft>
                        <a:buFont typeface="+mj-lt"/>
                        <a:buNone/>
                      </a:pPr>
                      <a:r>
                        <a:rPr lang="en-ZA" sz="1400" dirty="0">
                          <a:effectLst/>
                        </a:rPr>
                        <a:t>Alfred Nzo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a:effectLst/>
                        </a:rPr>
                        <a:t>782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smtClean="0">
                          <a:effectLst/>
                        </a:rPr>
                        <a:t>Needs to be verified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r>
              <a:tr h="486361">
                <a:tc>
                  <a:txBody>
                    <a:bodyPr/>
                    <a:lstStyle/>
                    <a:p>
                      <a:pPr marL="0" marR="0" lvl="0" indent="0" algn="just">
                        <a:lnSpc>
                          <a:spcPts val="1600"/>
                        </a:lnSpc>
                        <a:spcBef>
                          <a:spcPts val="0"/>
                        </a:spcBef>
                        <a:spcAft>
                          <a:spcPts val="0"/>
                        </a:spcAft>
                        <a:buFont typeface="+mj-lt"/>
                        <a:buNone/>
                      </a:pPr>
                      <a:r>
                        <a:rPr lang="en-ZA" sz="1400" dirty="0">
                          <a:effectLst/>
                        </a:rPr>
                        <a:t>Chris Hani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a:effectLst/>
                        </a:rPr>
                        <a:t>1146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dirty="0">
                          <a:effectLst/>
                        </a:rPr>
                        <a:t>22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smtClean="0">
                          <a:effectLst/>
                        </a:rPr>
                        <a:t>Needs to be verified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r>
              <a:tr h="486361">
                <a:tc>
                  <a:txBody>
                    <a:bodyPr/>
                    <a:lstStyle/>
                    <a:p>
                      <a:pPr marL="0" marR="0" lvl="0" indent="0" algn="just">
                        <a:lnSpc>
                          <a:spcPts val="1600"/>
                        </a:lnSpc>
                        <a:spcBef>
                          <a:spcPts val="0"/>
                        </a:spcBef>
                        <a:spcAft>
                          <a:spcPts val="0"/>
                        </a:spcAft>
                        <a:buFont typeface="+mj-lt"/>
                        <a:buNone/>
                      </a:pPr>
                      <a:r>
                        <a:rPr lang="en-ZA" sz="1400" dirty="0">
                          <a:effectLst/>
                        </a:rPr>
                        <a:t>O R Tambo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a:effectLst/>
                        </a:rPr>
                        <a:t>1159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dirty="0">
                          <a:effectLst/>
                        </a:rPr>
                        <a:t>36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dirty="0" smtClean="0">
                          <a:effectLst/>
                        </a:rPr>
                        <a:t>Needs to be verified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r>
              <a:tr h="345011">
                <a:tc>
                  <a:txBody>
                    <a:bodyPr/>
                    <a:lstStyle/>
                    <a:p>
                      <a:pPr marL="0" marR="0" algn="just">
                        <a:lnSpc>
                          <a:spcPts val="1600"/>
                        </a:lnSpc>
                        <a:spcBef>
                          <a:spcPts val="0"/>
                        </a:spcBef>
                        <a:spcAft>
                          <a:spcPts val="0"/>
                        </a:spcAft>
                      </a:pPr>
                      <a:r>
                        <a:rPr lang="en-ZA" sz="1400" b="1" dirty="0">
                          <a:effectLst/>
                        </a:rPr>
                        <a:t>Total</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b="1" dirty="0">
                          <a:effectLst/>
                        </a:rPr>
                        <a:t>6305</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b="1" dirty="0">
                          <a:effectLst/>
                        </a:rPr>
                        <a:t>2</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nchor="ctr"/>
                </a:tc>
                <a:tc>
                  <a:txBody>
                    <a:bodyPr/>
                    <a:lstStyle/>
                    <a:p>
                      <a:pPr marL="0" marR="0" algn="ctr">
                        <a:lnSpc>
                          <a:spcPts val="1600"/>
                        </a:lnSpc>
                        <a:spcBef>
                          <a:spcPts val="0"/>
                        </a:spcBef>
                        <a:spcAft>
                          <a:spcPts val="0"/>
                        </a:spcAft>
                      </a:pPr>
                      <a:r>
                        <a:rPr lang="en-ZA" sz="1400" b="1" dirty="0">
                          <a:effectLst/>
                        </a:rPr>
                        <a:t>18</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b="1" dirty="0">
                          <a:effectLst/>
                        </a:rPr>
                        <a:t>121</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c>
                  <a:txBody>
                    <a:bodyPr/>
                    <a:lstStyle/>
                    <a:p>
                      <a:pPr marL="0" marR="0" algn="ctr">
                        <a:lnSpc>
                          <a:spcPts val="1600"/>
                        </a:lnSpc>
                        <a:spcBef>
                          <a:spcPts val="0"/>
                        </a:spcBef>
                        <a:spcAft>
                          <a:spcPts val="0"/>
                        </a:spcAft>
                      </a:pPr>
                      <a:r>
                        <a:rPr lang="en-ZA"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135" marR="68135" marT="0" marB="0"/>
                </a:tc>
              </a:tr>
            </a:tbl>
          </a:graphicData>
        </a:graphic>
      </p:graphicFrame>
    </p:spTree>
    <p:extLst>
      <p:ext uri="{BB962C8B-B14F-4D97-AF65-F5344CB8AC3E}">
        <p14:creationId xmlns:p14="http://schemas.microsoft.com/office/powerpoint/2010/main" xmlns="" val="23348040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9314</TotalTime>
  <Words>4725</Words>
  <Application>Microsoft Office PowerPoint</Application>
  <PresentationFormat>On-screen Show (4:3)</PresentationFormat>
  <Paragraphs>1074</Paragraphs>
  <Slides>59</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1" baseType="lpstr">
      <vt:lpstr>Office Theme</vt:lpstr>
      <vt:lpstr>Worksheet</vt:lpstr>
      <vt:lpstr>  EASTERN CAPE DEPARTMENT OF HEALTH  BRIEFING TO THE PORTFOLIO COMMITTEE ON HEALTH   17 AUGUST 2016</vt:lpstr>
      <vt:lpstr>CONTENTS TABLE</vt:lpstr>
      <vt:lpstr>  STATUS OF HUMAN RESOURCES IN THE PROVINCE</vt:lpstr>
      <vt:lpstr>Slide 4</vt:lpstr>
      <vt:lpstr>Slide 5</vt:lpstr>
      <vt:lpstr> COMMUNITY HEALTH WORKER PROGRAM </vt:lpstr>
      <vt:lpstr>Slide 7</vt:lpstr>
      <vt:lpstr>Slide 8</vt:lpstr>
      <vt:lpstr>Slide 9</vt:lpstr>
      <vt:lpstr>CHW PROGRAMME CHALLENGES &amp;  SOLUTIONS TO BE IMPLEMENTED </vt:lpstr>
      <vt:lpstr>Slide 11</vt:lpstr>
      <vt:lpstr>Slide 12</vt:lpstr>
      <vt:lpstr>Slide 13</vt:lpstr>
      <vt:lpstr> INFRASTRUCTURE PROGRESS</vt:lpstr>
      <vt:lpstr>Slide 15</vt:lpstr>
      <vt:lpstr>INFRASTRUCTURE PERFORMANCE – 06/2016 (2)</vt:lpstr>
      <vt:lpstr>MAINTENANCE IMPLEMENTATION STRATEGY (1)</vt:lpstr>
      <vt:lpstr>Slide 18</vt:lpstr>
      <vt:lpstr>Slide 19</vt:lpstr>
      <vt:lpstr>Slide 20</vt:lpstr>
      <vt:lpstr>Slide 21</vt:lpstr>
      <vt:lpstr>INFRASTRUCTURE UNIT CAPACITATION</vt:lpstr>
      <vt:lpstr>CAPACITATION CHALLENGES</vt:lpstr>
      <vt:lpstr>EPWP: PROGRESS TO DATE</vt:lpstr>
      <vt:lpstr>Slide 25</vt:lpstr>
      <vt:lpstr>Slide 26</vt:lpstr>
      <vt:lpstr>Slide 27</vt:lpstr>
      <vt:lpstr>Slide 28</vt:lpstr>
      <vt:lpstr> FINANCIAL MANAGEMENT MATTERS &amp; AUDIT OUTCOMES</vt:lpstr>
      <vt:lpstr>Slide 30</vt:lpstr>
      <vt:lpstr>Slide 31</vt:lpstr>
      <vt:lpstr> PROGRESS ON SCM AND PROCUREMENT</vt:lpstr>
      <vt:lpstr>PROCUREMENT PLAN (1)</vt:lpstr>
      <vt:lpstr>COMMODITIES </vt:lpstr>
      <vt:lpstr>AWARDED CONTRACTS </vt:lpstr>
      <vt:lpstr>LOCAL PROCUREMENT PLAN (1) </vt:lpstr>
      <vt:lpstr>LOCAL PROCUREMENT PLAN (2) </vt:lpstr>
      <vt:lpstr> PROGRESS ON IDEAL CLINIC PROGRAMME IN THE PROVINCE</vt:lpstr>
      <vt:lpstr>     10 COMPONENTS OF ICRM </vt:lpstr>
      <vt:lpstr>ICRM STAGES OF ASSESSMENT </vt:lpstr>
      <vt:lpstr> IMPLEMENTATION PROGRESS (1)</vt:lpstr>
      <vt:lpstr> IMPLEMENTATION PROGRESS (2)</vt:lpstr>
      <vt:lpstr> IMPLEMENTATION PROGRESS (3)</vt:lpstr>
      <vt:lpstr> IMPLEMENTATION PROGRESS (4)</vt:lpstr>
      <vt:lpstr>IMPLEMENTATION PROGRESS (5)</vt:lpstr>
      <vt:lpstr>           CLINICS THAT ACHIEVED IDEAL STATUS  </vt:lpstr>
      <vt:lpstr>INTERVENTIONS FOR POOR PERFORMING  FACILITIES (1)</vt:lpstr>
      <vt:lpstr>INTERVENTIONS FOR POOR PERFORMING FACILITIES (2)</vt:lpstr>
      <vt:lpstr>INTERVENTIONS FOR POOR PERFORMING FACILITIES (3)</vt:lpstr>
      <vt:lpstr> STRATEGY TO DEAL WITH MEDICO LEGAL CLAIMS IN THE PROVINCE </vt:lpstr>
      <vt:lpstr>Slide 51</vt:lpstr>
      <vt:lpstr>Slide 52</vt:lpstr>
      <vt:lpstr>Slide 53</vt:lpstr>
      <vt:lpstr>Slide 54</vt:lpstr>
      <vt:lpstr>Slide 55</vt:lpstr>
      <vt:lpstr>Slide 56</vt:lpstr>
      <vt:lpstr>Slide 57</vt:lpstr>
      <vt:lpstr>Slide 58</vt:lpstr>
      <vt:lpstr>Slide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impela alliances</dc:creator>
  <cp:lastModifiedBy>PUMZA</cp:lastModifiedBy>
  <cp:revision>628</cp:revision>
  <cp:lastPrinted>2016-07-21T07:23:00Z</cp:lastPrinted>
  <dcterms:created xsi:type="dcterms:W3CDTF">2013-04-23T11:30:25Z</dcterms:created>
  <dcterms:modified xsi:type="dcterms:W3CDTF">2016-08-22T13:18:26Z</dcterms:modified>
</cp:coreProperties>
</file>